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30"/>
  </p:notes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73" r:id="rId15"/>
    <p:sldId id="268" r:id="rId16"/>
    <p:sldId id="274" r:id="rId17"/>
    <p:sldId id="275" r:id="rId18"/>
    <p:sldId id="276" r:id="rId19"/>
    <p:sldId id="269" r:id="rId20"/>
    <p:sldId id="277" r:id="rId21"/>
    <p:sldId id="278" r:id="rId22"/>
    <p:sldId id="279" r:id="rId23"/>
    <p:sldId id="281" r:id="rId24"/>
    <p:sldId id="283" r:id="rId25"/>
    <p:sldId id="280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 smtClean="0"/>
              <a:t> 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Learning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augmentation(</a:t>
            </a:r>
            <a:r>
              <a:rPr lang="ko-KR" altLang="en-US" dirty="0" smtClean="0">
                <a:sym typeface="Wingdings" panose="05000000000000000000" pitchFamily="2" charset="2"/>
              </a:rPr>
              <a:t>각 교차로에 대해서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차량 진입로를 줄이는 대신에 차량의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성을 주는 </a:t>
            </a:r>
            <a:r>
              <a:rPr lang="en-US" altLang="ko-KR" dirty="0" smtClean="0"/>
              <a:t>IDM controller</a:t>
            </a:r>
            <a:r>
              <a:rPr lang="ko-KR" altLang="en-US" dirty="0" smtClean="0"/>
              <a:t>와 가속도 분산 갖게 해서 차이를 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phase</a:t>
            </a:r>
            <a:r>
              <a:rPr lang="ko-KR" altLang="en-US" dirty="0" smtClean="0"/>
              <a:t>를 변화하는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phase</a:t>
            </a:r>
            <a:r>
              <a:rPr lang="ko-KR" altLang="en-US" dirty="0" smtClean="0"/>
              <a:t>를 선택하게 하고 최소 시간은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초로 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이상에서는 엄청난 </a:t>
            </a:r>
            <a:r>
              <a:rPr lang="en-US" altLang="ko-KR" dirty="0" smtClean="0"/>
              <a:t>penalty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준다던지</a:t>
            </a:r>
            <a:r>
              <a:rPr lang="ko-KR" altLang="en-US" dirty="0" smtClean="0"/>
              <a:t> 하는 식으로 운용</a:t>
            </a:r>
            <a:endParaRPr lang="en-US" altLang="ko-KR" dirty="0" smtClean="0"/>
          </a:p>
          <a:p>
            <a:r>
              <a:rPr lang="en-US" altLang="ko-KR" dirty="0" smtClean="0"/>
              <a:t> phase</a:t>
            </a:r>
            <a:r>
              <a:rPr lang="ko-KR" altLang="en-US" dirty="0"/>
              <a:t> </a:t>
            </a:r>
            <a:r>
              <a:rPr lang="ko-KR" altLang="en-US" dirty="0" smtClean="0"/>
              <a:t>종류 수를 현재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논문상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내지는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줄임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Toward A Thousand Lights: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Traffic congestion</a:t>
            </a:r>
            <a:endParaRPr lang="en-US" altLang="ko-KR" dirty="0"/>
          </a:p>
          <a:p>
            <a:pPr lvl="1"/>
            <a:r>
              <a:rPr lang="en-US" altLang="ko-KR" dirty="0" smtClean="0"/>
              <a:t>Led by rapid urbanization</a:t>
            </a:r>
          </a:p>
          <a:p>
            <a:pPr lvl="1"/>
            <a:r>
              <a:rPr lang="en-US" altLang="ko-KR" dirty="0" smtClean="0"/>
              <a:t>Increase harmful emissions (contributes 23% of total CO2 emission)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그 중에서 </a:t>
            </a:r>
            <a:r>
              <a:rPr lang="en-US" altLang="ko-KR" dirty="0" smtClean="0">
                <a:sym typeface="Wingdings" panose="05000000000000000000" pitchFamily="2" charset="2"/>
              </a:rPr>
              <a:t>traffic</a:t>
            </a:r>
            <a:r>
              <a:rPr lang="ko-KR" altLang="en-US" dirty="0" smtClean="0">
                <a:sym typeface="Wingdings" panose="05000000000000000000" pitchFamily="2" charset="2"/>
              </a:rPr>
              <a:t>에 의해 차지하는 양이 </a:t>
            </a:r>
            <a:r>
              <a:rPr lang="en-US" altLang="ko-KR" dirty="0" smtClean="0">
                <a:sym typeface="Wingdings" panose="05000000000000000000" pitchFamily="2" charset="2"/>
              </a:rPr>
              <a:t>40%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Traditional transportation approaches</a:t>
            </a:r>
          </a:p>
          <a:p>
            <a:pPr lvl="1"/>
            <a:r>
              <a:rPr lang="en-US" altLang="ko-KR" dirty="0" smtClean="0"/>
              <a:t>Pre-timed control</a:t>
            </a:r>
          </a:p>
          <a:p>
            <a:pPr lvl="1"/>
            <a:r>
              <a:rPr lang="en-US" altLang="ko-KR" dirty="0" smtClean="0"/>
              <a:t>Actuated control</a:t>
            </a:r>
          </a:p>
          <a:p>
            <a:pPr lvl="1"/>
            <a:r>
              <a:rPr lang="en-US" altLang="ko-KR" dirty="0" smtClean="0"/>
              <a:t>Adaptive control</a:t>
            </a:r>
          </a:p>
          <a:p>
            <a:pPr lvl="1"/>
            <a:r>
              <a:rPr lang="en-US" altLang="ko-KR" dirty="0" smtClean="0"/>
              <a:t>Optimization-based control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Given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and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pre-defined rule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 Challenge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</a:t>
            </a:r>
            <a:r>
              <a:rPr lang="en-US" altLang="ko-KR" dirty="0" smtClean="0">
                <a:sym typeface="Wingdings" panose="05000000000000000000" pitchFamily="2" charset="2"/>
              </a:rPr>
              <a:t>connected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Coordination: Optimizing signal timing for TL jointly when in close proximity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Conventional Transportation </a:t>
            </a:r>
            <a:r>
              <a:rPr lang="en-US" altLang="ko-KR" dirty="0"/>
              <a:t>M</a:t>
            </a:r>
            <a:r>
              <a:rPr lang="en-US" altLang="ko-KR" dirty="0" smtClean="0"/>
              <a:t>ethods for multi-intersection control</a:t>
            </a:r>
          </a:p>
          <a:p>
            <a:pPr lvl="1"/>
            <a:r>
              <a:rPr lang="en-US" altLang="ko-KR" dirty="0" smtClean="0"/>
              <a:t>Same cycle length</a:t>
            </a:r>
          </a:p>
          <a:p>
            <a:pPr lvl="1"/>
            <a:r>
              <a:rPr lang="en-US" altLang="ko-KR" dirty="0" smtClean="0"/>
              <a:t>Facilitated traffic of selected movement: modifying the offset between consecutive intersection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Difficult to provide a global optimization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Max Pressure : optimization-based method</a:t>
            </a:r>
          </a:p>
          <a:p>
            <a:pPr lvl="1"/>
            <a:r>
              <a:rPr lang="en-US" altLang="ko-KR" dirty="0" smtClean="0"/>
              <a:t>Providing global optimization through coordination</a:t>
            </a:r>
          </a:p>
          <a:p>
            <a:pPr lvl="1"/>
            <a:r>
              <a:rPr lang="en-US" altLang="ko-KR" dirty="0" smtClean="0"/>
              <a:t>Developed to optimize the global vehicle travel time, throughput and # of stops at intersections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RL-based single-intersection methods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Reinforcement Learning(RL) based multi-intersection methods</a:t>
            </a:r>
          </a:p>
          <a:p>
            <a:pPr lvl="1"/>
            <a:r>
              <a:rPr lang="en-US" altLang="ko-KR" dirty="0" smtClean="0"/>
              <a:t>Treat all the intersection </a:t>
            </a:r>
            <a:r>
              <a:rPr lang="en-US" altLang="ko-KR" dirty="0" err="1" smtClean="0"/>
              <a:t>isolately</a:t>
            </a:r>
            <a:r>
              <a:rPr lang="en-US" altLang="ko-KR" dirty="0" smtClean="0"/>
              <a:t> and apply individual traffic signal control</a:t>
            </a:r>
          </a:p>
          <a:p>
            <a:pPr lvl="2"/>
            <a:r>
              <a:rPr lang="en-US" altLang="ko-KR" dirty="0" smtClean="0"/>
              <a:t>Scale-up easily</a:t>
            </a:r>
          </a:p>
          <a:p>
            <a:pPr lvl="2"/>
            <a:r>
              <a:rPr lang="en-US" altLang="ko-KR" dirty="0" smtClean="0"/>
              <a:t>Cannot coordinate with neighbors, achieve their own goals</a:t>
            </a:r>
          </a:p>
          <a:p>
            <a:pPr lvl="1"/>
            <a:r>
              <a:rPr lang="en-US" altLang="ko-KR" dirty="0" smtClean="0"/>
              <a:t>Centralized optimization over multiple coordinated agents</a:t>
            </a:r>
          </a:p>
          <a:p>
            <a:pPr lvl="2"/>
            <a:r>
              <a:rPr lang="en-US" altLang="ko-KR" dirty="0" smtClean="0"/>
              <a:t>Achieve coordination with neighbor intersections</a:t>
            </a:r>
          </a:p>
          <a:p>
            <a:pPr lvl="2"/>
            <a:r>
              <a:rPr lang="en-US" altLang="ko-KR" dirty="0" smtClean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Decentralized Approach based on RL</a:t>
            </a:r>
          </a:p>
          <a:p>
            <a:pPr lvl="1"/>
            <a:r>
              <a:rPr lang="en-US" altLang="ko-KR" dirty="0" smtClean="0"/>
              <a:t>Considering both scalability and coordination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Issues that are hard to apply RL in large-scale network</a:t>
            </a:r>
          </a:p>
          <a:p>
            <a:pPr lvl="1"/>
            <a:r>
              <a:rPr lang="en-US" altLang="ko-KR" dirty="0" err="1" smtClean="0"/>
              <a:t>Uni</a:t>
            </a:r>
            <a:r>
              <a:rPr lang="en-US" altLang="ko-KR" dirty="0" smtClean="0"/>
              <a:t>-intersection related reward system</a:t>
            </a:r>
          </a:p>
          <a:p>
            <a:pPr lvl="1"/>
            <a:r>
              <a:rPr lang="en-US" altLang="ko-KR" dirty="0" smtClean="0"/>
              <a:t>Few reward design for direct coordination</a:t>
            </a:r>
          </a:p>
          <a:p>
            <a:pPr lvl="1"/>
            <a:r>
              <a:rPr lang="en-US" altLang="ko-KR" dirty="0" smtClean="0"/>
              <a:t>Current RL method includes infeasible features in the states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공부</a:t>
            </a:r>
            <a:endParaRPr lang="en-US" altLang="ko-KR" dirty="0"/>
          </a:p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en-US" altLang="ko-KR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MPLight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</a:t>
            </a:r>
            <a:r>
              <a:rPr lang="en-US" altLang="ko-KR" dirty="0" smtClean="0"/>
              <a:t>coordination</a:t>
            </a:r>
          </a:p>
          <a:p>
            <a:pPr lvl="2"/>
            <a:r>
              <a:rPr lang="en-US" altLang="ko-KR" dirty="0" smtClean="0"/>
              <a:t>Derived from ‘max </a:t>
            </a:r>
            <a:r>
              <a:rPr lang="en-US" altLang="ko-KR" dirty="0" smtClean="0"/>
              <a:t>pressure control </a:t>
            </a:r>
            <a:r>
              <a:rPr lang="en-US" altLang="ko-KR" dirty="0" smtClean="0"/>
              <a:t>theory’, aimed at the global throughput in the area</a:t>
            </a:r>
          </a:p>
          <a:p>
            <a:pPr lvl="2"/>
            <a:r>
              <a:rPr lang="en-US" altLang="ko-KR" dirty="0" smtClean="0"/>
              <a:t>Balancing the distribution of vehicle by minimizing the pressure and maximizing the throughput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pressure: discrepancy of the number of vehicles inflow and outflow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92" y="3814463"/>
            <a:ext cx="2885947" cy="11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 smtClean="0"/>
                  <a:t>  Reinforcement Learning Structure(Deep Q-Network)</a:t>
                </a:r>
              </a:p>
              <a:p>
                <a:pPr lvl="1"/>
                <a:r>
                  <a:rPr lang="en-US" altLang="ko-KR" dirty="0" smtClean="0"/>
                  <a:t>Observation</a:t>
                </a:r>
              </a:p>
              <a:p>
                <a:pPr lvl="2"/>
                <a:r>
                  <a:rPr lang="en-US" altLang="ko-KR" dirty="0" smtClean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Pressure of the 12 traffic movements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fewer movements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Action(every 10s)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among the 8 candidate phases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Not choosing all the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phase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Select the phase based on Max Pressure Control Law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by maximizing the reward, agent will try to stabilizing 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09797" y="4445744"/>
            <a:ext cx="879968" cy="82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135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Super 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956" y="2777633"/>
            <a:ext cx="1545682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8" y="5466514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모서리가 둥근 직사각형 7"/>
          <p:cNvSpPr/>
          <p:nvPr/>
        </p:nvSpPr>
        <p:spPr>
          <a:xfrm>
            <a:off x="8317598" y="3007190"/>
            <a:ext cx="1591590" cy="5662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34815" y="3956566"/>
            <a:ext cx="1574373" cy="7187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>
            <a:off x="9909188" y="2524447"/>
            <a:ext cx="739699" cy="765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3"/>
          </p:cNvCxnSpPr>
          <p:nvPr/>
        </p:nvCxnSpPr>
        <p:spPr>
          <a:xfrm flipH="1">
            <a:off x="9909188" y="2524447"/>
            <a:ext cx="739699" cy="1791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733" y="2155115"/>
            <a:ext cx="864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Agents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</a:t>
            </a:r>
            <a:r>
              <a:rPr lang="en-US" altLang="ko-KR" dirty="0" smtClean="0"/>
              <a:t>Agent &amp; Setting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Parameter Sharing</a:t>
                </a:r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smtClean="0"/>
                  <a:t>All parameters shared among all the agents 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One intersection can get data from all the other intersections’ experience replay</a:t>
                </a:r>
              </a:p>
              <a:p>
                <a:r>
                  <a:rPr lang="en-US" altLang="ko-KR" dirty="0" smtClean="0"/>
                  <a:t> Setting (Synthetic data on a 4x4 network)</a:t>
                </a:r>
              </a:p>
              <a:p>
                <a:pPr lvl="1"/>
                <a:r>
                  <a:rPr lang="en-US" altLang="ko-KR" dirty="0" smtClean="0"/>
                  <a:t>After the designated phase, 3s yellow signal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and 2s all red time are followed</a:t>
                </a:r>
              </a:p>
              <a:p>
                <a:pPr lvl="1"/>
                <a:r>
                  <a:rPr lang="en-US" altLang="ko-KR" dirty="0" smtClean="0"/>
                  <a:t>Bi-directional and dynamic flows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Flat(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/>
                  <a:t>=0.6)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Peak(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/>
                  <a:t>=0.3)</a:t>
                </a:r>
              </a:p>
              <a:p>
                <a:pPr lvl="1"/>
                <a:r>
                  <a:rPr lang="en-US" altLang="ko-KR" dirty="0" smtClean="0"/>
                  <a:t>Turning Ratio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- 60% Straight, 30% Right, 10% Left &lt;-real world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64" y="3054570"/>
            <a:ext cx="5037616" cy="28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Approach: DQN Agent &amp;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Setting (Real-world data)</a:t>
            </a:r>
          </a:p>
          <a:p>
            <a:pPr lvl="1"/>
            <a:r>
              <a:rPr lang="en-US" altLang="ko-KR" dirty="0" smtClean="0"/>
              <a:t>Road network of Manhattan, multiplied volume of taxi data</a:t>
            </a:r>
          </a:p>
          <a:p>
            <a:pPr lvl="1"/>
            <a:r>
              <a:rPr lang="en-US" altLang="ko-KR" dirty="0" smtClean="0"/>
              <a:t>2510 traffic lights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Evaluation Metrics</a:t>
            </a:r>
          </a:p>
          <a:p>
            <a:pPr lvl="1"/>
            <a:r>
              <a:rPr lang="en-US" altLang="ko-KR" dirty="0" smtClean="0"/>
              <a:t>Travel time: Average travel time of all vehicles in the system</a:t>
            </a:r>
            <a:br>
              <a:rPr lang="en-US" altLang="ko-KR" dirty="0" smtClean="0"/>
            </a:br>
            <a:r>
              <a:rPr lang="en-US" altLang="ko-KR" dirty="0" smtClean="0"/>
              <a:t>- To evaluate the performance of the signal control method in transportation</a:t>
            </a:r>
          </a:p>
          <a:p>
            <a:pPr lvl="1"/>
            <a:r>
              <a:rPr lang="en-US" altLang="ko-KR" dirty="0" smtClean="0"/>
              <a:t>Throughput: the number of trips completed</a:t>
            </a:r>
            <a:br>
              <a:rPr lang="en-US" altLang="ko-KR" dirty="0" smtClean="0"/>
            </a:br>
            <a:r>
              <a:rPr lang="en-US" altLang="ko-KR" dirty="0" smtClean="0"/>
              <a:t>- If the throughput is high, indicates better control strategy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Approach: FRAP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FRAP architecture(base model)</a:t>
            </a:r>
          </a:p>
          <a:p>
            <a:pPr lvl="1"/>
            <a:r>
              <a:rPr lang="en-US" altLang="ko-KR" dirty="0" smtClean="0"/>
              <a:t>Flipping and Rotation and considers All phase Configuration</a:t>
            </a:r>
          </a:p>
          <a:p>
            <a:pPr lvl="1"/>
            <a:r>
              <a:rPr lang="en-US" altLang="ko-KR" dirty="0" smtClean="0"/>
              <a:t>Focus on the relation between different traffic movement</a:t>
            </a:r>
          </a:p>
          <a:p>
            <a:pPr lvl="2"/>
            <a:r>
              <a:rPr lang="en-US" altLang="ko-KR" dirty="0" smtClean="0"/>
              <a:t>Reduction of exploration space by rotating and flipping</a:t>
            </a:r>
          </a:p>
          <a:p>
            <a:pPr lvl="2"/>
            <a:r>
              <a:rPr lang="en-US" altLang="ko-KR" dirty="0" smtClean="0"/>
              <a:t>Current model need 8phases experience to learn in the same state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By rotating, Reduces needed experience in </a:t>
            </a:r>
            <a:r>
              <a:rPr lang="en-US" altLang="ko-KR" smtClean="0">
                <a:sym typeface="Wingdings" panose="05000000000000000000" pitchFamily="2" charset="2"/>
              </a:rPr>
              <a:t>¼ scale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네비게이션 시스템이 복잡</a:t>
            </a:r>
            <a:r>
              <a:rPr lang="en-US" altLang="ko-KR" dirty="0" smtClean="0"/>
              <a:t>? Why </a:t>
            </a:r>
            <a:r>
              <a:rPr lang="ko-KR" altLang="en-US" dirty="0" smtClean="0"/>
              <a:t>애들이 차량이 많은 쪽위주로 </a:t>
            </a:r>
            <a:r>
              <a:rPr lang="ko-KR" altLang="en-US" dirty="0" err="1" smtClean="0"/>
              <a:t>열어주다보면</a:t>
            </a:r>
            <a:r>
              <a:rPr lang="ko-KR" altLang="en-US" dirty="0" smtClean="0"/>
              <a:t> 분명 개인 입장에서 기다리는 시간이 길 것으로 판단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7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3" y="1846263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공통 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771</TotalTime>
  <Words>685</Words>
  <Application>Microsoft Office PowerPoint</Application>
  <PresentationFormat>와이드스크린</PresentationFormat>
  <Paragraphs>162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PowerPoint 프레젠테이션</vt:lpstr>
      <vt:lpstr>목표</vt:lpstr>
      <vt:lpstr>TOD</vt:lpstr>
      <vt:lpstr>SUMO Network 제작</vt:lpstr>
      <vt:lpstr>TraCI</vt:lpstr>
      <vt:lpstr>Defining New TLS-Programs</vt:lpstr>
      <vt:lpstr>Defining New TLS-Programs</vt:lpstr>
      <vt:lpstr>Traffic State, Action</vt:lpstr>
      <vt:lpstr>현재 State와 Action, Reward 구성 방식</vt:lpstr>
      <vt:lpstr>현재 State와 Action, Reward 구성 방식</vt:lpstr>
      <vt:lpstr>Training 구성 방식 제안</vt:lpstr>
      <vt:lpstr>Training 구성 방식 제안</vt:lpstr>
      <vt:lpstr>Toward A Thousand Lights: Decentralized Deep Reinforcement Learning for Large-scale Traffic Signal Control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DQN Agent</vt:lpstr>
      <vt:lpstr>Approach: DQN Agent &amp; Setting</vt:lpstr>
      <vt:lpstr>Approach: DQN Agent &amp; Setting</vt:lpstr>
      <vt:lpstr>Approach: FRAP</vt:lpstr>
      <vt:lpstr>Result</vt:lpstr>
      <vt:lpstr>Comment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51</cp:revision>
  <dcterms:created xsi:type="dcterms:W3CDTF">2021-01-07T04:26:03Z</dcterms:created>
  <dcterms:modified xsi:type="dcterms:W3CDTF">2021-01-11T09:08:33Z</dcterms:modified>
</cp:coreProperties>
</file>