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0" autoAdjust="0"/>
  </p:normalViewPr>
  <p:slideViewPr>
    <p:cSldViewPr>
      <p:cViewPr>
        <p:scale>
          <a:sx n="53" d="100"/>
          <a:sy n="53" d="100"/>
        </p:scale>
        <p:origin x="-18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D923F-5FCD-4A8C-9850-B484593D7D2C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6982-DA45-4D6B-AD8D-C284C3793EC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4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students register themselves. 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Class</a:t>
            </a:r>
            <a:r>
              <a:rPr lang="en-AU" b="1" baseline="0" noProof="0" dirty="0" smtClean="0"/>
              <a:t> Administrator </a:t>
            </a:r>
            <a:r>
              <a:rPr lang="en-AU" b="0" baseline="0" noProof="0" dirty="0" smtClean="0"/>
              <a:t>and the </a:t>
            </a:r>
            <a:r>
              <a:rPr lang="en-AU" b="1" baseline="0" noProof="0" dirty="0" smtClean="0"/>
              <a:t>City Administrator </a:t>
            </a:r>
            <a:r>
              <a:rPr lang="en-AU" b="0" baseline="0" noProof="0" dirty="0" smtClean="0"/>
              <a:t>receive their login data from the </a:t>
            </a:r>
            <a:r>
              <a:rPr lang="en-AU" b="1" baseline="0" noProof="0" dirty="0" smtClean="0"/>
              <a:t>App Administrator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b="1" noProof="0" dirty="0" smtClean="0"/>
              <a:t>App Administrators </a:t>
            </a:r>
            <a:r>
              <a:rPr lang="en-AU" noProof="0" dirty="0" smtClean="0"/>
              <a:t>must be created in the database.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Depending on how a user logs in, the system detects which</a:t>
            </a:r>
            <a:r>
              <a:rPr lang="en-AU" baseline="0" noProof="0" dirty="0" smtClean="0"/>
              <a:t> permissions the user has </a:t>
            </a:r>
            <a:r>
              <a:rPr lang="en-AU" noProof="0" dirty="0" smtClean="0"/>
              <a:t>and automatically directs them to the correct webpage.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"</a:t>
            </a:r>
            <a:r>
              <a:rPr lang="en-AU" b="1" noProof="0" dirty="0" smtClean="0"/>
              <a:t>High Score</a:t>
            </a:r>
            <a:r>
              <a:rPr lang="en-AU" noProof="0" dirty="0" smtClean="0"/>
              <a:t>” link can be accessed without logging in.</a:t>
            </a:r>
          </a:p>
          <a:p>
            <a:pPr marL="628650" lvl="1" indent="-171450">
              <a:buFont typeface="Arial"/>
              <a:buChar char="•"/>
            </a:pPr>
            <a:r>
              <a:rPr lang="en-AU" noProof="0" dirty="0" smtClean="0"/>
              <a:t>This page shows the high</a:t>
            </a:r>
            <a:r>
              <a:rPr lang="en-AU" baseline="0" noProof="0" dirty="0" smtClean="0"/>
              <a:t> scores (the class that has travelled the furthest, the class that has passed the most exams, etc.) for all participating classes throughout Germany.</a:t>
            </a:r>
          </a:p>
          <a:p>
            <a:pPr marL="171450" lvl="0" indent="-171450">
              <a:buFont typeface="Arial"/>
              <a:buChar char="•"/>
            </a:pPr>
            <a:r>
              <a:rPr lang="en-AU" baseline="0" noProof="0" dirty="0" smtClean="0"/>
              <a:t>The </a:t>
            </a:r>
            <a:r>
              <a:rPr lang="en-AU" b="1" baseline="0" noProof="0" dirty="0" smtClean="0"/>
              <a:t>map</a:t>
            </a:r>
            <a:r>
              <a:rPr lang="en-AU" baseline="0" noProof="0" dirty="0" smtClean="0"/>
              <a:t> on the right side displays the current locations of all of the participating classes.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9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All the cities that are used as destination</a:t>
            </a:r>
            <a:r>
              <a:rPr lang="en-AU" baseline="0" noProof="0" dirty="0" smtClean="0"/>
              <a:t> cities are listed here</a:t>
            </a:r>
          </a:p>
          <a:p>
            <a:pPr marL="171450" indent="-171450">
              <a:buFont typeface="Arial"/>
              <a:buChar char="•"/>
            </a:pPr>
            <a:r>
              <a:rPr lang="en-AU" baseline="0" noProof="0" dirty="0" smtClean="0"/>
              <a:t>The cities are entered along with specific content onto the website by the </a:t>
            </a:r>
            <a:r>
              <a:rPr lang="en-AU" b="1" baseline="0" noProof="0" dirty="0" smtClean="0"/>
              <a:t>App Administrator 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New cities can be added by simply clicking on </a:t>
            </a:r>
            <a:r>
              <a:rPr lang="en-AU" b="1" baseline="0" noProof="0" dirty="0" smtClean="0"/>
              <a:t>Add City </a:t>
            </a:r>
            <a:r>
              <a:rPr lang="en-AU" b="0" baseline="0" noProof="0" dirty="0" smtClean="0"/>
              <a:t>and entering a city name.  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links for the </a:t>
            </a:r>
            <a:r>
              <a:rPr lang="en-AU" b="1" baseline="0" noProof="0" dirty="0" smtClean="0"/>
              <a:t>City-Test </a:t>
            </a:r>
            <a:r>
              <a:rPr lang="en-AU" b="0" baseline="0" noProof="0" dirty="0" smtClean="0"/>
              <a:t>and </a:t>
            </a:r>
            <a:r>
              <a:rPr lang="en-AU" b="1" baseline="0" noProof="0" dirty="0" smtClean="0"/>
              <a:t>Contents </a:t>
            </a:r>
            <a:r>
              <a:rPr lang="en-AU" b="0" baseline="0" noProof="0" dirty="0" smtClean="0"/>
              <a:t>will automatically appear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App Administrator </a:t>
            </a:r>
            <a:r>
              <a:rPr lang="en-AU" b="0" noProof="0" dirty="0" smtClean="0"/>
              <a:t>can create a test for each</a:t>
            </a:r>
            <a:r>
              <a:rPr lang="en-AU" b="0" baseline="0" noProof="0" dirty="0" smtClean="0"/>
              <a:t> city by clicking on the corresponding link under </a:t>
            </a:r>
            <a:r>
              <a:rPr lang="en-AU" b="1" baseline="0" noProof="0" dirty="0" smtClean="0"/>
              <a:t>City-Test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App Administrator </a:t>
            </a:r>
            <a:r>
              <a:rPr lang="en-AU" b="0" baseline="0" noProof="0" dirty="0" smtClean="0"/>
              <a:t>can also enter content (text, images, video) for each city by clicking on the link under </a:t>
            </a:r>
            <a:r>
              <a:rPr lang="en-AU" b="1" baseline="0" noProof="0" dirty="0" smtClean="0"/>
              <a:t>Content.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59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On this page, the </a:t>
            </a:r>
            <a:r>
              <a:rPr lang="en-AU" b="1" noProof="0" dirty="0" smtClean="0"/>
              <a:t>App Administrator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can </a:t>
            </a:r>
            <a:r>
              <a:rPr lang="en-AU" noProof="0" dirty="0" smtClean="0"/>
              <a:t>configure the tests for</a:t>
            </a:r>
            <a:r>
              <a:rPr lang="en-AU" baseline="0" noProof="0" dirty="0" smtClean="0"/>
              <a:t> the </a:t>
            </a:r>
            <a:r>
              <a:rPr lang="en-AU" noProof="0" dirty="0" smtClean="0"/>
              <a:t>selected</a:t>
            </a:r>
            <a:r>
              <a:rPr lang="en-AU" baseline="0" noProof="0" dirty="0" smtClean="0"/>
              <a:t> </a:t>
            </a:r>
            <a:r>
              <a:rPr lang="en-AU" noProof="0" dirty="0" smtClean="0"/>
              <a:t>cities.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tests are multiple-choice questions.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There is only one correct</a:t>
            </a:r>
            <a:r>
              <a:rPr lang="en-AU" baseline="0" noProof="0" dirty="0" smtClean="0"/>
              <a:t> answer for each test.</a:t>
            </a:r>
          </a:p>
          <a:p>
            <a:pPr marL="171450" indent="-171450">
              <a:buFont typeface="Arial"/>
              <a:buChar char="•"/>
            </a:pPr>
            <a:r>
              <a:rPr lang="en-AU" baseline="0" noProof="0" dirty="0" smtClean="0"/>
              <a:t>An unlimited number of questions can be added </a:t>
            </a:r>
          </a:p>
          <a:p>
            <a:pPr marL="171450" indent="-171450">
              <a:buFont typeface="Arial"/>
              <a:buChar char="•"/>
            </a:pPr>
            <a:r>
              <a:rPr lang="en-AU" u="sng" noProof="0" dirty="0" smtClean="0"/>
              <a:t>This page still</a:t>
            </a:r>
            <a:r>
              <a:rPr lang="en-AU" u="sng" baseline="0" noProof="0" dirty="0" smtClean="0"/>
              <a:t> needs to be revised i</a:t>
            </a:r>
            <a:r>
              <a:rPr lang="en-AU" baseline="0" noProof="0" dirty="0" smtClean="0"/>
              <a:t>n consultation with the filmmakers, who are responsible for creating the tests.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115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App Administrator </a:t>
            </a:r>
            <a:r>
              <a:rPr lang="en-AU" b="0" noProof="0" dirty="0" smtClean="0"/>
              <a:t>can fill this page with content.</a:t>
            </a:r>
          </a:p>
          <a:p>
            <a:pPr marL="171450" indent="-171450">
              <a:buFont typeface="Arial"/>
              <a:buChar char="•"/>
            </a:pPr>
            <a:r>
              <a:rPr lang="en-AU" b="0" noProof="0" dirty="0" smtClean="0"/>
              <a:t>The </a:t>
            </a:r>
            <a:r>
              <a:rPr lang="en-AU" b="1" noProof="0" dirty="0" smtClean="0"/>
              <a:t>City</a:t>
            </a:r>
            <a:r>
              <a:rPr lang="en-AU" b="1" baseline="0" noProof="0" dirty="0" smtClean="0"/>
              <a:t> Name </a:t>
            </a:r>
            <a:r>
              <a:rPr lang="en-AU" b="0" baseline="0" noProof="0" dirty="0" smtClean="0"/>
              <a:t>is automatically defined based on w</a:t>
            </a:r>
            <a:r>
              <a:rPr lang="en-AU" noProof="0" dirty="0" smtClean="0"/>
              <a:t>here the admin clicked</a:t>
            </a:r>
            <a:r>
              <a:rPr lang="en-AU" baseline="0" noProof="0" dirty="0" smtClean="0"/>
              <a:t> in the </a:t>
            </a:r>
            <a:r>
              <a:rPr lang="en-AU" b="1" baseline="0" noProof="0" dirty="0" smtClean="0"/>
              <a:t>City-List.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By clicking in the picture and text fields photos can be uploaded and text can be entered.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By clicking on the video, the </a:t>
            </a:r>
            <a:r>
              <a:rPr lang="en-AU" b="1" baseline="0" noProof="0" dirty="0" smtClean="0"/>
              <a:t>App Administrator </a:t>
            </a:r>
            <a:r>
              <a:rPr lang="en-AU" b="0" baseline="0" noProof="0" dirty="0" smtClean="0"/>
              <a:t>can upload a video via YouTube.  The website accesses the video from YouTube.</a:t>
            </a:r>
          </a:p>
          <a:p>
            <a:pPr marL="171450" indent="-171450">
              <a:buFont typeface="Arial"/>
              <a:buChar char="•"/>
            </a:pPr>
            <a:endParaRPr lang="en-AU" b="0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2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School Admin Page </a:t>
            </a:r>
            <a:r>
              <a:rPr lang="en-AU" noProof="0" dirty="0" smtClean="0"/>
              <a:t>is for the </a:t>
            </a:r>
            <a:r>
              <a:rPr lang="en-AU" b="1" noProof="0" dirty="0" smtClean="0"/>
              <a:t>City Administrators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Here</a:t>
            </a:r>
            <a:r>
              <a:rPr lang="en-AU" baseline="0" noProof="0" dirty="0" smtClean="0"/>
              <a:t> is where</a:t>
            </a:r>
            <a:r>
              <a:rPr lang="en-AU" noProof="0" dirty="0" smtClean="0"/>
              <a:t> the </a:t>
            </a:r>
            <a:r>
              <a:rPr lang="en-AU" b="1" noProof="0" dirty="0" smtClean="0"/>
              <a:t>City Administrators </a:t>
            </a:r>
            <a:r>
              <a:rPr lang="en-AU" noProof="0" dirty="0" smtClean="0"/>
              <a:t>define the </a:t>
            </a:r>
            <a:r>
              <a:rPr lang="en-AU" b="1" noProof="0" dirty="0" smtClean="0"/>
              <a:t>Class Administrators</a:t>
            </a:r>
            <a:r>
              <a:rPr lang="en-AU" noProof="0" dirty="0" smtClean="0"/>
              <a:t> for the various classes.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There is a drop-down menu to select the city (pulled from the City Admin page: City A, City B, etc.) </a:t>
            </a:r>
          </a:p>
          <a:p>
            <a:pPr marL="628650" lvl="1" indent="-171450">
              <a:buFont typeface="Arial"/>
              <a:buChar char="•"/>
            </a:pPr>
            <a:r>
              <a:rPr lang="en-AU" noProof="0" dirty="0" smtClean="0"/>
              <a:t>If</a:t>
            </a:r>
            <a:r>
              <a:rPr lang="en-AU" baseline="0" noProof="0" dirty="0" smtClean="0"/>
              <a:t> the city does not exist yet, then the city needs to be added by the </a:t>
            </a:r>
            <a:r>
              <a:rPr lang="en-AU" b="1" baseline="0" noProof="0" dirty="0" smtClean="0"/>
              <a:t>App Administrator. 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city will not be automatically added to the </a:t>
            </a:r>
            <a:r>
              <a:rPr lang="en-AU" b="1" baseline="0" noProof="0" dirty="0" smtClean="0"/>
              <a:t>City-Admin Page </a:t>
            </a:r>
            <a:r>
              <a:rPr lang="en-AU" b="0" baseline="0" noProof="0" dirty="0" smtClean="0"/>
              <a:t>because the </a:t>
            </a:r>
            <a:r>
              <a:rPr lang="en-AU" b="1" baseline="0" noProof="0" dirty="0" smtClean="0"/>
              <a:t>City-Admin-Page </a:t>
            </a:r>
            <a:r>
              <a:rPr lang="en-AU" b="0" baseline="0" noProof="0" dirty="0" smtClean="0"/>
              <a:t>can only be edited by the </a:t>
            </a:r>
            <a:r>
              <a:rPr lang="en-AU" b="1" baseline="0" noProof="0" dirty="0" smtClean="0"/>
              <a:t>App-Administrators </a:t>
            </a:r>
            <a:r>
              <a:rPr lang="en-AU" b="0" baseline="0" noProof="0" dirty="0" smtClean="0"/>
              <a:t>and the entered city is not necessarily used as a Start and/or End City.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Nevertheless, students from cities that are not </a:t>
            </a:r>
            <a:r>
              <a:rPr lang="en-AU" b="1" baseline="0" noProof="0" dirty="0" smtClean="0"/>
              <a:t>Start-Cities </a:t>
            </a:r>
            <a:r>
              <a:rPr lang="en-AU" b="0" baseline="0" noProof="0" dirty="0" smtClean="0"/>
              <a:t>can still participate.  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It is required to assign every class and school to a particular city, so that there is no confusion.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There is a </a:t>
            </a:r>
            <a:r>
              <a:rPr lang="en-AU" b="0" u="sng" baseline="0" noProof="0" dirty="0" smtClean="0"/>
              <a:t>second dropdown </a:t>
            </a:r>
            <a:r>
              <a:rPr lang="en-AU" b="0" baseline="0" noProof="0" dirty="0" smtClean="0"/>
              <a:t>menu where the </a:t>
            </a:r>
            <a:r>
              <a:rPr lang="en-AU" b="1" baseline="0" noProof="0" dirty="0" smtClean="0"/>
              <a:t>City Administrator </a:t>
            </a:r>
            <a:r>
              <a:rPr lang="en-AU" b="0" baseline="0" noProof="0" dirty="0" smtClean="0"/>
              <a:t>can select a school. </a:t>
            </a:r>
          </a:p>
          <a:p>
            <a:pPr marL="628650" lvl="1" indent="-171450">
              <a:buFont typeface="Arial"/>
              <a:buChar char="•"/>
            </a:pPr>
            <a:r>
              <a:rPr lang="en-AU" b="1" baseline="0" noProof="0" dirty="0" smtClean="0"/>
              <a:t>The City Administrator </a:t>
            </a:r>
            <a:r>
              <a:rPr lang="en-AU" b="0" baseline="0" noProof="0" dirty="0" smtClean="0"/>
              <a:t>can also enter a new school with name and address</a:t>
            </a:r>
          </a:p>
          <a:p>
            <a:pPr marL="1085850" lvl="2" indent="-171450">
              <a:buFont typeface="Arial"/>
              <a:buChar char="•"/>
            </a:pPr>
            <a:r>
              <a:rPr lang="en-AU" b="0" baseline="0" noProof="0" dirty="0" smtClean="0"/>
              <a:t>There will be a button that leads to a pop-up screen where the school information can be entered.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0" u="sng" baseline="0" noProof="0" dirty="0" smtClean="0"/>
              <a:t>third dropdown</a:t>
            </a:r>
            <a:r>
              <a:rPr lang="en-AU" b="1" u="none" baseline="0" noProof="0" dirty="0" smtClean="0"/>
              <a:t> </a:t>
            </a:r>
            <a:r>
              <a:rPr lang="en-AU" b="0" u="none" baseline="0" noProof="0" dirty="0" smtClean="0"/>
              <a:t>menu leads the </a:t>
            </a:r>
            <a:r>
              <a:rPr lang="en-AU" b="1" u="none" baseline="0" noProof="0" dirty="0" smtClean="0"/>
              <a:t>App Administrator </a:t>
            </a:r>
            <a:r>
              <a:rPr lang="en-AU" b="0" u="none" baseline="0" noProof="0" dirty="0" smtClean="0"/>
              <a:t>to the class selection.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Here they can enter a new class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The class must be identifiable with a name, for example, 5A 2012/2013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If there is already a </a:t>
            </a:r>
            <a:r>
              <a:rPr lang="en-AU" b="1" u="none" baseline="0" noProof="0" dirty="0" smtClean="0"/>
              <a:t>Class Administrator </a:t>
            </a:r>
            <a:r>
              <a:rPr lang="en-AU" b="0" u="none" baseline="0" noProof="0" dirty="0" smtClean="0"/>
              <a:t>for the selected class then they will be shown here.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There will be a button that allows the </a:t>
            </a:r>
            <a:r>
              <a:rPr lang="en-AU" b="1" u="none" baseline="0" noProof="0" dirty="0" smtClean="0"/>
              <a:t>City Administrator </a:t>
            </a:r>
            <a:r>
              <a:rPr lang="en-AU" b="0" u="none" baseline="0" noProof="0" dirty="0" smtClean="0"/>
              <a:t>to change or add a </a:t>
            </a:r>
            <a:r>
              <a:rPr lang="en-AU" b="1" u="none" baseline="0" noProof="0" dirty="0" smtClean="0"/>
              <a:t>Class Administrator.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If there is already a </a:t>
            </a:r>
            <a:r>
              <a:rPr lang="en-AU" b="1" u="none" baseline="0" noProof="0" dirty="0" smtClean="0"/>
              <a:t>Class Administrator </a:t>
            </a:r>
            <a:r>
              <a:rPr lang="en-AU" b="0" u="none" baseline="0" noProof="0" dirty="0" smtClean="0"/>
              <a:t>for the school, the </a:t>
            </a:r>
            <a:r>
              <a:rPr lang="en-AU" b="1" u="none" baseline="0" noProof="0" dirty="0" smtClean="0"/>
              <a:t>City Administrator </a:t>
            </a:r>
            <a:r>
              <a:rPr lang="en-AU" b="0" u="none" baseline="0" noProof="0" dirty="0" smtClean="0"/>
              <a:t>can determine for which class they are </a:t>
            </a:r>
            <a:r>
              <a:rPr lang="en-AU" b="1" u="none" baseline="0" noProof="0" dirty="0" smtClean="0"/>
              <a:t>Class Administrator.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By clicking the button </a:t>
            </a:r>
            <a:r>
              <a:rPr lang="en-AU" b="1" u="none" baseline="0" noProof="0" dirty="0" smtClean="0"/>
              <a:t>Class Admin enter/change </a:t>
            </a:r>
            <a:r>
              <a:rPr lang="en-AU" b="0" u="none" baseline="0" noProof="0" dirty="0" smtClean="0"/>
              <a:t>a popup appears where the information for the </a:t>
            </a:r>
            <a:r>
              <a:rPr lang="en-AU" b="1" u="none" baseline="0" noProof="0" dirty="0" smtClean="0"/>
              <a:t>Class Administrator </a:t>
            </a:r>
            <a:r>
              <a:rPr lang="en-AU" b="0" u="none" baseline="0" noProof="0" dirty="0" smtClean="0"/>
              <a:t>can be entered</a:t>
            </a:r>
          </a:p>
          <a:p>
            <a:pPr marL="628650" lvl="1" indent="-171450">
              <a:buFont typeface="Arial"/>
              <a:buChar char="•"/>
            </a:pPr>
            <a:r>
              <a:rPr lang="en-AU" b="0" u="none" baseline="0" noProof="0" dirty="0" smtClean="0"/>
              <a:t>A </a:t>
            </a:r>
            <a:r>
              <a:rPr lang="en-AU" b="1" u="none" baseline="0" noProof="0" dirty="0" smtClean="0"/>
              <a:t>Class Admin </a:t>
            </a:r>
            <a:r>
              <a:rPr lang="en-AU" b="0" u="none" baseline="0" noProof="0" dirty="0" smtClean="0"/>
              <a:t>can be </a:t>
            </a:r>
            <a:r>
              <a:rPr lang="en-AU" b="1" u="none" baseline="0" noProof="0" dirty="0" smtClean="0"/>
              <a:t>Class Admin </a:t>
            </a:r>
            <a:r>
              <a:rPr lang="en-AU" b="0" u="none" baseline="0" noProof="0" dirty="0" smtClean="0"/>
              <a:t>for more than one class.  </a:t>
            </a:r>
          </a:p>
          <a:p>
            <a:pPr marL="171450" lvl="0" indent="-171450">
              <a:buFont typeface="Arial"/>
              <a:buChar char="•"/>
            </a:pPr>
            <a:r>
              <a:rPr lang="en-AU" b="0" u="none" baseline="0" noProof="0" dirty="0" smtClean="0"/>
              <a:t>By clicking </a:t>
            </a:r>
            <a:r>
              <a:rPr lang="en-AU" b="1" u="none" baseline="0" noProof="0" dirty="0" smtClean="0"/>
              <a:t>Go to Class-Forum </a:t>
            </a:r>
            <a:r>
              <a:rPr lang="en-AU" b="0" u="none" baseline="0" noProof="0" dirty="0" smtClean="0"/>
              <a:t>the </a:t>
            </a:r>
            <a:r>
              <a:rPr lang="en-AU" b="1" u="none" baseline="0" noProof="0" dirty="0" smtClean="0"/>
              <a:t>City Administrator </a:t>
            </a:r>
            <a:r>
              <a:rPr lang="en-AU" b="0" u="none" baseline="0" noProof="0" dirty="0" smtClean="0"/>
              <a:t>is lead to the forum of the selected class and can edit the entire forum.  </a:t>
            </a:r>
          </a:p>
          <a:p>
            <a:pPr marL="171450" lvl="0" indent="-171450">
              <a:buFont typeface="Arial"/>
              <a:buChar char="•"/>
            </a:pPr>
            <a:r>
              <a:rPr lang="en-AU" b="0" u="none" baseline="0" noProof="0" dirty="0" smtClean="0"/>
              <a:t>The </a:t>
            </a:r>
            <a:r>
              <a:rPr lang="en-AU" b="1" u="none" baseline="0" noProof="0" dirty="0" smtClean="0"/>
              <a:t>City Administrator </a:t>
            </a:r>
            <a:r>
              <a:rPr lang="en-AU" b="0" u="none" baseline="0" noProof="0" dirty="0" smtClean="0"/>
              <a:t>can also delete </a:t>
            </a:r>
            <a:r>
              <a:rPr lang="en-AU" b="1" u="none" baseline="0" noProof="0" dirty="0" smtClean="0"/>
              <a:t>Class Administrators.</a:t>
            </a:r>
          </a:p>
          <a:p>
            <a:pPr marL="171450" lvl="0" indent="-171450">
              <a:buFont typeface="Arial"/>
              <a:buChar char="•"/>
            </a:pPr>
            <a:endParaRPr lang="en-AU" b="1" u="none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86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This is the </a:t>
            </a:r>
            <a:r>
              <a:rPr lang="en-AU" b="1" noProof="0" dirty="0" smtClean="0"/>
              <a:t>Class-Forum</a:t>
            </a:r>
            <a:r>
              <a:rPr lang="en-AU" noProof="0" dirty="0" smtClean="0"/>
              <a:t> page for the </a:t>
            </a:r>
            <a:r>
              <a:rPr lang="en-AU" b="1" noProof="0" dirty="0" smtClean="0"/>
              <a:t>Class</a:t>
            </a:r>
            <a:r>
              <a:rPr lang="en-AU" b="1" baseline="0" noProof="0" dirty="0" smtClean="0"/>
              <a:t> Administrator.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It</a:t>
            </a:r>
            <a:r>
              <a:rPr lang="en-AU" noProof="0" dirty="0" smtClean="0"/>
              <a:t> is automatically created from the </a:t>
            </a:r>
            <a:r>
              <a:rPr lang="en-AU" b="1" noProof="0" dirty="0" smtClean="0"/>
              <a:t>School-Admin </a:t>
            </a:r>
            <a:r>
              <a:rPr lang="en-AU" b="0" noProof="0" dirty="0" smtClean="0"/>
              <a:t>page</a:t>
            </a:r>
            <a:r>
              <a:rPr lang="en-AU" noProof="0" dirty="0" smtClean="0"/>
              <a:t> when a new class is entered by the </a:t>
            </a:r>
            <a:r>
              <a:rPr lang="en-AU" b="1" noProof="0" dirty="0" smtClean="0"/>
              <a:t>City Administrator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Class</a:t>
            </a:r>
            <a:r>
              <a:rPr lang="en-AU" b="1" baseline="0" noProof="0" dirty="0" smtClean="0"/>
              <a:t> Administrator </a:t>
            </a:r>
            <a:r>
              <a:rPr lang="en-AU" noProof="0" dirty="0" smtClean="0"/>
              <a:t>can switch</a:t>
            </a:r>
            <a:r>
              <a:rPr lang="en-AU" baseline="0" noProof="0" dirty="0" smtClean="0"/>
              <a:t> between the different </a:t>
            </a:r>
            <a:r>
              <a:rPr lang="en-AU" b="1" baseline="0" noProof="0" dirty="0" smtClean="0"/>
              <a:t>Class-Forums </a:t>
            </a:r>
            <a:r>
              <a:rPr lang="en-AU" b="0" baseline="0" noProof="0" dirty="0" smtClean="0"/>
              <a:t>for which they are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by selecting the class from the dropdown menu</a:t>
            </a:r>
            <a:r>
              <a:rPr lang="en-AU" b="1" baseline="0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When clicking on the </a:t>
            </a:r>
            <a:r>
              <a:rPr lang="en-AU" b="1" baseline="0" noProof="0" dirty="0" smtClean="0"/>
              <a:t>Class Participant List Page </a:t>
            </a:r>
            <a:r>
              <a:rPr lang="en-AU" b="0" baseline="0" noProof="0" dirty="0" smtClean="0"/>
              <a:t>button they can view the </a:t>
            </a:r>
            <a:r>
              <a:rPr lang="en-AU" b="1" baseline="0" noProof="0" dirty="0" smtClean="0"/>
              <a:t>Class Participant List.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can edit and delete all entries into the </a:t>
            </a:r>
            <a:r>
              <a:rPr lang="en-AU" b="1" baseline="0" noProof="0" dirty="0" smtClean="0"/>
              <a:t>Blog.  </a:t>
            </a:r>
            <a:endParaRPr lang="en-AU" b="0" baseline="0" noProof="0" dirty="0" smtClean="0"/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can also upload .</a:t>
            </a:r>
            <a:r>
              <a:rPr lang="en-AU" b="0" baseline="0" noProof="0" dirty="0" err="1" smtClean="0"/>
              <a:t>gpx</a:t>
            </a:r>
            <a:r>
              <a:rPr lang="en-AU" b="0" baseline="0" noProof="0" dirty="0" smtClean="0"/>
              <a:t> files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It should be possible to disable this functionality as there has not been a final decision regarding whether or not this is desired.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buttons </a:t>
            </a:r>
            <a:r>
              <a:rPr lang="en-AU" b="1" baseline="0" noProof="0" dirty="0" smtClean="0"/>
              <a:t>Select Class-Forum </a:t>
            </a:r>
            <a:r>
              <a:rPr lang="en-AU" b="0" baseline="0" noProof="0" dirty="0" smtClean="0"/>
              <a:t>and </a:t>
            </a:r>
            <a:r>
              <a:rPr lang="en-AU" b="1" baseline="0" noProof="0" dirty="0" smtClean="0"/>
              <a:t>Class Participant List </a:t>
            </a:r>
            <a:r>
              <a:rPr lang="en-AU" b="0" baseline="0" noProof="0" dirty="0" smtClean="0"/>
              <a:t>should only be visible if the user has logged in with a </a:t>
            </a:r>
            <a:r>
              <a:rPr lang="en-AU" b="1" baseline="0" noProof="0" dirty="0" smtClean="0"/>
              <a:t>Class-Administrator </a:t>
            </a:r>
            <a:r>
              <a:rPr lang="en-AU" b="0" baseline="0" noProof="0" dirty="0" smtClean="0"/>
              <a:t>account.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link </a:t>
            </a:r>
            <a:r>
              <a:rPr lang="en-AU" b="1" baseline="0" noProof="0" dirty="0" smtClean="0"/>
              <a:t>Start Test </a:t>
            </a:r>
            <a:r>
              <a:rPr lang="en-AU" b="0" baseline="0" noProof="0" dirty="0" smtClean="0"/>
              <a:t>should be able to activated or disabled as 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does not need to complete the test but may however want to review the test along with the students.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Class-Administrator </a:t>
            </a:r>
            <a:r>
              <a:rPr lang="en-AU" b="0" baseline="0" noProof="0" dirty="0" smtClean="0"/>
              <a:t>should only be able to edit text for a set period of time.  (for example, 10 weeks (the amount of time should be changeable))  </a:t>
            </a:r>
          </a:p>
          <a:p>
            <a:pPr marL="171450" lvl="0" indent="-171450">
              <a:buFont typeface="Arial"/>
              <a:buChar char="•"/>
            </a:pPr>
            <a:endParaRPr lang="en-AU" b="0" baseline="0" noProof="0" dirty="0" smtClean="0"/>
          </a:p>
          <a:p>
            <a:pPr marL="171450" lvl="0" indent="-171450">
              <a:buFont typeface="Arial"/>
              <a:buChar char="•"/>
            </a:pPr>
            <a:endParaRPr lang="en-AU" b="0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4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baseline="0" noProof="0" dirty="0" smtClean="0"/>
              <a:t>Here the </a:t>
            </a:r>
            <a:r>
              <a:rPr lang="en-AU" b="1" baseline="0" noProof="0" dirty="0" smtClean="0"/>
              <a:t>Class Administrator </a:t>
            </a:r>
            <a:r>
              <a:rPr lang="en-AU" baseline="0" noProof="0" dirty="0" smtClean="0"/>
              <a:t>can see the status of the stages. </a:t>
            </a:r>
          </a:p>
          <a:p>
            <a:pPr marL="171450" indent="-171450">
              <a:buFont typeface="Arial"/>
              <a:buChar char="•"/>
            </a:pPr>
            <a:r>
              <a:rPr lang="en-AU" baseline="0" noProof="0" dirty="0" smtClean="0"/>
              <a:t>They arrive at this page by clicking on the </a:t>
            </a:r>
            <a:r>
              <a:rPr lang="en-AU" b="1" baseline="0" noProof="0" dirty="0" smtClean="0"/>
              <a:t>Stage-Plan </a:t>
            </a:r>
            <a:r>
              <a:rPr lang="en-AU" b="0" baseline="0" noProof="0" dirty="0" smtClean="0"/>
              <a:t>link on the </a:t>
            </a:r>
            <a:r>
              <a:rPr lang="en-AU" b="1" baseline="0" noProof="0" dirty="0" smtClean="0"/>
              <a:t>Forum-Page </a:t>
            </a:r>
            <a:r>
              <a:rPr lang="en-AU" b="0" baseline="0" noProof="0" dirty="0" smtClean="0"/>
              <a:t>and then to the </a:t>
            </a:r>
            <a:r>
              <a:rPr lang="en-AU" b="1" baseline="0" noProof="0" dirty="0" smtClean="0"/>
              <a:t>Stage-Plan </a:t>
            </a:r>
            <a:r>
              <a:rPr lang="en-AU" b="0" baseline="0" noProof="0" dirty="0" smtClean="0"/>
              <a:t>page via the </a:t>
            </a:r>
            <a:r>
              <a:rPr lang="en-AU" b="1" baseline="0" noProof="0" dirty="0" smtClean="0"/>
              <a:t>Stage-Admin </a:t>
            </a:r>
            <a:r>
              <a:rPr lang="en-AU" b="0" baseline="0" noProof="0" dirty="0" smtClean="0"/>
              <a:t>link.  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There are five possible statuses:</a:t>
            </a:r>
          </a:p>
          <a:p>
            <a:pPr marL="628650" lvl="1" indent="-171450">
              <a:buFont typeface="Arial"/>
              <a:buChar char="•"/>
            </a:pPr>
            <a:r>
              <a:rPr lang="en-AU" baseline="0" noProof="0" dirty="0" smtClean="0"/>
              <a:t>Not Started</a:t>
            </a:r>
          </a:p>
          <a:p>
            <a:pPr marL="628650" lvl="1" indent="-171450">
              <a:buFont typeface="Arial"/>
              <a:buChar char="•"/>
            </a:pPr>
            <a:r>
              <a:rPr lang="en-AU" baseline="0" noProof="0" dirty="0" smtClean="0"/>
              <a:t>In Process</a:t>
            </a:r>
          </a:p>
          <a:p>
            <a:pPr marL="628650" lvl="1" indent="-171450">
              <a:buFont typeface="Arial"/>
              <a:buChar char="•"/>
            </a:pPr>
            <a:r>
              <a:rPr lang="en-AU" baseline="0" noProof="0" dirty="0" smtClean="0"/>
              <a:t>Test</a:t>
            </a:r>
          </a:p>
          <a:p>
            <a:pPr marL="628650" lvl="1" indent="-171450">
              <a:buFont typeface="Arial"/>
              <a:buChar char="•"/>
            </a:pPr>
            <a:r>
              <a:rPr lang="en-AU" baseline="0" noProof="0" dirty="0" smtClean="0"/>
              <a:t>Test Passed</a:t>
            </a:r>
          </a:p>
          <a:p>
            <a:pPr marL="628650" lvl="1" indent="-171450">
              <a:buFont typeface="Arial"/>
              <a:buChar char="•"/>
            </a:pPr>
            <a:r>
              <a:rPr lang="en-AU" baseline="0" noProof="0" dirty="0" smtClean="0"/>
              <a:t>Complete</a:t>
            </a:r>
          </a:p>
          <a:p>
            <a:pPr marL="171450" lvl="0" indent="-171450">
              <a:buFont typeface="Arial"/>
              <a:buChar char="•"/>
            </a:pPr>
            <a:r>
              <a:rPr lang="en-AU" baseline="0" noProof="0" dirty="0" smtClean="0"/>
              <a:t>The </a:t>
            </a:r>
            <a:r>
              <a:rPr lang="en-AU" b="1" baseline="0" noProof="0" dirty="0" smtClean="0"/>
              <a:t>Class Admin </a:t>
            </a:r>
            <a:r>
              <a:rPr lang="en-AU" b="0" baseline="0" noProof="0" dirty="0" smtClean="0"/>
              <a:t>can see: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 how many of the required kilometres have been driven.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How often the students have taken the test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status of the </a:t>
            </a:r>
            <a:r>
              <a:rPr lang="en-AU" b="1" baseline="0" noProof="0" dirty="0" smtClean="0"/>
              <a:t>Stage </a:t>
            </a:r>
            <a:r>
              <a:rPr lang="en-AU" b="0" baseline="0" noProof="0" dirty="0" smtClean="0"/>
              <a:t>should automatically change, although the first phase needs to be manually started.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When the required kilometres have been driven, then the status automatically changes from </a:t>
            </a:r>
            <a:r>
              <a:rPr lang="en-AU" b="1" baseline="0" noProof="0" dirty="0" smtClean="0"/>
              <a:t>In Process </a:t>
            </a:r>
            <a:r>
              <a:rPr lang="en-AU" b="0" baseline="0" noProof="0" dirty="0" smtClean="0"/>
              <a:t>to </a:t>
            </a:r>
            <a:r>
              <a:rPr lang="en-AU" b="1" baseline="0" noProof="0" dirty="0" smtClean="0"/>
              <a:t>Test.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When the tests have been successfully completed, the status changes to </a:t>
            </a:r>
            <a:r>
              <a:rPr lang="en-AU" b="1" baseline="0" noProof="0" dirty="0" smtClean="0"/>
              <a:t>Complete.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If there is a pending </a:t>
            </a:r>
            <a:r>
              <a:rPr lang="en-AU" b="1" baseline="0" noProof="0" dirty="0" smtClean="0"/>
              <a:t>Stage </a:t>
            </a:r>
            <a:r>
              <a:rPr lang="en-AU" b="0" baseline="0" noProof="0" dirty="0" smtClean="0"/>
              <a:t>then this stage is started automatically and that status is shown as </a:t>
            </a:r>
            <a:r>
              <a:rPr lang="en-AU" b="1" baseline="0" noProof="0" dirty="0" smtClean="0"/>
              <a:t>In Process.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Kilometres can be uploaded at any time.  They are saved and activated as soon as the next </a:t>
            </a:r>
            <a:r>
              <a:rPr lang="en-AU" b="1" baseline="0" noProof="0" dirty="0" smtClean="0"/>
              <a:t>Stage’s </a:t>
            </a:r>
            <a:r>
              <a:rPr lang="en-AU" b="0" baseline="0" noProof="0" dirty="0" smtClean="0"/>
              <a:t>status is changed to </a:t>
            </a:r>
            <a:r>
              <a:rPr lang="en-AU" b="1" baseline="0" noProof="0" dirty="0" smtClean="0"/>
              <a:t>In Process.</a:t>
            </a:r>
          </a:p>
          <a:p>
            <a:pPr marL="171450" lvl="0" indent="-171450">
              <a:buFont typeface="Arial"/>
              <a:buChar char="•"/>
            </a:pPr>
            <a:endParaRPr lang="en-AU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7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Test-Page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is accessed via the button </a:t>
            </a:r>
            <a:r>
              <a:rPr lang="en-AU" b="1" baseline="0" noProof="0" dirty="0" smtClean="0"/>
              <a:t>Start Test </a:t>
            </a:r>
            <a:r>
              <a:rPr lang="en-AU" b="0" baseline="0" noProof="0" dirty="0" smtClean="0"/>
              <a:t>on the </a:t>
            </a:r>
            <a:r>
              <a:rPr lang="en-AU" b="1" baseline="0" noProof="0" dirty="0" smtClean="0"/>
              <a:t>Class-Forum </a:t>
            </a:r>
            <a:r>
              <a:rPr lang="en-AU" b="0" baseline="0" noProof="0" dirty="0" smtClean="0"/>
              <a:t>page.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Start Test </a:t>
            </a:r>
            <a:r>
              <a:rPr lang="en-AU" b="0" baseline="0" noProof="0" dirty="0" smtClean="0"/>
              <a:t>link is activated as soon as the students have uploaded the necessary </a:t>
            </a:r>
            <a:r>
              <a:rPr lang="en-AU" b="0" baseline="0" noProof="0" dirty="0" err="1" smtClean="0"/>
              <a:t>kilometers</a:t>
            </a:r>
            <a:r>
              <a:rPr lang="en-AU" b="0" baseline="0" noProof="0" dirty="0" smtClean="0"/>
              <a:t> to reach the end destination of the </a:t>
            </a:r>
            <a:r>
              <a:rPr lang="en-AU" b="1" baseline="0" noProof="0" dirty="0" smtClean="0"/>
              <a:t>Stage.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It is not yet clear exactly how the test page will look.  This will be determined based upon the filmmakers preferences.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5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This is the page for the </a:t>
            </a:r>
            <a:r>
              <a:rPr lang="en-AU" b="1" noProof="0" dirty="0" smtClean="0"/>
              <a:t>City Administrator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Here they can access the </a:t>
            </a:r>
            <a:r>
              <a:rPr lang="en-AU" b="1" noProof="0" dirty="0" smtClean="0"/>
              <a:t>School-Admin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page and edit the schools listed in their district.</a:t>
            </a:r>
          </a:p>
          <a:p>
            <a:pPr marL="171450" indent="-171450">
              <a:buFont typeface="Arial"/>
              <a:buChar char="•"/>
            </a:pPr>
            <a:endParaRPr lang="en-AU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9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This is the page for the </a:t>
            </a:r>
            <a:r>
              <a:rPr lang="en-AU" b="1" noProof="0" dirty="0" smtClean="0"/>
              <a:t>App Administrators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App Admins should also have access to the </a:t>
            </a:r>
            <a:r>
              <a:rPr lang="en-AU" b="1" noProof="0" dirty="0" smtClean="0"/>
              <a:t>School-Admin </a:t>
            </a:r>
            <a:r>
              <a:rPr lang="en-AU" noProof="0" dirty="0" smtClean="0"/>
              <a:t>page.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hierarchy of the admins is as follows: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AU" b="1" noProof="0" dirty="0" smtClean="0"/>
              <a:t>App Admin</a:t>
            </a:r>
            <a:r>
              <a:rPr lang="en-AU" noProof="0" dirty="0" smtClean="0"/>
              <a:t>: Admins have access to the contents of the pages (city content, test management) and can create </a:t>
            </a:r>
            <a:r>
              <a:rPr lang="en-AU" b="1" noProof="0" dirty="0" smtClean="0"/>
              <a:t>City-Admins</a:t>
            </a:r>
            <a:endParaRPr lang="en-AU" noProof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AU" b="1" noProof="0" dirty="0" smtClean="0"/>
              <a:t>City Admin: </a:t>
            </a:r>
            <a:r>
              <a:rPr lang="en-AU" noProof="0" dirty="0" smtClean="0"/>
              <a:t>Admins can create the classes Admin. They also have access to the </a:t>
            </a:r>
            <a:r>
              <a:rPr lang="en-AU" b="1" noProof="0" dirty="0" smtClean="0"/>
              <a:t>Class-forums </a:t>
            </a:r>
            <a:r>
              <a:rPr lang="en-AU" noProof="0" dirty="0" smtClean="0"/>
              <a:t>can edit it them at any time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AU" b="1" noProof="0" dirty="0" smtClean="0"/>
              <a:t>Class Admin: </a:t>
            </a:r>
            <a:r>
              <a:rPr lang="en-AU" noProof="0" dirty="0" smtClean="0"/>
              <a:t>Admins have access to the </a:t>
            </a:r>
            <a:r>
              <a:rPr lang="en-AU" b="1" noProof="0" dirty="0" smtClean="0"/>
              <a:t>Participant-List</a:t>
            </a:r>
            <a:r>
              <a:rPr lang="en-AU" noProof="0" dirty="0" smtClean="0"/>
              <a:t> and can make changes to the f</a:t>
            </a:r>
            <a:r>
              <a:rPr lang="en-AU" b="1" noProof="0" dirty="0" smtClean="0"/>
              <a:t>orum blog </a:t>
            </a:r>
            <a:r>
              <a:rPr lang="en-AU" noProof="0" dirty="0" smtClean="0"/>
              <a:t>for a set period of time </a:t>
            </a:r>
          </a:p>
          <a:p>
            <a:pPr marL="457200" lvl="1" indent="0">
              <a:buFont typeface="+mj-lt"/>
              <a:buNone/>
            </a:pPr>
            <a:endParaRPr lang="en-AU" b="1" noProof="0" dirty="0" smtClean="0"/>
          </a:p>
          <a:p>
            <a:pPr marL="228600" lvl="0" indent="-228600">
              <a:buFont typeface="Arial"/>
              <a:buChar char="•"/>
            </a:pPr>
            <a:r>
              <a:rPr lang="en-AU" noProof="0" dirty="0" smtClean="0"/>
              <a:t>Each Admin can take-over tasks of an</a:t>
            </a:r>
            <a:r>
              <a:rPr lang="en-AU" baseline="0" noProof="0" dirty="0" smtClean="0"/>
              <a:t> Admin below their hierarchy</a:t>
            </a:r>
            <a:r>
              <a:rPr lang="en-AU" noProof="0" dirty="0" smtClean="0"/>
              <a:t>. </a:t>
            </a:r>
          </a:p>
          <a:p>
            <a:pPr marL="228600" lvl="0" indent="-22860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App Admin,</a:t>
            </a:r>
            <a:r>
              <a:rPr lang="en-AU" b="1" baseline="0" noProof="0" dirty="0" smtClean="0"/>
              <a:t> </a:t>
            </a:r>
            <a:r>
              <a:rPr lang="en-AU" b="0" noProof="0" dirty="0" smtClean="0"/>
              <a:t>for</a:t>
            </a:r>
            <a:r>
              <a:rPr lang="en-AU" b="1" noProof="0" dirty="0" smtClean="0"/>
              <a:t> </a:t>
            </a:r>
            <a:r>
              <a:rPr lang="en-AU" noProof="0" dirty="0" smtClean="0"/>
              <a:t>example, can via the </a:t>
            </a:r>
            <a:r>
              <a:rPr lang="en-AU" b="1" noProof="0" dirty="0" smtClean="0"/>
              <a:t>schools</a:t>
            </a:r>
            <a:r>
              <a:rPr lang="en-AU" b="1" baseline="0" noProof="0" dirty="0" smtClean="0"/>
              <a:t> Admin</a:t>
            </a:r>
            <a:r>
              <a:rPr lang="en-AU" b="1" noProof="0" dirty="0" smtClean="0"/>
              <a:t> </a:t>
            </a:r>
            <a:r>
              <a:rPr lang="en-AU" noProof="0" dirty="0" smtClean="0"/>
              <a:t>link go to the </a:t>
            </a:r>
            <a:r>
              <a:rPr lang="en-AU" b="1" noProof="0" dirty="0" smtClean="0"/>
              <a:t>school Admin </a:t>
            </a:r>
            <a:r>
              <a:rPr lang="en-AU" noProof="0" dirty="0" smtClean="0"/>
              <a:t>page and after selecting a class from the drop-down</a:t>
            </a:r>
            <a:r>
              <a:rPr lang="en-AU" baseline="0" noProof="0" dirty="0" smtClean="0"/>
              <a:t> list, can access a particular class page.</a:t>
            </a:r>
            <a:r>
              <a:rPr lang="en-AU" noProof="0" dirty="0" smtClean="0"/>
              <a:t> They can then select </a:t>
            </a:r>
            <a:r>
              <a:rPr lang="en-AU" b="1" noProof="0" dirty="0" smtClean="0"/>
              <a:t>Go to Class Forum </a:t>
            </a:r>
            <a:r>
              <a:rPr lang="en-AU" noProof="0" dirty="0" smtClean="0"/>
              <a:t>and have all of the </a:t>
            </a:r>
            <a:r>
              <a:rPr lang="en-AU" b="1" noProof="0" dirty="0" smtClean="0"/>
              <a:t>class Admin </a:t>
            </a:r>
            <a:r>
              <a:rPr lang="en-AU" noProof="0" dirty="0" smtClean="0"/>
              <a:t>and the </a:t>
            </a:r>
            <a:r>
              <a:rPr lang="en-AU" b="1" noProof="0" dirty="0" smtClean="0"/>
              <a:t>city admin </a:t>
            </a:r>
            <a:r>
              <a:rPr lang="en-AU" noProof="0" dirty="0" smtClean="0"/>
              <a:t>rights.</a:t>
            </a:r>
          </a:p>
          <a:p>
            <a:pPr marL="228600" lvl="0" indent="-228600">
              <a:buFont typeface="Arial"/>
              <a:buChar char="•"/>
            </a:pPr>
            <a:endParaRPr lang="en-AU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90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App</a:t>
            </a:r>
            <a:r>
              <a:rPr lang="de-DE" b="1" baseline="0" dirty="0" smtClean="0"/>
              <a:t> Administrators </a:t>
            </a:r>
            <a:r>
              <a:rPr lang="de-DE" b="0" baseline="0" dirty="0" err="1" smtClean="0"/>
              <a:t>can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add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and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delete</a:t>
            </a:r>
            <a:r>
              <a:rPr lang="de-DE" b="0" baseline="0" dirty="0" smtClean="0"/>
              <a:t> </a:t>
            </a:r>
            <a:r>
              <a:rPr lang="de-DE" b="1" baseline="0" dirty="0" smtClean="0"/>
              <a:t>City Administrators </a:t>
            </a:r>
            <a:r>
              <a:rPr lang="de-DE" b="0" baseline="0" dirty="0" smtClean="0"/>
              <a:t>on </a:t>
            </a:r>
            <a:r>
              <a:rPr lang="de-DE" b="0" baseline="0" dirty="0" err="1" smtClean="0"/>
              <a:t>this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page</a:t>
            </a:r>
            <a:r>
              <a:rPr lang="de-DE" b="0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3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CA" noProof="0" dirty="0" smtClean="0"/>
              <a:t>Students register with</a:t>
            </a:r>
            <a:r>
              <a:rPr lang="en-CA" baseline="0" noProof="0" dirty="0" smtClean="0"/>
              <a:t> </a:t>
            </a:r>
            <a:r>
              <a:rPr lang="en-CA" noProof="0" dirty="0" smtClean="0"/>
              <a:t>a particular</a:t>
            </a:r>
            <a:r>
              <a:rPr lang="en-CA" baseline="0" noProof="0" dirty="0" smtClean="0"/>
              <a:t> school</a:t>
            </a:r>
            <a:r>
              <a:rPr lang="en-CA" noProof="0" dirty="0" smtClean="0"/>
              <a:t> class. </a:t>
            </a:r>
          </a:p>
          <a:p>
            <a:pPr marL="628650" lvl="1" indent="-171450">
              <a:buFont typeface="Arial"/>
              <a:buChar char="•"/>
            </a:pPr>
            <a:r>
              <a:rPr lang="en-CA" noProof="0" dirty="0" smtClean="0"/>
              <a:t>The city, school, and class fields are cascading</a:t>
            </a:r>
            <a:r>
              <a:rPr lang="en-CA" baseline="0" noProof="0" dirty="0" smtClean="0"/>
              <a:t> dropdown menus (after selecting a city, a list of schools in that city appear. After selecting a school, a list of classes for that school appear)</a:t>
            </a:r>
          </a:p>
          <a:p>
            <a:pPr marL="628650" lvl="1" indent="-171450">
              <a:buFont typeface="Arial"/>
              <a:buChar char="•"/>
            </a:pPr>
            <a:r>
              <a:rPr lang="en-CA" baseline="0" noProof="0" dirty="0" smtClean="0"/>
              <a:t>The </a:t>
            </a:r>
            <a:r>
              <a:rPr lang="en-CA" b="1" baseline="0" noProof="0" dirty="0" smtClean="0"/>
              <a:t>City, Schools, </a:t>
            </a:r>
            <a:r>
              <a:rPr lang="en-CA" b="0" baseline="0" noProof="0" dirty="0" smtClean="0"/>
              <a:t>and </a:t>
            </a:r>
            <a:r>
              <a:rPr lang="en-CA" b="1" baseline="0" noProof="0" dirty="0" smtClean="0"/>
              <a:t>Classes </a:t>
            </a:r>
            <a:r>
              <a:rPr lang="en-CA" b="0" baseline="0" noProof="0" dirty="0" smtClean="0"/>
              <a:t>need to be entered in the system before a student can register for a particular class.</a:t>
            </a:r>
            <a:endParaRPr lang="en-CA" noProof="0" dirty="0" smtClean="0"/>
          </a:p>
          <a:p>
            <a:pPr marL="171450" indent="-171450">
              <a:buFont typeface="Arial"/>
              <a:buChar char="•"/>
            </a:pPr>
            <a:r>
              <a:rPr lang="en-CA" noProof="0" dirty="0" smtClean="0"/>
              <a:t>After the student finishes registering, the </a:t>
            </a:r>
            <a:r>
              <a:rPr lang="en-CA" b="1" noProof="0" dirty="0" smtClean="0"/>
              <a:t>Class Administrator </a:t>
            </a:r>
            <a:r>
              <a:rPr lang="en-CA" noProof="0" dirty="0" smtClean="0"/>
              <a:t>gets an email informing them that a student in their class (for the classes that they h</a:t>
            </a:r>
            <a:r>
              <a:rPr lang="en-CA" baseline="0" noProof="0" dirty="0" smtClean="0"/>
              <a:t>ave</a:t>
            </a:r>
            <a:r>
              <a:rPr lang="en-CA" noProof="0" dirty="0" smtClean="0"/>
              <a:t> admin rights to) has registered. </a:t>
            </a:r>
          </a:p>
          <a:p>
            <a:pPr marL="171450" indent="-171450">
              <a:buFont typeface="Arial"/>
              <a:buChar char="•"/>
            </a:pPr>
            <a:r>
              <a:rPr lang="en-CA" noProof="0" dirty="0" smtClean="0"/>
              <a:t>Through a link in the email, the </a:t>
            </a:r>
            <a:r>
              <a:rPr lang="en-CA" b="1" noProof="0" dirty="0" smtClean="0"/>
              <a:t>Class</a:t>
            </a:r>
            <a:r>
              <a:rPr lang="en-CA" b="1" baseline="0" noProof="0" dirty="0" smtClean="0"/>
              <a:t> Administrator </a:t>
            </a:r>
            <a:r>
              <a:rPr lang="en-CA" b="0" baseline="0" noProof="0" dirty="0" smtClean="0"/>
              <a:t>is led to the </a:t>
            </a:r>
            <a:r>
              <a:rPr lang="en-CA" b="1" baseline="0" noProof="0" dirty="0" smtClean="0"/>
              <a:t>Class Participant List.</a:t>
            </a:r>
          </a:p>
          <a:p>
            <a:pPr marL="628650" lvl="1" indent="-171450">
              <a:buFont typeface="Arial"/>
              <a:buChar char="•"/>
            </a:pPr>
            <a:r>
              <a:rPr lang="en-CA" b="1" baseline="0" noProof="0" dirty="0" smtClean="0"/>
              <a:t>The Class Participant List </a:t>
            </a:r>
            <a:r>
              <a:rPr lang="en-CA" b="0" baseline="0" noProof="0" dirty="0" smtClean="0"/>
              <a:t>lists all the students that have registered in their class.</a:t>
            </a:r>
          </a:p>
          <a:p>
            <a:pPr marL="628650" lvl="1" indent="-171450">
              <a:buFont typeface="Arial"/>
              <a:buChar char="•"/>
            </a:pPr>
            <a:r>
              <a:rPr lang="en-CA" b="0" baseline="0" noProof="0" dirty="0" smtClean="0"/>
              <a:t>On this page the </a:t>
            </a:r>
            <a:r>
              <a:rPr lang="en-CA" b="1" baseline="0" noProof="0" dirty="0" smtClean="0"/>
              <a:t>Class Administrator </a:t>
            </a:r>
            <a:r>
              <a:rPr lang="en-CA" b="0" baseline="0" noProof="0" dirty="0" smtClean="0"/>
              <a:t>can confirm student registrations (for example, by clicking a checkbox in this field – see next slide)  </a:t>
            </a:r>
          </a:p>
          <a:p>
            <a:pPr marL="628650" lvl="1" indent="-171450">
              <a:buFont typeface="Arial"/>
              <a:buChar char="•"/>
            </a:pPr>
            <a:r>
              <a:rPr lang="en-CA" b="0" baseline="0" noProof="0" dirty="0" smtClean="0"/>
              <a:t>The </a:t>
            </a:r>
            <a:r>
              <a:rPr lang="en-CA" b="1" baseline="0" noProof="0" dirty="0" smtClean="0"/>
              <a:t>Class Administrator </a:t>
            </a:r>
            <a:r>
              <a:rPr lang="en-CA" b="0" baseline="0" noProof="0" dirty="0" smtClean="0"/>
              <a:t>can confirm multiple student registrations at the same time on this webpage.</a:t>
            </a:r>
          </a:p>
          <a:p>
            <a:pPr marL="628650" lvl="1" indent="-171450">
              <a:buFont typeface="Arial"/>
              <a:buChar char="•"/>
            </a:pPr>
            <a:r>
              <a:rPr lang="en-CA" b="0" baseline="0" noProof="0" dirty="0" smtClean="0"/>
              <a:t>After the student registration has been confirmed by the </a:t>
            </a:r>
            <a:r>
              <a:rPr lang="en-CA" b="1" baseline="0" noProof="0" dirty="0" smtClean="0"/>
              <a:t>Class Administrator, </a:t>
            </a:r>
            <a:r>
              <a:rPr lang="en-CA" b="0" baseline="0" noProof="0" dirty="0" smtClean="0"/>
              <a:t>the student automatically receives an email with a link to the homepage</a:t>
            </a:r>
            <a:r>
              <a:rPr lang="en-CA" noProof="0" dirty="0" smtClean="0"/>
              <a:t>. </a:t>
            </a:r>
          </a:p>
          <a:p>
            <a:pPr marL="628650" lvl="1" indent="-171450">
              <a:buFont typeface="Arial"/>
              <a:buChar char="•"/>
            </a:pPr>
            <a:r>
              <a:rPr lang="en-CA" noProof="0" dirty="0" smtClean="0"/>
              <a:t>The</a:t>
            </a:r>
            <a:r>
              <a:rPr lang="en-CA" baseline="0" noProof="0" dirty="0" smtClean="0"/>
              <a:t> student can then register with their email address and password.</a:t>
            </a:r>
          </a:p>
          <a:p>
            <a:pPr marL="628650" lvl="1" indent="-171450">
              <a:buFont typeface="Arial"/>
              <a:buChar char="•"/>
            </a:pPr>
            <a:r>
              <a:rPr lang="en-CA" baseline="0" noProof="0" dirty="0" smtClean="0"/>
              <a:t>After logging in the student is led to the </a:t>
            </a:r>
            <a:r>
              <a:rPr lang="en-CA" b="1" baseline="0" noProof="0" dirty="0" smtClean="0"/>
              <a:t>Class Forum.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993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noProof="0" dirty="0" smtClean="0"/>
              <a:t>On this page the </a:t>
            </a:r>
            <a:r>
              <a:rPr lang="en-AU" b="1" noProof="0" dirty="0" smtClean="0"/>
              <a:t>App</a:t>
            </a:r>
            <a:r>
              <a:rPr lang="en-AU" b="1" baseline="0" noProof="0" dirty="0" smtClean="0"/>
              <a:t> </a:t>
            </a:r>
            <a:r>
              <a:rPr lang="en-AU" b="1" noProof="0" dirty="0" smtClean="0"/>
              <a:t>Admin </a:t>
            </a:r>
            <a:r>
              <a:rPr lang="en-AU" baseline="0" noProof="0" dirty="0" smtClean="0"/>
              <a:t>can view all of the </a:t>
            </a:r>
            <a:r>
              <a:rPr lang="en-AU" b="1" baseline="0" noProof="0" dirty="0" smtClean="0"/>
              <a:t>City Admins </a:t>
            </a:r>
            <a:r>
              <a:rPr lang="en-AU" b="0" baseline="0" noProof="0" dirty="0" smtClean="0"/>
              <a:t>and the city that they are associated with.</a:t>
            </a:r>
            <a:endParaRPr lang="en-AU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Students are automatically entered in</a:t>
            </a:r>
            <a:r>
              <a:rPr lang="en-AU" baseline="0" noProof="0" dirty="0" smtClean="0"/>
              <a:t> this list </a:t>
            </a:r>
            <a:r>
              <a:rPr lang="en-AU" noProof="0" dirty="0" smtClean="0"/>
              <a:t>when they register.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</a:t>
            </a:r>
            <a:r>
              <a:rPr lang="en-AU" baseline="0" noProof="0" dirty="0" smtClean="0"/>
              <a:t> student</a:t>
            </a:r>
            <a:r>
              <a:rPr lang="en-AU" noProof="0" dirty="0" smtClean="0"/>
              <a:t> will automatically be listed as unconfirmed and inactive.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Class Administrator </a:t>
            </a:r>
            <a:r>
              <a:rPr lang="en-AU" noProof="0" dirty="0" smtClean="0"/>
              <a:t>must manually check </a:t>
            </a:r>
            <a:r>
              <a:rPr lang="en-AU" b="1" noProof="0" dirty="0" smtClean="0"/>
              <a:t>Status</a:t>
            </a:r>
            <a:r>
              <a:rPr lang="en-AU" b="1" baseline="0" noProof="0" dirty="0" smtClean="0"/>
              <a:t> Confirmed </a:t>
            </a:r>
            <a:r>
              <a:rPr lang="en-AU" b="0" baseline="0" noProof="0" dirty="0" smtClean="0"/>
              <a:t>to confirm that the student is in their class.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student will then get an email stating that they have been confirmed with a link to the homepage.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</a:t>
            </a:r>
            <a:r>
              <a:rPr lang="en-AU" baseline="0" noProof="0" dirty="0" smtClean="0"/>
              <a:t> student can then login using their email address and password.  After the student logs in successfully for the first time, their status is automatically changed to </a:t>
            </a:r>
            <a:r>
              <a:rPr lang="en-AU" b="1" baseline="0" noProof="0" dirty="0" smtClean="0"/>
              <a:t>Active </a:t>
            </a:r>
            <a:r>
              <a:rPr lang="en-AU" b="0" baseline="0" noProof="0" dirty="0" smtClean="0"/>
              <a:t>on the </a:t>
            </a:r>
            <a:r>
              <a:rPr lang="en-AU" b="1" baseline="0" noProof="0" dirty="0" smtClean="0"/>
              <a:t>Class Participant List.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Class Administrator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can change the students status to </a:t>
            </a:r>
            <a:r>
              <a:rPr lang="en-AU" b="1" baseline="0" noProof="0" dirty="0" smtClean="0"/>
              <a:t>Inactive</a:t>
            </a:r>
            <a:r>
              <a:rPr lang="en-AU" b="0" baseline="0" noProof="0" dirty="0" smtClean="0"/>
              <a:t> at any time.</a:t>
            </a:r>
          </a:p>
          <a:p>
            <a:pPr marL="628650" lvl="1" indent="-171450">
              <a:buFont typeface="Arial"/>
              <a:buChar char="•"/>
            </a:pPr>
            <a:r>
              <a:rPr lang="en-AU" b="1" baseline="0" noProof="0" dirty="0" smtClean="0"/>
              <a:t>Inactive </a:t>
            </a:r>
            <a:r>
              <a:rPr lang="en-AU" b="0" baseline="0" noProof="0" dirty="0" smtClean="0"/>
              <a:t>students </a:t>
            </a:r>
            <a:r>
              <a:rPr lang="en-AU" b="0" u="sng" baseline="0" noProof="0" dirty="0" smtClean="0"/>
              <a:t>cannot</a:t>
            </a:r>
            <a:r>
              <a:rPr lang="en-AU" b="0" baseline="0" noProof="0" dirty="0" smtClean="0"/>
              <a:t> make any entries in the </a:t>
            </a:r>
            <a:r>
              <a:rPr lang="en-AU" b="1" baseline="0" noProof="0" dirty="0" smtClean="0"/>
              <a:t>Class Blog</a:t>
            </a:r>
            <a:r>
              <a:rPr lang="en-AU" b="0" baseline="0" noProof="0" dirty="0" smtClean="0"/>
              <a:t>.  </a:t>
            </a:r>
          </a:p>
          <a:p>
            <a:pPr marL="628650" lvl="1" indent="-171450">
              <a:buFont typeface="Arial"/>
              <a:buChar char="•"/>
            </a:pPr>
            <a:r>
              <a:rPr lang="en-AU" b="1" baseline="0" noProof="0" dirty="0" smtClean="0"/>
              <a:t>Class Administrators </a:t>
            </a:r>
            <a:r>
              <a:rPr lang="en-AU" b="0" baseline="0" noProof="0" dirty="0" smtClean="0"/>
              <a:t>can change the students status back to </a:t>
            </a:r>
            <a:r>
              <a:rPr lang="en-AU" b="1" baseline="0" noProof="0" dirty="0" smtClean="0"/>
              <a:t>Active </a:t>
            </a:r>
            <a:r>
              <a:rPr lang="en-AU" b="0" baseline="0" noProof="0" dirty="0" smtClean="0"/>
              <a:t>at any time.  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students name is listed in the far left column and is a link.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When clicking on the students name 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can see all of the students uploaded files.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can also view the students password.</a:t>
            </a:r>
          </a:p>
          <a:p>
            <a:pPr marL="628650" lvl="1" indent="-171450">
              <a:buFont typeface="Arial"/>
              <a:buChar char="•"/>
            </a:pPr>
            <a:endParaRPr lang="en-AU" b="0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97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On</a:t>
            </a:r>
            <a:r>
              <a:rPr lang="en-AU" baseline="0" noProof="0" dirty="0" smtClean="0"/>
              <a:t> this page t</a:t>
            </a:r>
            <a:r>
              <a:rPr lang="en-AU" noProof="0" dirty="0" smtClean="0"/>
              <a:t>he </a:t>
            </a:r>
            <a:r>
              <a:rPr lang="en-AU" b="1" noProof="0" dirty="0" smtClean="0"/>
              <a:t>Class Administrator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can view the files that the student has uploaded.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Class Administrator </a:t>
            </a:r>
            <a:r>
              <a:rPr lang="en-AU" b="0" baseline="0" noProof="0" dirty="0" smtClean="0"/>
              <a:t>can declare files as invalid if they suspect that a student is cheating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For example, if the student takes the GPS device with them in a car and then uploads the file to the website.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97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Students are automatically led to their </a:t>
            </a:r>
            <a:r>
              <a:rPr lang="en-AU" b="1" noProof="0" dirty="0" smtClean="0"/>
              <a:t>Class Forum </a:t>
            </a:r>
            <a:r>
              <a:rPr lang="en-AU" noProof="0" dirty="0" smtClean="0"/>
              <a:t>after they login.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Here they have the opportunity to enter a comment on the into the </a:t>
            </a:r>
            <a:r>
              <a:rPr lang="en-AU" b="1" noProof="0" dirty="0" smtClean="0"/>
              <a:t>Class Blog.</a:t>
            </a:r>
          </a:p>
          <a:p>
            <a:pPr marL="171450" indent="-171450">
              <a:buFont typeface="Arial"/>
              <a:buChar char="•"/>
            </a:pPr>
            <a:r>
              <a:rPr lang="en-AU" b="0" noProof="0" dirty="0" smtClean="0"/>
              <a:t>Students</a:t>
            </a:r>
            <a:r>
              <a:rPr lang="en-AU" b="0" baseline="0" noProof="0" dirty="0" smtClean="0"/>
              <a:t> can edit the entire forum and view all the cities (and their corresponding </a:t>
            </a:r>
            <a:r>
              <a:rPr lang="en-AU" b="1" baseline="0" noProof="0" dirty="0" smtClean="0"/>
              <a:t>City-Info </a:t>
            </a:r>
            <a:r>
              <a:rPr lang="en-AU" b="0" baseline="0" noProof="0" dirty="0" smtClean="0"/>
              <a:t>page) that have already been reached by the class.   </a:t>
            </a:r>
          </a:p>
          <a:p>
            <a:pPr marL="17145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City-Info </a:t>
            </a:r>
            <a:r>
              <a:rPr lang="en-AU" b="0" baseline="0" noProof="0" dirty="0" smtClean="0"/>
              <a:t>button leads to the </a:t>
            </a:r>
            <a:r>
              <a:rPr lang="en-AU" b="1" baseline="0" noProof="0" dirty="0" smtClean="0"/>
              <a:t>City-Info </a:t>
            </a:r>
            <a:r>
              <a:rPr lang="en-AU" b="0" baseline="0" noProof="0" dirty="0" smtClean="0"/>
              <a:t>page.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</a:t>
            </a:r>
            <a:r>
              <a:rPr lang="en-AU" baseline="0" noProof="0" dirty="0" smtClean="0"/>
              <a:t> </a:t>
            </a:r>
            <a:r>
              <a:rPr lang="en-AU" b="1" noProof="0" dirty="0" smtClean="0"/>
              <a:t>Upload GPX file </a:t>
            </a:r>
            <a:r>
              <a:rPr lang="en-AU" b="0" noProof="0" dirty="0" smtClean="0"/>
              <a:t>button</a:t>
            </a:r>
            <a:r>
              <a:rPr lang="en-AU" b="0" baseline="0" noProof="0" dirty="0" smtClean="0"/>
              <a:t> leads to a page or window where the students can upload their .</a:t>
            </a:r>
            <a:r>
              <a:rPr lang="en-AU" b="0" baseline="0" noProof="0" dirty="0" err="1" smtClean="0"/>
              <a:t>gpx</a:t>
            </a:r>
            <a:r>
              <a:rPr lang="en-AU" b="0" baseline="0" noProof="0" dirty="0" smtClean="0"/>
              <a:t> files. 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travelled kilometres are read from the .</a:t>
            </a:r>
            <a:r>
              <a:rPr lang="en-AU" b="0" baseline="0" noProof="0" dirty="0" err="1" smtClean="0"/>
              <a:t>gpx</a:t>
            </a:r>
            <a:r>
              <a:rPr lang="en-AU" b="0" baseline="0" noProof="0" dirty="0" smtClean="0"/>
              <a:t> file and are added to the total distance travelled by the students in their class </a:t>
            </a:r>
            <a:r>
              <a:rPr lang="en-AU" noProof="0" dirty="0" smtClean="0"/>
              <a:t>(X from Y kilometres driven). </a:t>
            </a:r>
          </a:p>
          <a:p>
            <a:pPr marL="171450" lvl="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current stage</a:t>
            </a:r>
            <a:r>
              <a:rPr lang="en-AU" b="1" baseline="0" noProof="0" dirty="0" smtClean="0"/>
              <a:t> </a:t>
            </a:r>
            <a:r>
              <a:rPr lang="en-AU" noProof="0" dirty="0" smtClean="0"/>
              <a:t>of the class is displayed in a map. </a:t>
            </a:r>
          </a:p>
          <a:p>
            <a:pPr marL="628650" lvl="1" indent="-171450">
              <a:buFont typeface="Arial"/>
              <a:buChar char="•"/>
            </a:pPr>
            <a:r>
              <a:rPr lang="en-AU" noProof="0" dirty="0" smtClean="0"/>
              <a:t>The route should be displayed in this map. </a:t>
            </a:r>
          </a:p>
          <a:p>
            <a:pPr marL="628650" lvl="1" indent="-171450">
              <a:buFont typeface="Arial"/>
              <a:buChar char="•"/>
            </a:pPr>
            <a:r>
              <a:rPr lang="en-AU" noProof="0" dirty="0" smtClean="0"/>
              <a:t>This will take place on Google Maps (pedestrian route)</a:t>
            </a:r>
            <a:r>
              <a:rPr lang="en-AU" baseline="0" noProof="0" dirty="0" smtClean="0"/>
              <a:t> </a:t>
            </a:r>
            <a:r>
              <a:rPr lang="en-AU" noProof="0" dirty="0" smtClean="0"/>
              <a:t>using with a simple route calculation.</a:t>
            </a:r>
          </a:p>
          <a:p>
            <a:pPr marL="628650" lvl="1" indent="-171450">
              <a:buFont typeface="Arial"/>
              <a:buChar char="•"/>
            </a:pPr>
            <a:r>
              <a:rPr lang="en-AU" noProof="0" dirty="0" smtClean="0"/>
              <a:t>We still need to determine what options there are to mark</a:t>
            </a:r>
            <a:r>
              <a:rPr lang="en-AU" baseline="0" noProof="0" dirty="0" smtClean="0"/>
              <a:t> the class’s current location using a bicycle icon.  </a:t>
            </a:r>
          </a:p>
          <a:p>
            <a:pPr marL="1085850" lvl="2" indent="-171450">
              <a:buFont typeface="Arial"/>
              <a:buChar char="•"/>
            </a:pPr>
            <a:r>
              <a:rPr lang="en-AU" baseline="0" noProof="0" dirty="0" smtClean="0"/>
              <a:t>This may be possible by drawing a straight line from the start and end.</a:t>
            </a:r>
          </a:p>
          <a:p>
            <a:pPr marL="1085850" lvl="2" indent="-171450">
              <a:buFont typeface="Arial"/>
              <a:buChar char="•"/>
            </a:pPr>
            <a:r>
              <a:rPr lang="en-AU" baseline="0" noProof="0" dirty="0" smtClean="0"/>
              <a:t>The completed part of the stage should be </a:t>
            </a:r>
            <a:r>
              <a:rPr lang="en-AU" baseline="0" noProof="0" dirty="0" err="1" smtClean="0"/>
              <a:t>colored</a:t>
            </a:r>
            <a:r>
              <a:rPr lang="en-AU" baseline="0" noProof="0" dirty="0" smtClean="0"/>
              <a:t> differently than the uncompleted part (for example the completed distance in red and the uncompleted invisible)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</a:t>
            </a:r>
            <a:r>
              <a:rPr lang="en-AU" b="1" baseline="0" noProof="0" dirty="0" smtClean="0"/>
              <a:t>High-Score </a:t>
            </a:r>
            <a:r>
              <a:rPr lang="en-AU" b="0" baseline="0" noProof="0" dirty="0" smtClean="0"/>
              <a:t>section should show: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completed kilometres and the location of the leading class (the class that has travelled the furthest distance).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student’s class’s standing and their completed kilometres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class that is ranked one step above their class</a:t>
            </a:r>
          </a:p>
          <a:p>
            <a:pPr marL="628650" lvl="1" indent="-171450">
              <a:buFont typeface="Arial"/>
              <a:buChar char="•"/>
            </a:pPr>
            <a:r>
              <a:rPr lang="en-AU" b="0" baseline="0" noProof="0" dirty="0" smtClean="0"/>
              <a:t>The class that is ranked one step below their class</a:t>
            </a:r>
          </a:p>
          <a:p>
            <a:pPr marL="171450" lvl="0" indent="-171450">
              <a:buFont typeface="Arial"/>
              <a:buChar char="•"/>
            </a:pPr>
            <a:r>
              <a:rPr lang="en-AU" b="0" baseline="0" noProof="0" dirty="0" smtClean="0"/>
              <a:t>The high-score data is based on all the participating classes in the student’s city. </a:t>
            </a:r>
          </a:p>
          <a:p>
            <a:pPr marL="171450" lvl="0" indent="-171450">
              <a:buFont typeface="Arial"/>
              <a:buChar char="•"/>
            </a:pPr>
            <a:endParaRPr lang="en-AU" b="0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4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All</a:t>
            </a:r>
            <a:r>
              <a:rPr lang="en-AU" baseline="0" noProof="0" dirty="0" smtClean="0"/>
              <a:t> the cities of the specified route will be listed o</a:t>
            </a:r>
            <a:r>
              <a:rPr lang="en-AU" noProof="0" dirty="0" smtClean="0"/>
              <a:t>n this </a:t>
            </a:r>
            <a:r>
              <a:rPr lang="en-AU" b="1" noProof="0" dirty="0" smtClean="0"/>
              <a:t>City-Info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Page </a:t>
            </a:r>
            <a:r>
              <a:rPr lang="en-AU" b="0" noProof="0" dirty="0" smtClean="0"/>
              <a:t>City</a:t>
            </a:r>
          </a:p>
          <a:p>
            <a:pPr marL="171450" indent="-171450">
              <a:buFont typeface="Arial"/>
              <a:buChar char="•"/>
            </a:pPr>
            <a:r>
              <a:rPr lang="en-AU" b="0" noProof="0" dirty="0" smtClean="0"/>
              <a:t>The students are only able to view the </a:t>
            </a:r>
            <a:r>
              <a:rPr lang="en-AU" b="1" noProof="0" dirty="0" smtClean="0"/>
              <a:t>City-Info</a:t>
            </a:r>
            <a:r>
              <a:rPr lang="en-AU" b="0" noProof="0" dirty="0" smtClean="0"/>
              <a:t> for the cities</a:t>
            </a:r>
            <a:r>
              <a:rPr lang="en-AU" b="0" baseline="0" noProof="0" dirty="0" smtClean="0"/>
              <a:t> included in the already completed stages.</a:t>
            </a:r>
          </a:p>
          <a:p>
            <a:pPr marL="171450" indent="-1714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94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On this page the students can view the City-Info for a particular city. 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design of this page is still to be determined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94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09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</a:t>
            </a:r>
            <a:r>
              <a:rPr lang="en-AU" b="1" noProof="0" dirty="0" smtClean="0"/>
              <a:t>class administrator </a:t>
            </a:r>
            <a:r>
              <a:rPr lang="en-AU" noProof="0" dirty="0" smtClean="0"/>
              <a:t>creates the </a:t>
            </a:r>
            <a:r>
              <a:rPr lang="en-AU" b="1" noProof="0" dirty="0" smtClean="0"/>
              <a:t>Stage</a:t>
            </a:r>
            <a:r>
              <a:rPr lang="en-AU" b="1" baseline="0" noProof="0" dirty="0" smtClean="0"/>
              <a:t> Plan </a:t>
            </a:r>
            <a:r>
              <a:rPr lang="en-AU" b="0" baseline="0" noProof="0" dirty="0" smtClean="0"/>
              <a:t>(the plan for the different stages of the total trip)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He chooses a starting city (The city can also be automatically entered depending on the city where the school is) and a particular</a:t>
            </a:r>
            <a:r>
              <a:rPr lang="en-AU" baseline="0" noProof="0" dirty="0" smtClean="0"/>
              <a:t> kilometre </a:t>
            </a:r>
            <a:r>
              <a:rPr lang="en-AU" noProof="0" dirty="0" smtClean="0"/>
              <a:t>radius within which the possible target cities are located.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Depending on the radius selected, specific target cities</a:t>
            </a:r>
            <a:r>
              <a:rPr lang="en-AU" baseline="0" noProof="0" dirty="0" smtClean="0"/>
              <a:t> are</a:t>
            </a:r>
            <a:r>
              <a:rPr lang="en-AU" noProof="0" dirty="0" smtClean="0"/>
              <a:t> displayed.  A city is then selected by the </a:t>
            </a:r>
            <a:r>
              <a:rPr lang="en-AU" b="1" noProof="0" dirty="0" smtClean="0"/>
              <a:t>class administrator </a:t>
            </a:r>
            <a:r>
              <a:rPr lang="en-AU" noProof="0" dirty="0" smtClean="0"/>
              <a:t>as the destination city. (For example, using a drop-down menu) and via a link:  Add city as a destination city listed in the </a:t>
            </a:r>
            <a:r>
              <a:rPr lang="en-AU" b="1" noProof="0" dirty="0" smtClean="0"/>
              <a:t>Stage Plan</a:t>
            </a:r>
            <a:r>
              <a:rPr lang="en-AU" noProof="0" dirty="0" smtClean="0"/>
              <a:t> and automatically entered as the start city for the following stage.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selected radius is then applied to the new destination city, and only those cities are shown, which are within</a:t>
            </a:r>
            <a:r>
              <a:rPr lang="en-AU" baseline="0" noProof="0" dirty="0" smtClean="0"/>
              <a:t> </a:t>
            </a:r>
            <a:r>
              <a:rPr lang="en-AU" noProof="0" dirty="0" smtClean="0"/>
              <a:t>the radius around the new </a:t>
            </a:r>
            <a:r>
              <a:rPr lang="en-AU" b="1" noProof="0" dirty="0" smtClean="0"/>
              <a:t>Start-City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Only</a:t>
            </a:r>
            <a:r>
              <a:rPr lang="en-AU" baseline="0" noProof="0" dirty="0" smtClean="0"/>
              <a:t> the most recently entered city can be deleted from the </a:t>
            </a:r>
            <a:r>
              <a:rPr lang="en-AU" b="1" baseline="0" noProof="0" dirty="0" smtClean="0"/>
              <a:t>Stage Plan</a:t>
            </a:r>
            <a:r>
              <a:rPr lang="en-AU" noProof="0" dirty="0" smtClean="0"/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AU" noProof="0" dirty="0" smtClean="0"/>
              <a:t>The stages</a:t>
            </a:r>
            <a:r>
              <a:rPr lang="en-AU" baseline="0" noProof="0" dirty="0" smtClean="0"/>
              <a:t> of the </a:t>
            </a:r>
            <a:r>
              <a:rPr lang="en-AU" b="1" noProof="0" dirty="0" smtClean="0"/>
              <a:t>Stage Plan</a:t>
            </a:r>
            <a:r>
              <a:rPr lang="en-AU" b="1" baseline="0" noProof="0" dirty="0" smtClean="0"/>
              <a:t> </a:t>
            </a:r>
            <a:r>
              <a:rPr lang="en-AU" b="0" baseline="0" noProof="0" dirty="0" smtClean="0"/>
              <a:t>that have not be reached should be modifiable at any time. </a:t>
            </a:r>
          </a:p>
          <a:p>
            <a:pPr marL="171450" indent="-171450">
              <a:buFont typeface="Arial"/>
              <a:buChar char="•"/>
            </a:pPr>
            <a:endParaRPr lang="en-AU" b="0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6982-DA45-4D6B-AD8D-C284C3793EC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99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2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45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74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94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1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80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85C5-01E0-494A-B05C-828FD301573B}" type="datetimeFigureOut">
              <a:rPr lang="de-DE" smtClean="0"/>
              <a:pPr/>
              <a:t>13.03.2013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17E-5EF0-48AB-B76F-9174F3DB3F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Home Page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8949" y="908720"/>
            <a:ext cx="4673091" cy="51845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0586" y="1196752"/>
            <a:ext cx="13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 In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81449" y="1196752"/>
            <a:ext cx="260657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Register</a:t>
            </a:r>
            <a:endParaRPr lang="de-DE" dirty="0"/>
          </a:p>
        </p:txBody>
      </p:sp>
      <p:sp>
        <p:nvSpPr>
          <p:cNvPr id="9" name="Pfeil nach unten 8"/>
          <p:cNvSpPr/>
          <p:nvPr/>
        </p:nvSpPr>
        <p:spPr>
          <a:xfrm>
            <a:off x="915109" y="1866663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1796" y="2924944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email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32823" y="3874131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password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27009" y="4725144"/>
            <a:ext cx="31737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High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076056" y="908720"/>
            <a:ext cx="388843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148064" y="980728"/>
            <a:ext cx="3744416" cy="44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Germany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148064" y="1556792"/>
            <a:ext cx="3744416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weltkarte.com/landkarte/europa/deutschland/deutschlandkar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73357"/>
            <a:ext cx="3456384" cy="370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3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City-Admin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79307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City-Test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Click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Click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r>
                        <a:rPr lang="de-DE" baseline="0" dirty="0" smtClean="0"/>
                        <a:t>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259632" y="515719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Add City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70669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Test Management Page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0225"/>
              </p:ext>
            </p:extLst>
          </p:nvPr>
        </p:nvGraphicFramePr>
        <p:xfrm>
          <a:off x="852264" y="2852936"/>
          <a:ext cx="74641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411760"/>
                <a:gridCol w="1512168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noProof="0" smtClean="0"/>
                        <a:t>Question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Possible</a:t>
                      </a:r>
                      <a:r>
                        <a:rPr lang="en-AU" baseline="0" noProof="0" smtClean="0"/>
                        <a:t> Answers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Correct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Incorrect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0" smtClean="0"/>
                        <a:t>Question 1</a:t>
                      </a:r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1 </a:t>
                      </a:r>
                      <a:endParaRPr lang="en-AU" noProof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2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3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0" smtClean="0"/>
                        <a:t>Question 2</a:t>
                      </a:r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1</a:t>
                      </a:r>
                      <a:endParaRPr lang="en-AU" noProof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2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3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Answer 4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99592" y="980728"/>
            <a:ext cx="48245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Ctiy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84168" y="98072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Test passed by x correct answers (</a:t>
            </a:r>
            <a:r>
              <a:rPr lang="en-AU" dirty="0" err="1" smtClean="0"/>
              <a:t>DropDown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01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City-Contents Page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67544" y="987168"/>
            <a:ext cx="842493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 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7544" y="1628800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Picture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843808" y="162880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Picture 2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860032" y="162880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Picture 3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876256" y="1628800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Picture 4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67544" y="299695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Picture 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843808" y="299695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Picture 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860032" y="299695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Picture 3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948264" y="299695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Picture 4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11560" y="3501008"/>
            <a:ext cx="78488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Text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City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624069" y="4658072"/>
            <a:ext cx="48965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Video </a:t>
            </a:r>
            <a:r>
              <a:rPr lang="de-DE" dirty="0" err="1" smtClean="0"/>
              <a:t>about</a:t>
            </a:r>
            <a:r>
              <a:rPr lang="de-DE" dirty="0" smtClean="0"/>
              <a:t> City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5724128" y="4658072"/>
            <a:ext cx="2952328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 </a:t>
            </a:r>
            <a:r>
              <a:rPr lang="de-DE" dirty="0" smtClean="0"/>
              <a:t>showing </a:t>
            </a:r>
            <a:r>
              <a:rPr lang="de-DE" dirty="0" smtClean="0"/>
              <a:t>the location of the 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32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School Admin Page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5556" y="2276872"/>
            <a:ext cx="23693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Select School</a:t>
            </a:r>
          </a:p>
          <a:p>
            <a:pPr algn="ctr"/>
            <a:r>
              <a:rPr lang="de-DE" dirty="0" smtClean="0"/>
              <a:t>Drop-Down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68660" y="3356992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Select Class</a:t>
            </a:r>
          </a:p>
          <a:p>
            <a:pPr algn="ctr"/>
            <a:r>
              <a:rPr lang="de-DE" dirty="0" smtClean="0"/>
              <a:t>Drop-Down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5556" y="1340768"/>
            <a:ext cx="23693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Select City</a:t>
            </a:r>
          </a:p>
          <a:p>
            <a:pPr algn="ctr"/>
            <a:r>
              <a:rPr lang="de-DE" dirty="0" smtClean="0"/>
              <a:t>Drop-Down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92148" y="2276872"/>
            <a:ext cx="1348003" cy="79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Enter</a:t>
            </a:r>
            <a:r>
              <a:rPr lang="de-DE" dirty="0" smtClean="0"/>
              <a:t> School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592149" y="3356992"/>
            <a:ext cx="1368152" cy="73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Enter</a:t>
            </a:r>
            <a:r>
              <a:rPr lang="de-DE" dirty="0" smtClean="0"/>
              <a:t> Class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592149" y="436510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Class-Admin </a:t>
            </a:r>
          </a:p>
          <a:p>
            <a:pPr algn="ctr"/>
            <a:r>
              <a:rPr lang="de-DE" sz="1200" dirty="0" err="1" smtClean="0"/>
              <a:t>enter</a:t>
            </a:r>
            <a:r>
              <a:rPr lang="de-DE" sz="1200" dirty="0" smtClean="0"/>
              <a:t>/</a:t>
            </a:r>
            <a:r>
              <a:rPr lang="de-DE" sz="1200" dirty="0" err="1" smtClean="0"/>
              <a:t>change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6084168" y="2276872"/>
            <a:ext cx="2664296" cy="792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6228184" y="2266054"/>
            <a:ext cx="1152128" cy="298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School Name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6218786" y="2672916"/>
            <a:ext cx="1224136" cy="395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School </a:t>
            </a:r>
            <a:r>
              <a:rPr lang="de-DE" sz="1200" dirty="0" err="1" smtClean="0"/>
              <a:t>Address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3356992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228184" y="3465004"/>
            <a:ext cx="129614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5A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084168" y="4365104"/>
            <a:ext cx="266429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6218786" y="4437112"/>
            <a:ext cx="1197530" cy="3240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First Name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6239746" y="4804133"/>
            <a:ext cx="1176570" cy="3530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239746" y="5661248"/>
            <a:ext cx="117657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524328" y="4437112"/>
            <a:ext cx="1080120" cy="3240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Last Name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7524328" y="4804133"/>
            <a:ext cx="1080120" cy="3530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School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239746" y="5285962"/>
            <a:ext cx="1176570" cy="3032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Email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524328" y="5285962"/>
            <a:ext cx="1080120" cy="3032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Telephone</a:t>
            </a:r>
            <a:endParaRPr lang="de-DE" sz="1600" dirty="0"/>
          </a:p>
        </p:txBody>
      </p:sp>
      <p:sp>
        <p:nvSpPr>
          <p:cNvPr id="29" name="Rechteck 28"/>
          <p:cNvSpPr/>
          <p:nvPr/>
        </p:nvSpPr>
        <p:spPr>
          <a:xfrm>
            <a:off x="8316416" y="2672983"/>
            <a:ext cx="432048" cy="323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OK</a:t>
            </a:r>
            <a:endParaRPr lang="de-DE" sz="1400" dirty="0"/>
          </a:p>
        </p:txBody>
      </p:sp>
      <p:sp>
        <p:nvSpPr>
          <p:cNvPr id="30" name="Rechteck 29"/>
          <p:cNvSpPr/>
          <p:nvPr/>
        </p:nvSpPr>
        <p:spPr>
          <a:xfrm>
            <a:off x="8221522" y="3696072"/>
            <a:ext cx="432048" cy="396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OK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8195286" y="5805264"/>
            <a:ext cx="45828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OK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3203848" y="134076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6084168" y="1340768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099855" y="1340768"/>
            <a:ext cx="1640497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school‘s</a:t>
            </a:r>
            <a:r>
              <a:rPr lang="de-DE" sz="1400" dirty="0" smtClean="0"/>
              <a:t> </a:t>
            </a:r>
            <a:r>
              <a:rPr lang="de-DE" sz="1400" dirty="0" err="1" smtClean="0"/>
              <a:t>city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8195286" y="1556792"/>
            <a:ext cx="45828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592149" y="1340768"/>
            <a:ext cx="134800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Enter</a:t>
            </a:r>
            <a:r>
              <a:rPr lang="de-DE" dirty="0" smtClean="0"/>
              <a:t> City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223997" y="2266054"/>
            <a:ext cx="1203987" cy="80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School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203848" y="3356992"/>
            <a:ext cx="1224136" cy="73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Class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3203848" y="5285962"/>
            <a:ext cx="2736303" cy="5193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Class-Forum</a:t>
            </a:r>
            <a:endParaRPr lang="de-DE" dirty="0"/>
          </a:p>
        </p:txBody>
      </p:sp>
      <p:sp>
        <p:nvSpPr>
          <p:cNvPr id="17" name="Flussdiagramm: Prozess 16"/>
          <p:cNvSpPr/>
          <p:nvPr/>
        </p:nvSpPr>
        <p:spPr>
          <a:xfrm>
            <a:off x="568660" y="4365104"/>
            <a:ext cx="2376264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Class-Admin </a:t>
            </a:r>
          </a:p>
          <a:p>
            <a:pPr algn="ctr"/>
            <a:r>
              <a:rPr lang="de-DE" dirty="0" smtClean="0"/>
              <a:t>Drop-Down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203848" y="436510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Class-Admin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575556" y="5337212"/>
            <a:ext cx="2369368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Erase</a:t>
            </a:r>
            <a:r>
              <a:rPr lang="de-DE" dirty="0" smtClean="0"/>
              <a:t> Class-Admin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67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40452" cy="576064"/>
          </a:xfrm>
        </p:spPr>
        <p:txBody>
          <a:bodyPr>
            <a:noAutofit/>
          </a:bodyPr>
          <a:lstStyle/>
          <a:p>
            <a:r>
              <a:rPr lang="en-AU" sz="3600" dirty="0"/>
              <a:t>Class Forum 5A Bunsen-School</a:t>
            </a:r>
            <a:r>
              <a:rPr lang="de-DE" sz="3600" dirty="0" smtClean="0"/>
              <a:t> (K-Admin)</a:t>
            </a:r>
            <a:endParaRPr lang="de-DE" sz="3600" dirty="0"/>
          </a:p>
        </p:txBody>
      </p:sp>
      <p:sp>
        <p:nvSpPr>
          <p:cNvPr id="7" name="Rechteck 6"/>
          <p:cNvSpPr/>
          <p:nvPr/>
        </p:nvSpPr>
        <p:spPr>
          <a:xfrm>
            <a:off x="2971924" y="1136019"/>
            <a:ext cx="55446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75856" y="1700808"/>
            <a:ext cx="5040560" cy="19442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491880" y="184482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321811" y="317489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4099825" y="1827405"/>
            <a:ext cx="3288814" cy="1691022"/>
          </a:xfrm>
          <a:custGeom>
            <a:avLst/>
            <a:gdLst>
              <a:gd name="connsiteX0" fmla="*/ 0 w 3288814"/>
              <a:gd name="connsiteY0" fmla="*/ 0 h 1691022"/>
              <a:gd name="connsiteX1" fmla="*/ 579863 w 3288814"/>
              <a:gd name="connsiteY1" fmla="*/ 446049 h 1691022"/>
              <a:gd name="connsiteX2" fmla="*/ 1438507 w 3288814"/>
              <a:gd name="connsiteY2" fmla="*/ 479503 h 1691022"/>
              <a:gd name="connsiteX3" fmla="*/ 2007219 w 3288814"/>
              <a:gd name="connsiteY3" fmla="*/ 1025913 h 1691022"/>
              <a:gd name="connsiteX4" fmla="*/ 2754351 w 3288814"/>
              <a:gd name="connsiteY4" fmla="*/ 970157 h 1691022"/>
              <a:gd name="connsiteX5" fmla="*/ 3077736 w 3288814"/>
              <a:gd name="connsiteY5" fmla="*/ 1271240 h 1691022"/>
              <a:gd name="connsiteX6" fmla="*/ 3077736 w 3288814"/>
              <a:gd name="connsiteY6" fmla="*/ 1248937 h 1691022"/>
              <a:gd name="connsiteX7" fmla="*/ 3077736 w 3288814"/>
              <a:gd name="connsiteY7" fmla="*/ 1326996 h 1691022"/>
              <a:gd name="connsiteX8" fmla="*/ 3088888 w 3288814"/>
              <a:gd name="connsiteY8" fmla="*/ 1271240 h 169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14" h="1691022">
                <a:moveTo>
                  <a:pt x="0" y="0"/>
                </a:moveTo>
                <a:cubicBezTo>
                  <a:pt x="170056" y="183066"/>
                  <a:pt x="340112" y="366132"/>
                  <a:pt x="579863" y="446049"/>
                </a:cubicBezTo>
                <a:cubicBezTo>
                  <a:pt x="819614" y="525966"/>
                  <a:pt x="1200614" y="382859"/>
                  <a:pt x="1438507" y="479503"/>
                </a:cubicBezTo>
                <a:cubicBezTo>
                  <a:pt x="1676400" y="576147"/>
                  <a:pt x="1787912" y="944137"/>
                  <a:pt x="2007219" y="1025913"/>
                </a:cubicBezTo>
                <a:cubicBezTo>
                  <a:pt x="2226526" y="1107689"/>
                  <a:pt x="2575932" y="929269"/>
                  <a:pt x="2754351" y="970157"/>
                </a:cubicBezTo>
                <a:cubicBezTo>
                  <a:pt x="2932770" y="1011045"/>
                  <a:pt x="3023839" y="1224777"/>
                  <a:pt x="3077736" y="1271240"/>
                </a:cubicBezTo>
                <a:cubicBezTo>
                  <a:pt x="3131634" y="1317703"/>
                  <a:pt x="3077736" y="1248937"/>
                  <a:pt x="3077736" y="1248937"/>
                </a:cubicBezTo>
                <a:cubicBezTo>
                  <a:pt x="3077736" y="1258230"/>
                  <a:pt x="3075877" y="1323279"/>
                  <a:pt x="3077736" y="1326996"/>
                </a:cubicBezTo>
                <a:cubicBezTo>
                  <a:pt x="3079595" y="1330713"/>
                  <a:pt x="3544229" y="2180065"/>
                  <a:pt x="3088888" y="1271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548" y="4365104"/>
            <a:ext cx="55446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580112" y="5061509"/>
            <a:ext cx="164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5580112" y="5517232"/>
            <a:ext cx="1641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>
            <a:off x="5588616" y="5121188"/>
            <a:ext cx="164120" cy="131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4139952" y="2096852"/>
            <a:ext cx="3181859" cy="129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51" y="2254373"/>
            <a:ext cx="592656" cy="83708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3548" y="5949279"/>
            <a:ext cx="31323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Select Class-Forum</a:t>
            </a:r>
          </a:p>
          <a:p>
            <a:pPr algn="ctr"/>
            <a:r>
              <a:rPr lang="de-DE" dirty="0" smtClean="0"/>
              <a:t>(Dropdown)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72024" y="5949280"/>
            <a:ext cx="21761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Class Participant List</a:t>
            </a:r>
          </a:p>
          <a:p>
            <a:pPr algn="ctr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21" name="Rechteck 20"/>
          <p:cNvSpPr/>
          <p:nvPr/>
        </p:nvSpPr>
        <p:spPr>
          <a:xfrm>
            <a:off x="6444208" y="5967334"/>
            <a:ext cx="2072332" cy="39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Stage Plan</a:t>
            </a:r>
            <a:endParaRPr lang="de-DE" dirty="0"/>
          </a:p>
        </p:txBody>
      </p:sp>
      <p:sp>
        <p:nvSpPr>
          <p:cNvPr id="30" name="Rechteck 12"/>
          <p:cNvSpPr/>
          <p:nvPr/>
        </p:nvSpPr>
        <p:spPr>
          <a:xfrm>
            <a:off x="503548" y="1136019"/>
            <a:ext cx="21962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hteck 20"/>
          <p:cNvSpPr/>
          <p:nvPr/>
        </p:nvSpPr>
        <p:spPr>
          <a:xfrm>
            <a:off x="623905" y="1268760"/>
            <a:ext cx="1859863" cy="24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High Score</a:t>
            </a:r>
            <a:endParaRPr lang="en-AU"/>
          </a:p>
        </p:txBody>
      </p:sp>
      <p:sp>
        <p:nvSpPr>
          <p:cNvPr id="32" name="Rechteck 24"/>
          <p:cNvSpPr/>
          <p:nvPr/>
        </p:nvSpPr>
        <p:spPr>
          <a:xfrm>
            <a:off x="767920" y="1700808"/>
            <a:ext cx="157183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1. : Leading Class</a:t>
            </a:r>
            <a:endParaRPr lang="en-AU" sz="1200" dirty="0"/>
          </a:p>
        </p:txBody>
      </p:sp>
      <p:sp>
        <p:nvSpPr>
          <p:cNvPr id="33" name="Rechteck 25"/>
          <p:cNvSpPr/>
          <p:nvPr/>
        </p:nvSpPr>
        <p:spPr>
          <a:xfrm>
            <a:off x="767920" y="2096852"/>
            <a:ext cx="1571831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One ranking above</a:t>
            </a:r>
            <a:endParaRPr lang="en-AU" sz="1200" dirty="0"/>
          </a:p>
        </p:txBody>
      </p:sp>
      <p:sp>
        <p:nvSpPr>
          <p:cNvPr id="34" name="Rechteck 26"/>
          <p:cNvSpPr/>
          <p:nvPr/>
        </p:nvSpPr>
        <p:spPr>
          <a:xfrm>
            <a:off x="767920" y="2672915"/>
            <a:ext cx="1571831" cy="32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Own Class Position</a:t>
            </a:r>
            <a:endParaRPr lang="en-AU" sz="1200" dirty="0"/>
          </a:p>
        </p:txBody>
      </p:sp>
      <p:sp>
        <p:nvSpPr>
          <p:cNvPr id="35" name="Rechteck 27"/>
          <p:cNvSpPr/>
          <p:nvPr/>
        </p:nvSpPr>
        <p:spPr>
          <a:xfrm>
            <a:off x="767920" y="3174897"/>
            <a:ext cx="1571831" cy="34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One ranking below</a:t>
            </a:r>
            <a:endParaRPr lang="en-AU" sz="1200" dirty="0"/>
          </a:p>
        </p:txBody>
      </p:sp>
      <p:sp>
        <p:nvSpPr>
          <p:cNvPr id="36" name="Rechteck 7"/>
          <p:cNvSpPr/>
          <p:nvPr/>
        </p:nvSpPr>
        <p:spPr>
          <a:xfrm>
            <a:off x="2995775" y="1155842"/>
            <a:ext cx="552076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Current Stage C =&gt; D	X from Y Kilometre driven</a:t>
            </a:r>
            <a:endParaRPr lang="en-AU" dirty="0"/>
          </a:p>
        </p:txBody>
      </p:sp>
      <p:sp>
        <p:nvSpPr>
          <p:cNvPr id="37" name="Rechteck 14"/>
          <p:cNvSpPr/>
          <p:nvPr/>
        </p:nvSpPr>
        <p:spPr>
          <a:xfrm>
            <a:off x="623905" y="4414686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Class Blog</a:t>
            </a:r>
            <a:endParaRPr lang="en-AU"/>
          </a:p>
        </p:txBody>
      </p:sp>
      <p:sp>
        <p:nvSpPr>
          <p:cNvPr id="38" name="Rechteck 15"/>
          <p:cNvSpPr/>
          <p:nvPr/>
        </p:nvSpPr>
        <p:spPr>
          <a:xfrm>
            <a:off x="619511" y="5061509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mtClean="0"/>
              <a:t>John Smith wrote: </a:t>
            </a:r>
          </a:p>
          <a:p>
            <a:r>
              <a:rPr lang="en-AU" smtClean="0"/>
              <a:t>BLBLAblavbkabla……………………</a:t>
            </a:r>
            <a:endParaRPr lang="en-AU"/>
          </a:p>
        </p:txBody>
      </p:sp>
      <p:sp>
        <p:nvSpPr>
          <p:cNvPr id="39" name="Rechteck 16"/>
          <p:cNvSpPr/>
          <p:nvPr/>
        </p:nvSpPr>
        <p:spPr>
          <a:xfrm>
            <a:off x="6457490" y="4365104"/>
            <a:ext cx="2072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u="sng" dirty="0" smtClean="0"/>
              <a:t>Upload GPX  File</a:t>
            </a:r>
            <a:endParaRPr lang="en-AU" u="sng" dirty="0"/>
          </a:p>
        </p:txBody>
      </p:sp>
      <p:sp>
        <p:nvSpPr>
          <p:cNvPr id="40" name="Rechteck 3"/>
          <p:cNvSpPr/>
          <p:nvPr/>
        </p:nvSpPr>
        <p:spPr>
          <a:xfrm>
            <a:off x="6457490" y="5071662"/>
            <a:ext cx="20723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Start 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49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Stage-Admin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52206"/>
              </p:ext>
            </p:extLst>
          </p:nvPr>
        </p:nvGraphicFramePr>
        <p:xfrm>
          <a:off x="179512" y="980728"/>
          <a:ext cx="8064895" cy="538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394"/>
                <a:gridCol w="2033167"/>
                <a:gridCol w="2338143"/>
                <a:gridCol w="1728191"/>
              </a:tblGrid>
              <a:tr h="1186236">
                <a:tc>
                  <a:txBody>
                    <a:bodyPr/>
                    <a:lstStyle/>
                    <a:p>
                      <a:r>
                        <a:rPr lang="en-AU" noProof="0" smtClean="0"/>
                        <a:t>Stage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Status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KM Driven per Stage/Test Attempts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Total </a:t>
                      </a:r>
                      <a:r>
                        <a:rPr lang="en-AU" baseline="0" noProof="0" smtClean="0"/>
                        <a:t>Kilometers driven in the Class</a:t>
                      </a:r>
                      <a:endParaRPr lang="en-AU" noProof="0"/>
                    </a:p>
                  </a:txBody>
                  <a:tcPr/>
                </a:tc>
              </a:tr>
              <a:tr h="556599">
                <a:tc>
                  <a:txBody>
                    <a:bodyPr/>
                    <a:lstStyle/>
                    <a:p>
                      <a:r>
                        <a:rPr lang="en-AU" noProof="0" smtClean="0"/>
                        <a:t>A =&gt; B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Complete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Y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Y</a:t>
                      </a:r>
                      <a:endParaRPr lang="en-AU" noProof="0"/>
                    </a:p>
                  </a:txBody>
                  <a:tcPr/>
                </a:tc>
              </a:tr>
              <a:tr h="556599">
                <a:tc>
                  <a:txBody>
                    <a:bodyPr/>
                    <a:lstStyle/>
                    <a:p>
                      <a:r>
                        <a:rPr lang="en-AU" noProof="0" smtClean="0"/>
                        <a:t>B =&gt; C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Complete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Y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Y+Y</a:t>
                      </a:r>
                      <a:endParaRPr lang="en-AU" noProof="0"/>
                    </a:p>
                  </a:txBody>
                  <a:tcPr/>
                </a:tc>
              </a:tr>
              <a:tr h="556599">
                <a:tc>
                  <a:txBody>
                    <a:bodyPr/>
                    <a:lstStyle/>
                    <a:p>
                      <a:r>
                        <a:rPr lang="en-AU" noProof="0" smtClean="0"/>
                        <a:t>C =&gt; D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In Process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X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Y+Y+X</a:t>
                      </a:r>
                      <a:endParaRPr lang="en-AU" noProof="0"/>
                    </a:p>
                  </a:txBody>
                  <a:tcPr/>
                </a:tc>
              </a:tr>
              <a:tr h="600138">
                <a:tc>
                  <a:txBody>
                    <a:bodyPr/>
                    <a:lstStyle/>
                    <a:p>
                      <a:r>
                        <a:rPr lang="en-AU" noProof="0" smtClean="0"/>
                        <a:t>D =&gt; E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Not</a:t>
                      </a:r>
                      <a:r>
                        <a:rPr lang="en-AU" baseline="0" noProof="0" dirty="0" smtClean="0"/>
                        <a:t> started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0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Y+Y+X</a:t>
                      </a:r>
                      <a:r>
                        <a:rPr lang="en-AU" sz="1200" noProof="0" dirty="0" smtClean="0"/>
                        <a:t>+(km driven but not passed a test (sa</a:t>
                      </a:r>
                      <a:r>
                        <a:rPr lang="en-AU" sz="1200" baseline="0" noProof="0" dirty="0" smtClean="0"/>
                        <a:t>v</a:t>
                      </a:r>
                      <a:r>
                        <a:rPr lang="en-AU" sz="1200" noProof="0" dirty="0" smtClean="0"/>
                        <a:t>ed</a:t>
                      </a:r>
                      <a:r>
                        <a:rPr lang="en-AU" sz="1200" baseline="0" noProof="0" dirty="0" smtClean="0"/>
                        <a:t> </a:t>
                      </a:r>
                      <a:r>
                        <a:rPr lang="en-AU" sz="1200" baseline="0" noProof="0" dirty="0" err="1" smtClean="0"/>
                        <a:t>kilometers</a:t>
                      </a:r>
                      <a:r>
                        <a:rPr lang="en-AU" sz="1200" baseline="0" noProof="0" dirty="0" smtClean="0"/>
                        <a:t>))</a:t>
                      </a:r>
                      <a:endParaRPr lang="en-AU" sz="1200" noProof="0" dirty="0"/>
                    </a:p>
                  </a:txBody>
                  <a:tcPr/>
                </a:tc>
              </a:tr>
              <a:tr h="600138">
                <a:tc>
                  <a:txBody>
                    <a:bodyPr/>
                    <a:lstStyle/>
                    <a:p>
                      <a:r>
                        <a:rPr lang="en-AU" noProof="0" smtClean="0"/>
                        <a:t>E =&gt; F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Not</a:t>
                      </a:r>
                      <a:r>
                        <a:rPr lang="en-AU" baseline="0" noProof="0" dirty="0" smtClean="0"/>
                        <a:t> started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0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/>
                </a:tc>
              </a:tr>
              <a:tr h="600138">
                <a:tc>
                  <a:txBody>
                    <a:bodyPr/>
                    <a:lstStyle/>
                    <a:p>
                      <a:r>
                        <a:rPr lang="en-AU" noProof="0" smtClean="0"/>
                        <a:t>F</a:t>
                      </a:r>
                      <a:r>
                        <a:rPr lang="en-AU" baseline="0" noProof="0" smtClean="0"/>
                        <a:t> =&gt; G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Not</a:t>
                      </a:r>
                      <a:r>
                        <a:rPr lang="en-AU" baseline="0" noProof="0" dirty="0" smtClean="0"/>
                        <a:t> started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0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/>
                    </a:p>
                  </a:txBody>
                  <a:tcPr/>
                </a:tc>
              </a:tr>
              <a:tr h="600138">
                <a:tc>
                  <a:txBody>
                    <a:bodyPr/>
                    <a:lstStyle/>
                    <a:p>
                      <a:r>
                        <a:rPr lang="en-AU" noProof="0" smtClean="0"/>
                        <a:t>G =&gt; H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Not</a:t>
                      </a:r>
                      <a:r>
                        <a:rPr lang="en-AU" baseline="0" noProof="0" dirty="0" smtClean="0"/>
                        <a:t> started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/>
                        <a:t>0 from Y</a:t>
                      </a:r>
                      <a:endParaRPr lang="en-A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5335170" y="2790744"/>
            <a:ext cx="103703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 </a:t>
            </a:r>
            <a:r>
              <a:rPr lang="de-DE" sz="1200" dirty="0" err="1" smtClean="0"/>
              <a:t>Attempts</a:t>
            </a:r>
            <a:r>
              <a:rPr lang="de-DE" sz="1200" dirty="0" smtClean="0"/>
              <a:t>: 3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5324129" y="2282732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 </a:t>
            </a:r>
            <a:r>
              <a:rPr lang="de-DE" sz="1200" dirty="0" err="1" smtClean="0"/>
              <a:t>Attempts</a:t>
            </a:r>
            <a:r>
              <a:rPr lang="de-DE" sz="1200" dirty="0" smtClean="0"/>
              <a:t>: 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330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Test-Page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45706" y="1325014"/>
            <a:ext cx="806489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568" y="1340768"/>
            <a:ext cx="7488832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Question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83568" y="1772816"/>
            <a:ext cx="7488832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83568" y="2060848"/>
            <a:ext cx="74888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83568" y="2420888"/>
            <a:ext cx="7488832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494294" y="1272701"/>
            <a:ext cx="396963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oben 11"/>
          <p:cNvSpPr/>
          <p:nvPr/>
        </p:nvSpPr>
        <p:spPr>
          <a:xfrm>
            <a:off x="8584763" y="134076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8539528" y="5877272"/>
            <a:ext cx="306494" cy="43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39552" y="6066606"/>
            <a:ext cx="7771050" cy="36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918792" y="6116584"/>
            <a:ext cx="1141040" cy="2715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Passed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3226430" y="6116584"/>
            <a:ext cx="2736304" cy="2715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Failed</a:t>
            </a:r>
            <a:r>
              <a:rPr lang="de-DE" sz="1200" dirty="0" smtClean="0"/>
              <a:t> / </a:t>
            </a:r>
            <a:r>
              <a:rPr lang="de-DE" sz="1200" dirty="0" err="1" smtClean="0"/>
              <a:t>try</a:t>
            </a:r>
            <a:r>
              <a:rPr lang="de-DE" sz="1200" dirty="0" smtClean="0"/>
              <a:t> </a:t>
            </a:r>
            <a:r>
              <a:rPr lang="de-DE" sz="1200" dirty="0" err="1" smtClean="0"/>
              <a:t>again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7812360" y="1772816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781236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872401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956376" y="3843310"/>
            <a:ext cx="216024" cy="212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7980413" y="4196209"/>
            <a:ext cx="191987" cy="233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004398" y="4563010"/>
            <a:ext cx="254000" cy="22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084168" y="6116584"/>
            <a:ext cx="2088232" cy="2715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Return </a:t>
            </a:r>
            <a:r>
              <a:rPr lang="de-DE" sz="1200" dirty="0" err="1" smtClean="0"/>
              <a:t>to</a:t>
            </a:r>
            <a:r>
              <a:rPr lang="de-DE" sz="1200" dirty="0" smtClean="0"/>
              <a:t> Forum</a:t>
            </a:r>
            <a:endParaRPr lang="de-DE" sz="1200" dirty="0"/>
          </a:p>
        </p:txBody>
      </p:sp>
      <p:sp>
        <p:nvSpPr>
          <p:cNvPr id="28" name="Rechteck 3"/>
          <p:cNvSpPr/>
          <p:nvPr/>
        </p:nvSpPr>
        <p:spPr>
          <a:xfrm>
            <a:off x="323528" y="3501008"/>
            <a:ext cx="806489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6"/>
          <p:cNvSpPr/>
          <p:nvPr/>
        </p:nvSpPr>
        <p:spPr>
          <a:xfrm>
            <a:off x="761390" y="3948810"/>
            <a:ext cx="7488832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0" name="Rechteck 7"/>
          <p:cNvSpPr/>
          <p:nvPr/>
        </p:nvSpPr>
        <p:spPr>
          <a:xfrm>
            <a:off x="761390" y="4236842"/>
            <a:ext cx="74888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1" name="Rechteck 8"/>
          <p:cNvSpPr/>
          <p:nvPr/>
        </p:nvSpPr>
        <p:spPr>
          <a:xfrm>
            <a:off x="761390" y="4596882"/>
            <a:ext cx="7488832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Answer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32" name="Rechteck 5"/>
          <p:cNvSpPr/>
          <p:nvPr/>
        </p:nvSpPr>
        <p:spPr>
          <a:xfrm>
            <a:off x="683568" y="3501008"/>
            <a:ext cx="7488832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/>
              <a:t>2</a:t>
            </a:r>
          </a:p>
        </p:txBody>
      </p:sp>
      <p:sp>
        <p:nvSpPr>
          <p:cNvPr id="33" name="Ellipse 16"/>
          <p:cNvSpPr/>
          <p:nvPr/>
        </p:nvSpPr>
        <p:spPr>
          <a:xfrm>
            <a:off x="7884368" y="3933056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17"/>
          <p:cNvSpPr/>
          <p:nvPr/>
        </p:nvSpPr>
        <p:spPr>
          <a:xfrm>
            <a:off x="7884368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18"/>
          <p:cNvSpPr/>
          <p:nvPr/>
        </p:nvSpPr>
        <p:spPr>
          <a:xfrm>
            <a:off x="7944409" y="4581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5652120" y="5589240"/>
            <a:ext cx="2736304" cy="36004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9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City-Admin Page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05851" y="1196752"/>
            <a:ext cx="40324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School-Admin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69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App-Admin Page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718846" y="2981147"/>
            <a:ext cx="4032448" cy="1195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City-Admin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05851" y="1196752"/>
            <a:ext cx="40324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School-Admin Page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5790" y="3032109"/>
            <a:ext cx="4032448" cy="11521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Test-Management Page</a:t>
            </a:r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467544" y="4365104"/>
            <a:ext cx="4032448" cy="1224136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 Admin Page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709498" y="4370784"/>
            <a:ext cx="4041795" cy="12184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Participating</a:t>
            </a:r>
            <a:r>
              <a:rPr lang="de-DE" dirty="0" smtClean="0"/>
              <a:t> Cities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Create City Admin</a:t>
            </a:r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3347864" y="2073862"/>
            <a:ext cx="194421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 Name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347864" y="1052736"/>
            <a:ext cx="194421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First Name</a:t>
            </a:r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5508104" y="1052736"/>
            <a:ext cx="172819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Address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395536" y="1052736"/>
            <a:ext cx="2232248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 Admin </a:t>
            </a:r>
          </a:p>
          <a:p>
            <a:pPr algn="ctr"/>
            <a:r>
              <a:rPr lang="de-DE" dirty="0" smtClean="0"/>
              <a:t>Dropdown</a:t>
            </a:r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5508104" y="2081894"/>
            <a:ext cx="1728192" cy="85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395536" y="2132856"/>
            <a:ext cx="2232248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City Admin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347864" y="3068960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email</a:t>
            </a:r>
            <a:endParaRPr lang="de-DE" dirty="0"/>
          </a:p>
        </p:txBody>
      </p:sp>
      <p:sp>
        <p:nvSpPr>
          <p:cNvPr id="11" name="Flussdiagramm: Prozess 10"/>
          <p:cNvSpPr/>
          <p:nvPr/>
        </p:nvSpPr>
        <p:spPr>
          <a:xfrm>
            <a:off x="5508104" y="3068960"/>
            <a:ext cx="172819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5536" y="335699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Delete City 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30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Registration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11560" y="10527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First 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1560" y="1700808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 Name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560" y="263691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City (Dropdown Menu)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11560" y="3501008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School (Dropdown Menu)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11560" y="4293096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 (Dropdown Menu)</a:t>
            </a:r>
          </a:p>
        </p:txBody>
      </p:sp>
      <p:sp>
        <p:nvSpPr>
          <p:cNvPr id="10" name="Rechteck 9"/>
          <p:cNvSpPr/>
          <p:nvPr/>
        </p:nvSpPr>
        <p:spPr>
          <a:xfrm>
            <a:off x="3923928" y="10527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923928" y="173681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23928" y="263691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Repeat Password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65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Participating Cities</a:t>
            </a:r>
            <a:endParaRPr lang="en-AU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73986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 Admin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Admin 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B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Admin 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Admin 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Class Participant List</a:t>
            </a:r>
            <a:endParaRPr lang="en-AU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70846"/>
              </p:ext>
            </p:extLst>
          </p:nvPr>
        </p:nvGraphicFramePr>
        <p:xfrm>
          <a:off x="251520" y="980728"/>
          <a:ext cx="7344816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512168"/>
                <a:gridCol w="936104"/>
                <a:gridCol w="1224136"/>
                <a:gridCol w="1224136"/>
              </a:tblGrid>
              <a:tr h="1036915">
                <a:tc>
                  <a:txBody>
                    <a:bodyPr/>
                    <a:lstStyle/>
                    <a:p>
                      <a:r>
                        <a:rPr lang="en-AU" noProof="0" smtClean="0"/>
                        <a:t>Student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Status Confirmed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Status</a:t>
                      </a:r>
                      <a:r>
                        <a:rPr lang="en-AU" baseline="0" noProof="0" smtClean="0"/>
                        <a:t> Unconfirmed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Active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Inactive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smtClean="0"/>
                        <a:t>Password</a:t>
                      </a:r>
                      <a:endParaRPr lang="en-AU" noProof="0"/>
                    </a:p>
                  </a:txBody>
                  <a:tcPr/>
                </a:tc>
              </a:tr>
              <a:tr h="725841">
                <a:tc>
                  <a:txBody>
                    <a:bodyPr/>
                    <a:lstStyle/>
                    <a:p>
                      <a:r>
                        <a:rPr lang="en-AU" u="sng" noProof="0" dirty="0" smtClean="0"/>
                        <a:t>Student 1</a:t>
                      </a:r>
                      <a:endParaRPr lang="en-AU" u="sng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725841">
                <a:tc>
                  <a:txBody>
                    <a:bodyPr/>
                    <a:lstStyle/>
                    <a:p>
                      <a:r>
                        <a:rPr lang="en-AU" u="sng" noProof="0" dirty="0" smtClean="0"/>
                        <a:t>Student 2</a:t>
                      </a:r>
                      <a:endParaRPr lang="en-AU" u="sng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725841">
                <a:tc>
                  <a:txBody>
                    <a:bodyPr/>
                    <a:lstStyle/>
                    <a:p>
                      <a:r>
                        <a:rPr lang="en-AU" u="sng" noProof="0" dirty="0" smtClean="0"/>
                        <a:t>Student 3</a:t>
                      </a:r>
                      <a:endParaRPr lang="en-AU" u="sng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420527">
                <a:tc>
                  <a:txBody>
                    <a:bodyPr/>
                    <a:lstStyle/>
                    <a:p>
                      <a:r>
                        <a:rPr lang="en-AU" u="sng" noProof="0" smtClean="0"/>
                        <a:t>…</a:t>
                      </a:r>
                      <a:endParaRPr lang="en-AU" u="sng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420527">
                <a:tc>
                  <a:txBody>
                    <a:bodyPr/>
                    <a:lstStyle/>
                    <a:p>
                      <a:r>
                        <a:rPr lang="en-AU" u="sng" noProof="0" smtClean="0"/>
                        <a:t>…</a:t>
                      </a:r>
                      <a:endParaRPr lang="en-AU" u="sng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420527">
                <a:tc>
                  <a:txBody>
                    <a:bodyPr/>
                    <a:lstStyle/>
                    <a:p>
                      <a:r>
                        <a:rPr lang="en-AU" u="sng" noProof="0" smtClean="0"/>
                        <a:t>…</a:t>
                      </a:r>
                      <a:endParaRPr lang="en-AU" u="sng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</a:tr>
              <a:tr h="420527">
                <a:tc>
                  <a:txBody>
                    <a:bodyPr/>
                    <a:lstStyle/>
                    <a:p>
                      <a:r>
                        <a:rPr lang="en-AU" u="sng" noProof="0" smtClean="0"/>
                        <a:t>…</a:t>
                      </a:r>
                      <a:endParaRPr lang="en-AU" u="sng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smtClean="0"/>
                        <a:t>X</a:t>
                      </a:r>
                      <a:endParaRPr lang="en-A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Student X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34076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John Smith</a:t>
            </a:r>
            <a:endParaRPr lang="de-DE" dirty="0"/>
          </a:p>
        </p:txBody>
      </p:sp>
      <p:graphicFrame>
        <p:nvGraphicFramePr>
          <p:cNvPr id="7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42539"/>
              </p:ext>
            </p:extLst>
          </p:nvPr>
        </p:nvGraphicFramePr>
        <p:xfrm>
          <a:off x="2771800" y="1340768"/>
          <a:ext cx="6048672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12168"/>
                <a:gridCol w="1152128"/>
                <a:gridCol w="720080"/>
                <a:gridCol w="1008112"/>
              </a:tblGrid>
              <a:tr h="37804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Uploaded</a:t>
                      </a:r>
                      <a:r>
                        <a:rPr lang="de-DE" baseline="0" dirty="0" smtClean="0"/>
                        <a:t> File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Kilometer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Invalid</a:t>
                      </a:r>
                      <a:endParaRPr lang="de-DE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de-DE" dirty="0" smtClean="0"/>
                        <a:t>File </a:t>
                      </a:r>
                      <a:r>
                        <a:rPr lang="de-DE" baseline="0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01.01.2013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de-DE" dirty="0" smtClean="0"/>
                        <a:t>File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de-DE" dirty="0" smtClean="0"/>
                        <a:t>File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16824" cy="432048"/>
          </a:xfrm>
        </p:spPr>
        <p:txBody>
          <a:bodyPr>
            <a:normAutofit fontScale="90000"/>
          </a:bodyPr>
          <a:lstStyle/>
          <a:p>
            <a:r>
              <a:rPr lang="en-AU" smtClean="0"/>
              <a:t>Class Forum 5A Bunsen-School</a:t>
            </a:r>
            <a:endParaRPr lang="en-A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hteck 6"/>
          <p:cNvSpPr/>
          <p:nvPr/>
        </p:nvSpPr>
        <p:spPr>
          <a:xfrm>
            <a:off x="2971924" y="1136019"/>
            <a:ext cx="55446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8" name="Rechteck 7"/>
          <p:cNvSpPr/>
          <p:nvPr/>
        </p:nvSpPr>
        <p:spPr>
          <a:xfrm>
            <a:off x="2995775" y="1155842"/>
            <a:ext cx="552076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Current Stage C =&gt; D	X from Y Kilometre driven</a:t>
            </a:r>
            <a:endParaRPr lang="en-AU" dirty="0"/>
          </a:p>
        </p:txBody>
      </p:sp>
      <p:sp>
        <p:nvSpPr>
          <p:cNvPr id="9" name="Rechteck 8"/>
          <p:cNvSpPr/>
          <p:nvPr/>
        </p:nvSpPr>
        <p:spPr>
          <a:xfrm>
            <a:off x="3453427" y="1844891"/>
            <a:ext cx="5040560" cy="19442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hteck 9"/>
          <p:cNvSpPr/>
          <p:nvPr/>
        </p:nvSpPr>
        <p:spPr>
          <a:xfrm>
            <a:off x="3491880" y="184482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A</a:t>
            </a:r>
            <a:endParaRPr lang="en-AU"/>
          </a:p>
        </p:txBody>
      </p:sp>
      <p:sp>
        <p:nvSpPr>
          <p:cNvPr id="11" name="Rechteck 10"/>
          <p:cNvSpPr/>
          <p:nvPr/>
        </p:nvSpPr>
        <p:spPr>
          <a:xfrm>
            <a:off x="7321811" y="317489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B</a:t>
            </a:r>
            <a:endParaRPr lang="en-AU"/>
          </a:p>
        </p:txBody>
      </p:sp>
      <p:sp>
        <p:nvSpPr>
          <p:cNvPr id="12" name="Freihandform 11"/>
          <p:cNvSpPr/>
          <p:nvPr/>
        </p:nvSpPr>
        <p:spPr>
          <a:xfrm>
            <a:off x="4099825" y="1827405"/>
            <a:ext cx="3288814" cy="1691022"/>
          </a:xfrm>
          <a:custGeom>
            <a:avLst/>
            <a:gdLst>
              <a:gd name="connsiteX0" fmla="*/ 0 w 3288814"/>
              <a:gd name="connsiteY0" fmla="*/ 0 h 1691022"/>
              <a:gd name="connsiteX1" fmla="*/ 579863 w 3288814"/>
              <a:gd name="connsiteY1" fmla="*/ 446049 h 1691022"/>
              <a:gd name="connsiteX2" fmla="*/ 1438507 w 3288814"/>
              <a:gd name="connsiteY2" fmla="*/ 479503 h 1691022"/>
              <a:gd name="connsiteX3" fmla="*/ 2007219 w 3288814"/>
              <a:gd name="connsiteY3" fmla="*/ 1025913 h 1691022"/>
              <a:gd name="connsiteX4" fmla="*/ 2754351 w 3288814"/>
              <a:gd name="connsiteY4" fmla="*/ 970157 h 1691022"/>
              <a:gd name="connsiteX5" fmla="*/ 3077736 w 3288814"/>
              <a:gd name="connsiteY5" fmla="*/ 1271240 h 1691022"/>
              <a:gd name="connsiteX6" fmla="*/ 3077736 w 3288814"/>
              <a:gd name="connsiteY6" fmla="*/ 1248937 h 1691022"/>
              <a:gd name="connsiteX7" fmla="*/ 3077736 w 3288814"/>
              <a:gd name="connsiteY7" fmla="*/ 1326996 h 1691022"/>
              <a:gd name="connsiteX8" fmla="*/ 3088888 w 3288814"/>
              <a:gd name="connsiteY8" fmla="*/ 1271240 h 169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14" h="1691022">
                <a:moveTo>
                  <a:pt x="0" y="0"/>
                </a:moveTo>
                <a:cubicBezTo>
                  <a:pt x="170056" y="183066"/>
                  <a:pt x="340112" y="366132"/>
                  <a:pt x="579863" y="446049"/>
                </a:cubicBezTo>
                <a:cubicBezTo>
                  <a:pt x="819614" y="525966"/>
                  <a:pt x="1200614" y="382859"/>
                  <a:pt x="1438507" y="479503"/>
                </a:cubicBezTo>
                <a:cubicBezTo>
                  <a:pt x="1676400" y="576147"/>
                  <a:pt x="1787912" y="944137"/>
                  <a:pt x="2007219" y="1025913"/>
                </a:cubicBezTo>
                <a:cubicBezTo>
                  <a:pt x="2226526" y="1107689"/>
                  <a:pt x="2575932" y="929269"/>
                  <a:pt x="2754351" y="970157"/>
                </a:cubicBezTo>
                <a:cubicBezTo>
                  <a:pt x="2932770" y="1011045"/>
                  <a:pt x="3023839" y="1224777"/>
                  <a:pt x="3077736" y="1271240"/>
                </a:cubicBezTo>
                <a:cubicBezTo>
                  <a:pt x="3131634" y="1317703"/>
                  <a:pt x="3077736" y="1248937"/>
                  <a:pt x="3077736" y="1248937"/>
                </a:cubicBezTo>
                <a:cubicBezTo>
                  <a:pt x="3077736" y="1258230"/>
                  <a:pt x="3075877" y="1323279"/>
                  <a:pt x="3077736" y="1326996"/>
                </a:cubicBezTo>
                <a:cubicBezTo>
                  <a:pt x="3079595" y="1330713"/>
                  <a:pt x="3544229" y="2180065"/>
                  <a:pt x="3088888" y="1271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hteck 13"/>
          <p:cNvSpPr/>
          <p:nvPr/>
        </p:nvSpPr>
        <p:spPr>
          <a:xfrm>
            <a:off x="503548" y="4365104"/>
            <a:ext cx="55446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hteck 14"/>
          <p:cNvSpPr/>
          <p:nvPr/>
        </p:nvSpPr>
        <p:spPr>
          <a:xfrm>
            <a:off x="623905" y="4414686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Class Blog</a:t>
            </a:r>
            <a:endParaRPr lang="en-AU"/>
          </a:p>
        </p:txBody>
      </p:sp>
      <p:sp>
        <p:nvSpPr>
          <p:cNvPr id="16" name="Rechteck 15"/>
          <p:cNvSpPr/>
          <p:nvPr/>
        </p:nvSpPr>
        <p:spPr>
          <a:xfrm>
            <a:off x="619511" y="5061509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mtClean="0"/>
              <a:t>John Smith wrote: </a:t>
            </a:r>
          </a:p>
          <a:p>
            <a:r>
              <a:rPr lang="en-AU" smtClean="0"/>
              <a:t>BLBLAblavbkabla……………………</a:t>
            </a:r>
            <a:endParaRPr lang="en-AU"/>
          </a:p>
        </p:txBody>
      </p:sp>
      <p:sp>
        <p:nvSpPr>
          <p:cNvPr id="17" name="Rechteck 16"/>
          <p:cNvSpPr/>
          <p:nvPr/>
        </p:nvSpPr>
        <p:spPr>
          <a:xfrm>
            <a:off x="6457490" y="4898999"/>
            <a:ext cx="2072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u="sng" dirty="0" smtClean="0"/>
              <a:t>Upload GPX  File</a:t>
            </a:r>
            <a:endParaRPr lang="en-AU" u="sng" dirty="0"/>
          </a:p>
        </p:txBody>
      </p:sp>
      <p:sp>
        <p:nvSpPr>
          <p:cNvPr id="18" name="Rechteck 17"/>
          <p:cNvSpPr/>
          <p:nvPr/>
        </p:nvSpPr>
        <p:spPr>
          <a:xfrm>
            <a:off x="5580112" y="5061509"/>
            <a:ext cx="164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Pfeil nach unten 18"/>
          <p:cNvSpPr/>
          <p:nvPr/>
        </p:nvSpPr>
        <p:spPr>
          <a:xfrm>
            <a:off x="5580112" y="5517232"/>
            <a:ext cx="1641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Pfeil nach oben 19"/>
          <p:cNvSpPr/>
          <p:nvPr/>
        </p:nvSpPr>
        <p:spPr>
          <a:xfrm>
            <a:off x="5588616" y="5121188"/>
            <a:ext cx="164120" cy="131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Gerade Verbindung 21"/>
          <p:cNvCxnSpPr/>
          <p:nvPr/>
        </p:nvCxnSpPr>
        <p:spPr>
          <a:xfrm>
            <a:off x="4139952" y="2096852"/>
            <a:ext cx="3181859" cy="129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51" y="2254373"/>
            <a:ext cx="592656" cy="83708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457490" y="5605557"/>
            <a:ext cx="20723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Start Test</a:t>
            </a:r>
            <a:endParaRPr lang="en-AU" dirty="0"/>
          </a:p>
        </p:txBody>
      </p:sp>
      <p:sp>
        <p:nvSpPr>
          <p:cNvPr id="5" name="Rechteck 4"/>
          <p:cNvSpPr/>
          <p:nvPr/>
        </p:nvSpPr>
        <p:spPr>
          <a:xfrm>
            <a:off x="6457490" y="4221088"/>
            <a:ext cx="20723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City-Info</a:t>
            </a:r>
            <a:endParaRPr lang="en-AU" dirty="0"/>
          </a:p>
        </p:txBody>
      </p:sp>
      <p:sp>
        <p:nvSpPr>
          <p:cNvPr id="13" name="Rechteck 12"/>
          <p:cNvSpPr/>
          <p:nvPr/>
        </p:nvSpPr>
        <p:spPr>
          <a:xfrm>
            <a:off x="503548" y="1136019"/>
            <a:ext cx="21962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hteck 20"/>
          <p:cNvSpPr/>
          <p:nvPr/>
        </p:nvSpPr>
        <p:spPr>
          <a:xfrm>
            <a:off x="623905" y="1268760"/>
            <a:ext cx="1859863" cy="24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High Score</a:t>
            </a:r>
            <a:endParaRPr lang="en-AU"/>
          </a:p>
        </p:txBody>
      </p:sp>
      <p:sp>
        <p:nvSpPr>
          <p:cNvPr id="24" name="Rechteck 23"/>
          <p:cNvSpPr/>
          <p:nvPr/>
        </p:nvSpPr>
        <p:spPr>
          <a:xfrm>
            <a:off x="623905" y="1628800"/>
            <a:ext cx="1859863" cy="21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hteck 24"/>
          <p:cNvSpPr/>
          <p:nvPr/>
        </p:nvSpPr>
        <p:spPr>
          <a:xfrm>
            <a:off x="767920" y="1700808"/>
            <a:ext cx="157183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1. : Leading Class</a:t>
            </a:r>
            <a:endParaRPr lang="en-AU" sz="1200" dirty="0"/>
          </a:p>
        </p:txBody>
      </p:sp>
      <p:sp>
        <p:nvSpPr>
          <p:cNvPr id="26" name="Rechteck 25"/>
          <p:cNvSpPr/>
          <p:nvPr/>
        </p:nvSpPr>
        <p:spPr>
          <a:xfrm>
            <a:off x="767920" y="2096852"/>
            <a:ext cx="1571831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One ranking above</a:t>
            </a:r>
            <a:endParaRPr lang="en-AU" sz="1200" dirty="0"/>
          </a:p>
        </p:txBody>
      </p:sp>
      <p:sp>
        <p:nvSpPr>
          <p:cNvPr id="27" name="Rechteck 26"/>
          <p:cNvSpPr/>
          <p:nvPr/>
        </p:nvSpPr>
        <p:spPr>
          <a:xfrm>
            <a:off x="767920" y="2672915"/>
            <a:ext cx="1571831" cy="32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Own Class Position</a:t>
            </a:r>
            <a:endParaRPr lang="en-AU" sz="1200" dirty="0"/>
          </a:p>
        </p:txBody>
      </p:sp>
      <p:sp>
        <p:nvSpPr>
          <p:cNvPr id="28" name="Rechteck 27"/>
          <p:cNvSpPr/>
          <p:nvPr/>
        </p:nvSpPr>
        <p:spPr>
          <a:xfrm>
            <a:off x="767920" y="3174897"/>
            <a:ext cx="1571831" cy="34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One ranking below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6946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City-Info Page List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8597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Cities </a:t>
                      </a:r>
                      <a:r>
                        <a:rPr lang="de-DE" dirty="0" err="1" smtClean="0"/>
                        <a:t>Reached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r>
                        <a:rPr lang="de-DE" baseline="0" dirty="0" smtClean="0"/>
                        <a:t> 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City 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City-Info Page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r>
              <a:rPr lang="de-DE" dirty="0" smtClean="0"/>
              <a:t>Contents </a:t>
            </a:r>
            <a:r>
              <a:rPr lang="de-DE" dirty="0" err="1" smtClean="0"/>
              <a:t>and</a:t>
            </a:r>
            <a:r>
              <a:rPr lang="de-DE" dirty="0" smtClean="0"/>
              <a:t> design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determined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en-AU" smtClean="0"/>
              <a:t>Upload GPX file</a:t>
            </a:r>
            <a:endParaRPr lang="en-A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r>
              <a:rPr lang="en-AU" smtClean="0"/>
              <a:t>Contents and design to be determined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5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624736" cy="43204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Stage Plan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16624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81048"/>
              </p:ext>
            </p:extLst>
          </p:nvPr>
        </p:nvGraphicFramePr>
        <p:xfrm>
          <a:off x="395536" y="1052736"/>
          <a:ext cx="36004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365970">
                <a:tc>
                  <a:txBody>
                    <a:bodyPr/>
                    <a:lstStyle/>
                    <a:p>
                      <a:r>
                        <a:rPr lang="de-DE" dirty="0" smtClean="0"/>
                        <a:t>Start-City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End-City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2195736" y="3647251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Delete last </a:t>
            </a:r>
            <a:r>
              <a:rPr lang="de-DE" sz="1400" dirty="0" err="1" smtClean="0"/>
              <a:t>city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453547" y="3753036"/>
            <a:ext cx="122413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 Radius</a:t>
            </a:r>
          </a:p>
          <a:p>
            <a:pPr algn="ctr"/>
            <a:r>
              <a:rPr lang="de-DE" sz="1200" dirty="0" smtClean="0"/>
              <a:t>Dropdown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67543" y="4223522"/>
            <a:ext cx="121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Select City Dropdown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467543" y="4941168"/>
            <a:ext cx="121013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Enter</a:t>
            </a:r>
            <a:r>
              <a:rPr lang="de-DE" sz="1400" dirty="0" smtClean="0"/>
              <a:t> City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67544" y="5733256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Stage-Admin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283968" y="1052736"/>
            <a:ext cx="4536504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499992" y="11967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Stage Plan </a:t>
            </a:r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99992" y="1988840"/>
            <a:ext cx="4032448" cy="406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2" descr="http://weltkarte.com/landkarte/europa/deutschland/deutschlandkar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052505"/>
            <a:ext cx="3672408" cy="394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ussdiagramm: Zusammenführen 13"/>
          <p:cNvSpPr/>
          <p:nvPr/>
        </p:nvSpPr>
        <p:spPr>
          <a:xfrm>
            <a:off x="5868144" y="4799586"/>
            <a:ext cx="144016" cy="238901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Zusammenführen 14"/>
          <p:cNvSpPr/>
          <p:nvPr/>
        </p:nvSpPr>
        <p:spPr>
          <a:xfrm>
            <a:off x="6028793" y="4989191"/>
            <a:ext cx="144016" cy="1080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Zusammenführen 15"/>
          <p:cNvSpPr/>
          <p:nvPr/>
        </p:nvSpPr>
        <p:spPr>
          <a:xfrm>
            <a:off x="5607665" y="4728795"/>
            <a:ext cx="72008" cy="14158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Zusammenführen 16"/>
          <p:cNvSpPr/>
          <p:nvPr/>
        </p:nvSpPr>
        <p:spPr>
          <a:xfrm>
            <a:off x="5679672" y="4429335"/>
            <a:ext cx="188472" cy="10862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061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2957</Words>
  <Application>Microsoft Office PowerPoint</Application>
  <PresentationFormat>On-screen Show (4:3)</PresentationFormat>
  <Paragraphs>445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Larissa</vt:lpstr>
      <vt:lpstr>Home Page</vt:lpstr>
      <vt:lpstr>Registration</vt:lpstr>
      <vt:lpstr>Class Participant List</vt:lpstr>
      <vt:lpstr>Student X</vt:lpstr>
      <vt:lpstr>Class Forum 5A Bunsen-School</vt:lpstr>
      <vt:lpstr>City-Info Page List</vt:lpstr>
      <vt:lpstr>City-Info Page</vt:lpstr>
      <vt:lpstr>Upload GPX file</vt:lpstr>
      <vt:lpstr>Stage Plan</vt:lpstr>
      <vt:lpstr>City-Admin</vt:lpstr>
      <vt:lpstr>Test Management Page</vt:lpstr>
      <vt:lpstr>City-Contents Page</vt:lpstr>
      <vt:lpstr>School Admin Page</vt:lpstr>
      <vt:lpstr>Class Forum 5A Bunsen-School (K-Admin)</vt:lpstr>
      <vt:lpstr>Stage-Admin</vt:lpstr>
      <vt:lpstr>Test-Page</vt:lpstr>
      <vt:lpstr>City-Admin Page</vt:lpstr>
      <vt:lpstr>App-Admin Page</vt:lpstr>
      <vt:lpstr>Create City Admin</vt:lpstr>
      <vt:lpstr>Participating Cities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</dc:title>
  <dc:creator>Frank</dc:creator>
  <cp:lastModifiedBy>Nikhil</cp:lastModifiedBy>
  <cp:revision>104</cp:revision>
  <dcterms:created xsi:type="dcterms:W3CDTF">2013-02-15T12:44:28Z</dcterms:created>
  <dcterms:modified xsi:type="dcterms:W3CDTF">2013-03-15T05:58:28Z</dcterms:modified>
</cp:coreProperties>
</file>