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76" r:id="rId9"/>
    <p:sldId id="277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ED71-44CA-AC4A-97D9-1F39C45F4136}" type="datetimeFigureOut">
              <a:rPr lang="it-IT" smtClean="0"/>
              <a:t>23/06/13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0EB3-A10F-5444-8F46-5E64CE76F672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8A2ED71-44CA-AC4A-97D9-1F39C45F4136}" type="datetimeFigureOut">
              <a:rPr lang="it-IT" smtClean="0"/>
              <a:t>23/06/13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0EB3-A10F-5444-8F46-5E64CE76F672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sopra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ED71-44CA-AC4A-97D9-1F39C45F4136}" type="datetimeFigureOut">
              <a:rPr lang="it-IT" smtClean="0"/>
              <a:t>23/06/13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magin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8A2ED71-44CA-AC4A-97D9-1F39C45F4136}" type="datetimeFigureOut">
              <a:rPr lang="it-IT" smtClean="0"/>
              <a:t>23/06/13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magin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8A2ED71-44CA-AC4A-97D9-1F39C45F4136}" type="datetimeFigureOut">
              <a:rPr lang="it-IT" smtClean="0"/>
              <a:t>23/06/13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ED71-44CA-AC4A-97D9-1F39C45F4136}" type="datetimeFigureOut">
              <a:rPr lang="it-IT" smtClean="0"/>
              <a:t>23/06/13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0EB3-A10F-5444-8F46-5E64CE76F672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ED71-44CA-AC4A-97D9-1F39C45F4136}" type="datetimeFigureOut">
              <a:rPr lang="it-IT" smtClean="0"/>
              <a:t>23/06/13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0EB3-A10F-5444-8F46-5E64CE76F672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ED71-44CA-AC4A-97D9-1F39C45F4136}" type="datetimeFigureOut">
              <a:rPr lang="it-IT" smtClean="0"/>
              <a:t>23/06/13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0EB3-A10F-5444-8F46-5E64CE76F672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ED71-44CA-AC4A-97D9-1F39C45F4136}" type="datetimeFigureOut">
              <a:rPr lang="it-IT" smtClean="0"/>
              <a:t>23/06/13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ED71-44CA-AC4A-97D9-1F39C45F4136}" type="datetimeFigureOut">
              <a:rPr lang="it-IT" smtClean="0"/>
              <a:t>23/06/13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0EB3-A10F-5444-8F46-5E64CE76F672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8A2ED71-44CA-AC4A-97D9-1F39C45F4136}" type="datetimeFigureOut">
              <a:rPr lang="it-IT" smtClean="0"/>
              <a:t>23/06/13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0EB3-A10F-5444-8F46-5E64CE76F672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8A2ED71-44CA-AC4A-97D9-1F39C45F4136}" type="datetimeFigureOut">
              <a:rPr lang="it-IT" smtClean="0"/>
              <a:t>23/06/13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0EB3-A10F-5444-8F46-5E64CE76F672}" type="slidenum">
              <a:rPr lang="it-IT" smtClean="0"/>
              <a:t>‹n.›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ED71-44CA-AC4A-97D9-1F39C45F4136}" type="datetimeFigureOut">
              <a:rPr lang="it-IT" smtClean="0"/>
              <a:t>23/06/13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0EB3-A10F-5444-8F46-5E64CE76F672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ED71-44CA-AC4A-97D9-1F39C45F4136}" type="datetimeFigureOut">
              <a:rPr lang="it-IT" smtClean="0"/>
              <a:t>23/06/13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0EB3-A10F-5444-8F46-5E64CE76F672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8A2ED71-44CA-AC4A-97D9-1F39C45F4136}" type="datetimeFigureOut">
              <a:rPr lang="it-IT" smtClean="0"/>
              <a:t>23/06/13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0EB3-A10F-5444-8F46-5E64CE76F672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8A2ED71-44CA-AC4A-97D9-1F39C45F4136}" type="datetimeFigureOut">
              <a:rPr lang="it-IT" smtClean="0"/>
              <a:t>23/06/13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D60EB3-A10F-5444-8F46-5E64CE76F672}" type="slidenum">
              <a:rPr lang="it-IT" smtClean="0"/>
              <a:t>‹n.›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HPPS Project: RTM – </a:t>
            </a:r>
            <a:r>
              <a:rPr lang="it-IT" dirty="0" err="1" smtClean="0"/>
              <a:t>Maxeler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Enrico </a:t>
            </a:r>
            <a:r>
              <a:rPr lang="it-IT" dirty="0" err="1" smtClean="0"/>
              <a:t>Deiana</a:t>
            </a:r>
            <a:r>
              <a:rPr lang="it-IT" dirty="0" smtClean="0"/>
              <a:t> &amp; Emanuele Del Sozzo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298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Profiling</a:t>
            </a:r>
            <a:r>
              <a:rPr lang="it-IT" dirty="0" smtClean="0"/>
              <a:t>: </a:t>
            </a:r>
            <a:r>
              <a:rPr lang="it-IT" dirty="0" err="1"/>
              <a:t>g</a:t>
            </a:r>
            <a:r>
              <a:rPr lang="it-IT" dirty="0" err="1" smtClean="0"/>
              <a:t>prof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callgrind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some </a:t>
            </a:r>
            <a:r>
              <a:rPr lang="it-IT" dirty="0" err="1"/>
              <a:t>mismatches</a:t>
            </a:r>
            <a:r>
              <a:rPr lang="it-IT" dirty="0"/>
              <a:t>, </a:t>
            </a:r>
            <a:r>
              <a:rPr lang="it-IT" dirty="0" err="1"/>
              <a:t>especially</a:t>
            </a:r>
            <a:r>
              <a:rPr lang="it-IT" dirty="0"/>
              <a:t> for </a:t>
            </a:r>
            <a:r>
              <a:rPr lang="it-IT" dirty="0" err="1"/>
              <a:t>do_step</a:t>
            </a:r>
            <a:r>
              <a:rPr lang="it-IT" dirty="0"/>
              <a:t> and </a:t>
            </a:r>
            <a:r>
              <a:rPr lang="it-IT" dirty="0" err="1"/>
              <a:t>image_it</a:t>
            </a:r>
            <a:r>
              <a:rPr lang="it-IT" dirty="0"/>
              <a:t>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gprof</a:t>
            </a:r>
            <a:r>
              <a:rPr lang="it-IT" dirty="0"/>
              <a:t> </a:t>
            </a:r>
            <a:r>
              <a:rPr lang="it-IT" dirty="0" err="1"/>
              <a:t>states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spends</a:t>
            </a:r>
            <a:r>
              <a:rPr lang="it-IT" dirty="0"/>
              <a:t> 17.7% and 16.9% </a:t>
            </a:r>
            <a:r>
              <a:rPr lang="it-IT" dirty="0" err="1"/>
              <a:t>respectively</a:t>
            </a:r>
            <a:r>
              <a:rPr lang="it-IT" dirty="0"/>
              <a:t> (</a:t>
            </a:r>
            <a:r>
              <a:rPr lang="it-IT" dirty="0" err="1"/>
              <a:t>instead</a:t>
            </a:r>
            <a:r>
              <a:rPr lang="it-IT" dirty="0"/>
              <a:t> of 15.17% and 20.22% </a:t>
            </a:r>
            <a:r>
              <a:rPr lang="it-IT" dirty="0" err="1"/>
              <a:t>stated</a:t>
            </a:r>
            <a:r>
              <a:rPr lang="it-IT" dirty="0"/>
              <a:t> by </a:t>
            </a:r>
            <a:r>
              <a:rPr lang="it-IT" dirty="0" err="1"/>
              <a:t>callgrind</a:t>
            </a:r>
            <a:r>
              <a:rPr lang="it-IT" dirty="0"/>
              <a:t>). </a:t>
            </a:r>
            <a:r>
              <a:rPr lang="it-IT" dirty="0" err="1"/>
              <a:t>While</a:t>
            </a:r>
            <a:r>
              <a:rPr lang="it-IT" dirty="0"/>
              <a:t> for the </a:t>
            </a:r>
            <a:r>
              <a:rPr lang="it-IT" dirty="0" err="1"/>
              <a:t>do_step_damping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the </a:t>
            </a:r>
            <a:r>
              <a:rPr lang="it-IT" dirty="0" err="1"/>
              <a:t>amount</a:t>
            </a:r>
            <a:r>
              <a:rPr lang="it-IT" dirty="0"/>
              <a:t> of time </a:t>
            </a:r>
            <a:r>
              <a:rPr lang="it-IT" dirty="0" err="1"/>
              <a:t>spent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quite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(64.3% </a:t>
            </a:r>
            <a:r>
              <a:rPr lang="it-IT" dirty="0" err="1"/>
              <a:t>wrt</a:t>
            </a:r>
            <a:r>
              <a:rPr lang="it-IT" dirty="0"/>
              <a:t> 63.89%).</a:t>
            </a:r>
          </a:p>
        </p:txBody>
      </p:sp>
    </p:spTree>
    <p:extLst>
      <p:ext uri="{BB962C8B-B14F-4D97-AF65-F5344CB8AC3E}">
        <p14:creationId xmlns:p14="http://schemas.microsoft.com/office/powerpoint/2010/main" val="316313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Approaches</a:t>
            </a:r>
            <a:r>
              <a:rPr lang="it-IT" dirty="0" smtClean="0"/>
              <a:t>: </a:t>
            </a:r>
            <a:r>
              <a:rPr lang="it-IT" dirty="0" err="1" smtClean="0"/>
              <a:t>do_step</a:t>
            </a:r>
            <a:r>
              <a:rPr lang="it-IT" dirty="0" smtClean="0"/>
              <a:t> code</a:t>
            </a:r>
            <a:endParaRPr lang="it-IT" dirty="0"/>
          </a:p>
        </p:txBody>
      </p:sp>
      <p:pic>
        <p:nvPicPr>
          <p:cNvPr id="7" name="Immagine 6" descr="dostep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39" y="2209210"/>
            <a:ext cx="6671868" cy="438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3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Approaches</a:t>
            </a:r>
            <a:r>
              <a:rPr lang="it-IT" dirty="0" smtClean="0"/>
              <a:t>: first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approaches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3D cross, copy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an array,</a:t>
            </a:r>
          </a:p>
          <a:p>
            <a:r>
              <a:rPr lang="it-IT" dirty="0" err="1" smtClean="0"/>
              <a:t>Send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to the DFE,</a:t>
            </a:r>
          </a:p>
          <a:p>
            <a:r>
              <a:rPr lang="it-IT" dirty="0" smtClean="0"/>
              <a:t>Return the </a:t>
            </a:r>
            <a:r>
              <a:rPr lang="it-IT" dirty="0" err="1" smtClean="0"/>
              <a:t>value</a:t>
            </a:r>
            <a:r>
              <a:rPr lang="it-IT" dirty="0" smtClean="0"/>
              <a:t> of pp.</a:t>
            </a:r>
          </a:p>
          <a:p>
            <a:endParaRPr lang="it-IT" dirty="0" smtClean="0"/>
          </a:p>
          <a:p>
            <a:r>
              <a:rPr lang="it-IT" dirty="0" err="1" smtClean="0"/>
              <a:t>Feasible</a:t>
            </a:r>
            <a:r>
              <a:rPr lang="it-IT" dirty="0" smtClean="0"/>
              <a:t>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useless</a:t>
            </a:r>
            <a:r>
              <a:rPr lang="it-IT" dirty="0" smtClean="0"/>
              <a:t> (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scalable</a:t>
            </a:r>
            <a:r>
              <a:rPr lang="it-IT" dirty="0" smtClean="0"/>
              <a:t>,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exploiting</a:t>
            </a:r>
            <a:r>
              <a:rPr lang="it-IT" dirty="0" smtClean="0"/>
              <a:t> the machine </a:t>
            </a:r>
            <a:r>
              <a:rPr lang="it-IT" dirty="0" err="1" smtClean="0"/>
              <a:t>structure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13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Approaches</a:t>
            </a:r>
            <a:r>
              <a:rPr lang="it-IT" dirty="0" smtClean="0"/>
              <a:t>: LMEM </a:t>
            </a:r>
            <a:r>
              <a:rPr lang="it-IT" dirty="0" err="1" smtClean="0"/>
              <a:t>Blocked</a:t>
            </a:r>
            <a:r>
              <a:rPr lang="it-IT" dirty="0" smtClean="0"/>
              <a:t> 3D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Move</a:t>
            </a:r>
            <a:r>
              <a:rPr lang="it-IT" dirty="0" smtClean="0"/>
              <a:t> the array </a:t>
            </a:r>
            <a:r>
              <a:rPr lang="it-IT" dirty="0" err="1" smtClean="0"/>
              <a:t>p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LMEM </a:t>
            </a:r>
            <a:r>
              <a:rPr lang="it-IT" dirty="0" err="1" smtClean="0"/>
              <a:t>as</a:t>
            </a:r>
            <a:r>
              <a:rPr lang="it-IT" dirty="0" smtClean="0"/>
              <a:t> a 3D </a:t>
            </a:r>
            <a:r>
              <a:rPr lang="it-IT" dirty="0" err="1" smtClean="0"/>
              <a:t>block</a:t>
            </a:r>
            <a:r>
              <a:rPr lang="it-IT" dirty="0" smtClean="0"/>
              <a:t>,</a:t>
            </a:r>
          </a:p>
          <a:p>
            <a:r>
              <a:rPr lang="it-IT" dirty="0" smtClean="0"/>
              <a:t>Select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subcubes</a:t>
            </a:r>
            <a:r>
              <a:rPr lang="it-IT" dirty="0" smtClean="0"/>
              <a:t> of stencil </a:t>
            </a:r>
            <a:r>
              <a:rPr lang="it-IT" dirty="0" err="1" smtClean="0"/>
              <a:t>size</a:t>
            </a:r>
            <a:r>
              <a:rPr lang="it-IT" dirty="0" smtClean="0"/>
              <a:t> and compute </a:t>
            </a:r>
            <a:r>
              <a:rPr lang="it-IT" dirty="0" err="1" smtClean="0"/>
              <a:t>pp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r>
              <a:rPr lang="it-IT" dirty="0" smtClean="0"/>
              <a:t>.</a:t>
            </a:r>
            <a:endParaRPr lang="it-IT" dirty="0"/>
          </a:p>
          <a:p>
            <a:r>
              <a:rPr lang="it-IT" dirty="0" err="1" smtClean="0"/>
              <a:t>Issues</a:t>
            </a:r>
            <a:r>
              <a:rPr lang="it-IT" dirty="0" smtClean="0"/>
              <a:t>: </a:t>
            </a:r>
            <a:br>
              <a:rPr lang="it-IT" dirty="0" smtClean="0"/>
            </a:br>
            <a:r>
              <a:rPr lang="it-IT" dirty="0" err="1" smtClean="0"/>
              <a:t>one</a:t>
            </a:r>
            <a:r>
              <a:rPr lang="it-IT" dirty="0" smtClean="0"/>
              <a:t> of the </a:t>
            </a:r>
            <a:r>
              <a:rPr lang="it-IT" dirty="0" err="1" smtClean="0"/>
              <a:t>sizes</a:t>
            </a:r>
            <a:r>
              <a:rPr lang="it-IT" dirty="0" smtClean="0"/>
              <a:t> of </a:t>
            </a:r>
            <a:r>
              <a:rPr lang="it-IT" dirty="0" err="1" smtClean="0"/>
              <a:t>p</a:t>
            </a:r>
            <a:r>
              <a:rPr lang="it-IT" dirty="0" smtClean="0"/>
              <a:t> must be multiple of 384 </a:t>
            </a:r>
            <a:r>
              <a:rPr lang="it-IT" dirty="0" err="1" smtClean="0"/>
              <a:t>bytes</a:t>
            </a:r>
            <a:r>
              <a:rPr lang="it-IT" dirty="0" smtClean="0"/>
              <a:t>,</a:t>
            </a:r>
            <a:r>
              <a:rPr lang="it-IT" dirty="0"/>
              <a:t/>
            </a:r>
            <a:br>
              <a:rPr lang="it-IT" dirty="0"/>
            </a:br>
            <a:r>
              <a:rPr lang="it-IT" dirty="0" err="1"/>
              <a:t>one</a:t>
            </a:r>
            <a:r>
              <a:rPr lang="it-IT" dirty="0"/>
              <a:t> of the </a:t>
            </a:r>
            <a:r>
              <a:rPr lang="it-IT" dirty="0" err="1"/>
              <a:t>sizes</a:t>
            </a:r>
            <a:r>
              <a:rPr lang="it-IT" dirty="0"/>
              <a:t> of </a:t>
            </a:r>
            <a:r>
              <a:rPr lang="it-IT" dirty="0" err="1" smtClean="0"/>
              <a:t>subcube</a:t>
            </a:r>
            <a:r>
              <a:rPr lang="it-IT" dirty="0" smtClean="0"/>
              <a:t> </a:t>
            </a:r>
            <a:r>
              <a:rPr lang="it-IT" dirty="0"/>
              <a:t>must be multiple of 384 </a:t>
            </a:r>
            <a:r>
              <a:rPr lang="it-IT" dirty="0" err="1"/>
              <a:t>bytes</a:t>
            </a:r>
            <a:r>
              <a:rPr lang="it-IT" dirty="0" smtClean="0"/>
              <a:t>,</a:t>
            </a:r>
            <a:br>
              <a:rPr lang="it-IT" dirty="0" smtClean="0"/>
            </a:br>
            <a:r>
              <a:rPr lang="it-IT" dirty="0" err="1"/>
              <a:t>one</a:t>
            </a:r>
            <a:r>
              <a:rPr lang="it-IT" dirty="0"/>
              <a:t> of the </a:t>
            </a:r>
            <a:r>
              <a:rPr lang="it-IT" dirty="0" err="1" smtClean="0"/>
              <a:t>offsets</a:t>
            </a:r>
            <a:r>
              <a:rPr lang="it-IT" dirty="0" smtClean="0"/>
              <a:t> must </a:t>
            </a:r>
            <a:r>
              <a:rPr lang="it-IT" dirty="0"/>
              <a:t>be multiple of 384 </a:t>
            </a:r>
            <a:r>
              <a:rPr lang="it-IT" dirty="0" err="1" smtClean="0"/>
              <a:t>bytes</a:t>
            </a:r>
            <a:r>
              <a:rPr lang="it-IT" dirty="0" smtClean="0"/>
              <a:t>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13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Approaches</a:t>
            </a:r>
            <a:r>
              <a:rPr lang="it-IT" dirty="0" smtClean="0"/>
              <a:t>: </a:t>
            </a:r>
            <a:r>
              <a:rPr lang="it-IT" dirty="0" err="1" smtClean="0"/>
              <a:t>Stalling</a:t>
            </a:r>
            <a:r>
              <a:rPr lang="it-IT" dirty="0" smtClean="0"/>
              <a:t> </a:t>
            </a:r>
            <a:r>
              <a:rPr lang="it-IT" dirty="0" err="1" smtClean="0"/>
              <a:t>Streams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Linearize</a:t>
            </a:r>
            <a:r>
              <a:rPr lang="it-IT" dirty="0" smtClean="0"/>
              <a:t> </a:t>
            </a:r>
            <a:r>
              <a:rPr lang="it-IT" dirty="0" err="1" smtClean="0"/>
              <a:t>p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</a:t>
            </a:r>
            <a:r>
              <a:rPr lang="it-IT" dirty="0" err="1" smtClean="0"/>
              <a:t>three</a:t>
            </a:r>
            <a:r>
              <a:rPr lang="it-IT" dirty="0" smtClean="0"/>
              <a:t> arrays </a:t>
            </a:r>
            <a:r>
              <a:rPr lang="it-IT" dirty="0" err="1" smtClean="0"/>
              <a:t>according</a:t>
            </a:r>
            <a:r>
              <a:rPr lang="it-IT" dirty="0" smtClean="0"/>
              <a:t> to the </a:t>
            </a:r>
            <a:r>
              <a:rPr lang="it-IT" dirty="0" err="1" smtClean="0"/>
              <a:t>three</a:t>
            </a:r>
            <a:r>
              <a:rPr lang="it-IT" dirty="0" smtClean="0"/>
              <a:t> </a:t>
            </a:r>
            <a:r>
              <a:rPr lang="it-IT" dirty="0" err="1" smtClean="0"/>
              <a:t>dimensions</a:t>
            </a:r>
            <a:r>
              <a:rPr lang="it-IT" dirty="0" smtClean="0"/>
              <a:t> x, y, </a:t>
            </a:r>
            <a:r>
              <a:rPr lang="it-IT" dirty="0" err="1" smtClean="0"/>
              <a:t>z</a:t>
            </a:r>
            <a:r>
              <a:rPr lang="it-IT" dirty="0" smtClean="0"/>
              <a:t> (in </a:t>
            </a:r>
            <a:r>
              <a:rPr lang="it-IT" dirty="0" err="1" smtClean="0"/>
              <a:t>fact</a:t>
            </a:r>
            <a:r>
              <a:rPr lang="it-IT" dirty="0" smtClean="0"/>
              <a:t>, </a:t>
            </a:r>
            <a:r>
              <a:rPr lang="it-IT" dirty="0" err="1" smtClean="0"/>
              <a:t>px</a:t>
            </a:r>
            <a:r>
              <a:rPr lang="it-IT" dirty="0" smtClean="0"/>
              <a:t> and </a:t>
            </a:r>
            <a:r>
              <a:rPr lang="it-IT" dirty="0" err="1" smtClean="0"/>
              <a:t>py</a:t>
            </a:r>
            <a:r>
              <a:rPr lang="it-IT" dirty="0" smtClean="0"/>
              <a:t> </a:t>
            </a:r>
            <a:r>
              <a:rPr lang="it-IT" dirty="0" err="1" smtClean="0"/>
              <a:t>contain</a:t>
            </a:r>
            <a:r>
              <a:rPr lang="it-IT" dirty="0" smtClean="0"/>
              <a:t> the </a:t>
            </a:r>
            <a:r>
              <a:rPr lang="it-IT" dirty="0" err="1" smtClean="0"/>
              <a:t>linearization</a:t>
            </a:r>
            <a:r>
              <a:rPr lang="it-IT" dirty="0" smtClean="0"/>
              <a:t> of the 3D cross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moves</a:t>
            </a:r>
            <a:r>
              <a:rPr lang="it-IT" dirty="0" smtClean="0"/>
              <a:t> </a:t>
            </a:r>
            <a:r>
              <a:rPr lang="it-IT" dirty="0" err="1" smtClean="0"/>
              <a:t>along</a:t>
            </a:r>
            <a:r>
              <a:rPr lang="it-IT" dirty="0" smtClean="0"/>
              <a:t> </a:t>
            </a:r>
            <a:r>
              <a:rPr lang="it-IT" dirty="0" err="1" smtClean="0"/>
              <a:t>z</a:t>
            </a:r>
            <a:r>
              <a:rPr lang="it-IT" dirty="0" smtClean="0"/>
              <a:t>).</a:t>
            </a:r>
          </a:p>
          <a:p>
            <a:r>
              <a:rPr lang="it-IT" dirty="0" err="1" smtClean="0"/>
              <a:t>Sinchronize</a:t>
            </a:r>
            <a:r>
              <a:rPr lang="it-IT" dirty="0" smtClean="0"/>
              <a:t> the </a:t>
            </a:r>
            <a:r>
              <a:rPr lang="it-IT" dirty="0" err="1" smtClean="0"/>
              <a:t>flowing</a:t>
            </a:r>
            <a:r>
              <a:rPr lang="it-IT" dirty="0" smtClean="0"/>
              <a:t> of the </a:t>
            </a:r>
            <a:r>
              <a:rPr lang="it-IT" dirty="0" err="1" smtClean="0"/>
              <a:t>streams</a:t>
            </a:r>
            <a:r>
              <a:rPr lang="it-IT" dirty="0" smtClean="0"/>
              <a:t> to compute </a:t>
            </a:r>
            <a:r>
              <a:rPr lang="it-IT" dirty="0" err="1" smtClean="0"/>
              <a:t>pp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versions</a:t>
            </a:r>
            <a:r>
              <a:rPr lang="it-IT" dirty="0" smtClean="0"/>
              <a:t>: </a:t>
            </a:r>
            <a:r>
              <a:rPr lang="it-IT" dirty="0" err="1" smtClean="0"/>
              <a:t>not-optimized</a:t>
            </a:r>
            <a:r>
              <a:rPr lang="it-IT" dirty="0" smtClean="0"/>
              <a:t>, </a:t>
            </a:r>
            <a:r>
              <a:rPr lang="it-IT" dirty="0" err="1" smtClean="0"/>
              <a:t>optimized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13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Approaches</a:t>
            </a:r>
            <a:r>
              <a:rPr lang="it-IT" dirty="0"/>
              <a:t>: </a:t>
            </a:r>
            <a:r>
              <a:rPr lang="it-IT" dirty="0" err="1"/>
              <a:t>Stalling</a:t>
            </a:r>
            <a:r>
              <a:rPr lang="it-IT" dirty="0"/>
              <a:t> </a:t>
            </a:r>
            <a:r>
              <a:rPr lang="it-IT" dirty="0" err="1"/>
              <a:t>Streams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Not-optimized</a:t>
            </a:r>
            <a:r>
              <a:rPr lang="it-IT" dirty="0" smtClean="0"/>
              <a:t>:</a:t>
            </a:r>
            <a:br>
              <a:rPr lang="it-IT" dirty="0" smtClean="0"/>
            </a:b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do_step</a:t>
            </a:r>
            <a:r>
              <a:rPr lang="it-IT" dirty="0" smtClean="0"/>
              <a:t> </a:t>
            </a:r>
            <a:r>
              <a:rPr lang="it-IT" dirty="0" err="1" smtClean="0"/>
              <a:t>moved</a:t>
            </a:r>
            <a:r>
              <a:rPr lang="it-IT" dirty="0" smtClean="0"/>
              <a:t> in hardware,</a:t>
            </a:r>
            <a:br>
              <a:rPr lang="it-IT" dirty="0" smtClean="0"/>
            </a:br>
            <a:r>
              <a:rPr lang="it-IT" dirty="0" err="1" smtClean="0"/>
              <a:t>loading</a:t>
            </a:r>
            <a:r>
              <a:rPr lang="it-IT" dirty="0" smtClean="0"/>
              <a:t> of DFE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call of </a:t>
            </a:r>
            <a:r>
              <a:rPr lang="it-IT" dirty="0" err="1" smtClean="0"/>
              <a:t>do_step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Optimized</a:t>
            </a:r>
            <a:r>
              <a:rPr lang="it-IT" dirty="0" smtClean="0"/>
              <a:t>:</a:t>
            </a:r>
            <a:br>
              <a:rPr lang="it-IT" dirty="0" smtClean="0"/>
            </a:br>
            <a:r>
              <a:rPr lang="it-IT" dirty="0" err="1" smtClean="0"/>
              <a:t>do_step</a:t>
            </a:r>
            <a:r>
              <a:rPr lang="it-IT" dirty="0" smtClean="0"/>
              <a:t> and </a:t>
            </a:r>
            <a:r>
              <a:rPr lang="it-IT" dirty="0" err="1" smtClean="0"/>
              <a:t>do_step_damping</a:t>
            </a:r>
            <a:r>
              <a:rPr lang="it-IT" dirty="0" smtClean="0"/>
              <a:t> </a:t>
            </a:r>
            <a:r>
              <a:rPr lang="it-IT" dirty="0" err="1" smtClean="0"/>
              <a:t>moved</a:t>
            </a:r>
            <a:r>
              <a:rPr lang="it-IT" dirty="0" smtClean="0"/>
              <a:t> in hardware,</a:t>
            </a:r>
            <a:br>
              <a:rPr lang="it-IT" dirty="0" smtClean="0"/>
            </a:br>
            <a:r>
              <a:rPr lang="it-IT" dirty="0" smtClean="0"/>
              <a:t>DFE </a:t>
            </a:r>
            <a:r>
              <a:rPr lang="it-IT" dirty="0" err="1" smtClean="0"/>
              <a:t>loaded</a:t>
            </a:r>
            <a:r>
              <a:rPr lang="it-IT" dirty="0" smtClean="0"/>
              <a:t> just once,</a:t>
            </a:r>
            <a:br>
              <a:rPr lang="it-IT" dirty="0" smtClean="0"/>
            </a:br>
            <a:r>
              <a:rPr lang="it-IT" dirty="0" err="1" smtClean="0"/>
              <a:t>px</a:t>
            </a:r>
            <a:r>
              <a:rPr lang="it-IT" dirty="0" smtClean="0"/>
              <a:t>, </a:t>
            </a:r>
            <a:r>
              <a:rPr lang="it-IT" dirty="0" err="1" smtClean="0"/>
              <a:t>py</a:t>
            </a:r>
            <a:r>
              <a:rPr lang="it-IT" dirty="0" smtClean="0"/>
              <a:t>, controller, scale </a:t>
            </a:r>
            <a:r>
              <a:rPr lang="it-IT" dirty="0" err="1" smtClean="0"/>
              <a:t>created</a:t>
            </a:r>
            <a:r>
              <a:rPr lang="it-IT" dirty="0" smtClean="0"/>
              <a:t> once,</a:t>
            </a:r>
            <a:br>
              <a:rPr lang="it-IT" dirty="0" smtClean="0"/>
            </a:br>
            <a:r>
              <a:rPr lang="it-IT" dirty="0" smtClean="0"/>
              <a:t>controller </a:t>
            </a:r>
            <a:r>
              <a:rPr lang="it-IT" dirty="0" err="1" smtClean="0"/>
              <a:t>never</a:t>
            </a:r>
            <a:r>
              <a:rPr lang="it-IT" dirty="0" smtClean="0"/>
              <a:t> </a:t>
            </a:r>
            <a:r>
              <a:rPr lang="it-IT" dirty="0" err="1" smtClean="0"/>
              <a:t>changes</a:t>
            </a:r>
            <a:r>
              <a:rPr lang="it-IT" dirty="0" smtClean="0"/>
              <a:t>, </a:t>
            </a:r>
            <a:r>
              <a:rPr lang="it-IT" dirty="0" err="1" smtClean="0"/>
              <a:t>hence</a:t>
            </a:r>
            <a:r>
              <a:rPr lang="it-IT" dirty="0" smtClean="0"/>
              <a:t> </a:t>
            </a:r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LMEM. </a:t>
            </a:r>
          </a:p>
        </p:txBody>
      </p:sp>
    </p:spTree>
    <p:extLst>
      <p:ext uri="{BB962C8B-B14F-4D97-AF65-F5344CB8AC3E}">
        <p14:creationId xmlns:p14="http://schemas.microsoft.com/office/powerpoint/2010/main" val="316313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Approaches</a:t>
            </a:r>
            <a:r>
              <a:rPr lang="it-IT" dirty="0"/>
              <a:t>: </a:t>
            </a:r>
            <a:r>
              <a:rPr lang="it-IT" dirty="0" err="1"/>
              <a:t>Stalling</a:t>
            </a:r>
            <a:r>
              <a:rPr lang="it-IT" dirty="0"/>
              <a:t> </a:t>
            </a:r>
            <a:r>
              <a:rPr lang="it-IT" dirty="0" err="1"/>
              <a:t>Streams</a:t>
            </a:r>
            <a:endParaRPr lang="it-IT" dirty="0"/>
          </a:p>
        </p:txBody>
      </p:sp>
      <p:pic>
        <p:nvPicPr>
          <p:cNvPr id="6" name="Immagine 5" descr="RTMKernel_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3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RTM </a:t>
            </a:r>
            <a:r>
              <a:rPr lang="it-IT" dirty="0" err="1" smtClean="0"/>
              <a:t>applications</a:t>
            </a:r>
            <a:r>
              <a:rPr lang="it-IT" dirty="0" smtClean="0"/>
              <a:t> </a:t>
            </a:r>
            <a:r>
              <a:rPr lang="it-IT" dirty="0" err="1" smtClean="0"/>
              <a:t>comparison</a:t>
            </a:r>
            <a:r>
              <a:rPr lang="it-IT" dirty="0" smtClean="0"/>
              <a:t>: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816361"/>
              </p:ext>
            </p:extLst>
          </p:nvPr>
        </p:nvGraphicFramePr>
        <p:xfrm>
          <a:off x="293097" y="3337243"/>
          <a:ext cx="862071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143"/>
                <a:gridCol w="1724143"/>
                <a:gridCol w="1724143"/>
                <a:gridCol w="1724143"/>
                <a:gridCol w="1724143"/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RTM </a:t>
                      </a:r>
                      <a:r>
                        <a:rPr lang="it-IT" dirty="0" err="1" smtClean="0"/>
                        <a:t>w</a:t>
                      </a:r>
                      <a:r>
                        <a:rPr lang="it-IT" dirty="0" smtClean="0"/>
                        <a:t>/o </a:t>
                      </a:r>
                      <a:r>
                        <a:rPr lang="it-IT" dirty="0" err="1" smtClean="0"/>
                        <a:t>pragma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RTM with </a:t>
                      </a:r>
                      <a:r>
                        <a:rPr lang="it-IT" dirty="0" err="1" smtClean="0"/>
                        <a:t>pragma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RTM on DFE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#</a:t>
                      </a:r>
                      <a:r>
                        <a:rPr lang="it-IT" dirty="0" err="1" smtClean="0"/>
                        <a:t>calls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Small data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181,5s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49,5s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620,25s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4000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Medium</a:t>
                      </a:r>
                      <a:r>
                        <a:rPr lang="it-IT" baseline="0" dirty="0" smtClean="0"/>
                        <a:t> data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6232,5s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1747,5s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9698,25s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10000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Large data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19926s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10756,5s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93102,75s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12000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13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RTM </a:t>
            </a:r>
            <a:r>
              <a:rPr lang="it-IT" dirty="0" err="1"/>
              <a:t>applications</a:t>
            </a:r>
            <a:r>
              <a:rPr lang="it-IT" dirty="0"/>
              <a:t> </a:t>
            </a:r>
            <a:r>
              <a:rPr lang="it-IT" dirty="0" err="1"/>
              <a:t>comparison</a:t>
            </a:r>
            <a:r>
              <a:rPr lang="it-IT" dirty="0"/>
              <a:t>:</a:t>
            </a:r>
          </a:p>
        </p:txBody>
      </p:sp>
      <p:pic>
        <p:nvPicPr>
          <p:cNvPr id="6" name="Immagine 5" descr="time_siz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25" y="2148155"/>
            <a:ext cx="6828190" cy="447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3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RTM </a:t>
            </a:r>
            <a:r>
              <a:rPr lang="it-IT" dirty="0" err="1"/>
              <a:t>applications</a:t>
            </a:r>
            <a:r>
              <a:rPr lang="it-IT" dirty="0"/>
              <a:t> </a:t>
            </a:r>
            <a:r>
              <a:rPr lang="it-IT" dirty="0" err="1"/>
              <a:t>comparison</a:t>
            </a:r>
            <a:r>
              <a:rPr lang="it-IT" dirty="0"/>
              <a:t>:</a:t>
            </a:r>
          </a:p>
        </p:txBody>
      </p:sp>
      <p:pic>
        <p:nvPicPr>
          <p:cNvPr id="4" name="Immagine 3" descr="3drtm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54" y="2105249"/>
            <a:ext cx="6188250" cy="442763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7376262" y="4627967"/>
            <a:ext cx="15375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x: data </a:t>
            </a:r>
            <a:r>
              <a:rPr lang="it-IT" sz="1400" dirty="0" err="1" smtClean="0"/>
              <a:t>size</a:t>
            </a:r>
            <a:endParaRPr lang="it-IT" sz="1400" dirty="0" smtClean="0"/>
          </a:p>
          <a:p>
            <a:r>
              <a:rPr lang="it-IT" sz="1400" dirty="0"/>
              <a:t>y</a:t>
            </a:r>
            <a:r>
              <a:rPr lang="it-IT" sz="1400" dirty="0" smtClean="0"/>
              <a:t>: #</a:t>
            </a:r>
            <a:r>
              <a:rPr lang="it-IT" sz="1400" dirty="0" err="1" smtClean="0"/>
              <a:t>calls</a:t>
            </a:r>
            <a:endParaRPr lang="it-IT" sz="1400" dirty="0" smtClean="0"/>
          </a:p>
          <a:p>
            <a:r>
              <a:rPr lang="it-IT" sz="1400" dirty="0" err="1"/>
              <a:t>z</a:t>
            </a:r>
            <a:r>
              <a:rPr lang="it-IT" sz="1400" dirty="0" smtClean="0"/>
              <a:t>: time in sec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16313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RTM – </a:t>
            </a: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Reverse Time Migration (RTM)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state-of-the-art in </a:t>
            </a:r>
            <a:r>
              <a:rPr lang="it-IT" dirty="0" err="1"/>
              <a:t>seismic</a:t>
            </a:r>
            <a:r>
              <a:rPr lang="it-IT" dirty="0"/>
              <a:t> </a:t>
            </a:r>
            <a:r>
              <a:rPr lang="it-IT" dirty="0" err="1"/>
              <a:t>imaging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aims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constructing</a:t>
            </a:r>
            <a:r>
              <a:rPr lang="it-IT" dirty="0"/>
              <a:t> an image of the </a:t>
            </a:r>
            <a:r>
              <a:rPr lang="it-IT" dirty="0" err="1"/>
              <a:t>subsurface</a:t>
            </a:r>
            <a:r>
              <a:rPr lang="it-IT" dirty="0"/>
              <a:t> from </a:t>
            </a:r>
            <a:r>
              <a:rPr lang="it-IT" dirty="0" err="1"/>
              <a:t>recordings</a:t>
            </a:r>
            <a:r>
              <a:rPr lang="it-IT" dirty="0"/>
              <a:t> of </a:t>
            </a:r>
            <a:r>
              <a:rPr lang="it-IT" dirty="0" err="1"/>
              <a:t>seismic</a:t>
            </a:r>
            <a:r>
              <a:rPr lang="it-IT" dirty="0"/>
              <a:t> </a:t>
            </a:r>
            <a:r>
              <a:rPr lang="it-IT" dirty="0" err="1"/>
              <a:t>reflections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747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Conclusions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 smtClean="0"/>
              <a:t>slowest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.</a:t>
            </a:r>
          </a:p>
          <a:p>
            <a:r>
              <a:rPr lang="it-IT" dirty="0" smtClean="0"/>
              <a:t>The </a:t>
            </a:r>
            <a:r>
              <a:rPr lang="it-IT" dirty="0"/>
              <a:t>idea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project</a:t>
            </a:r>
            <a:r>
              <a:rPr lang="it-IT" dirty="0"/>
              <a:t> of </a:t>
            </a:r>
            <a:r>
              <a:rPr lang="it-IT" dirty="0" err="1"/>
              <a:t>translating</a:t>
            </a:r>
            <a:r>
              <a:rPr lang="it-IT" dirty="0"/>
              <a:t> in hardware just </a:t>
            </a:r>
            <a:r>
              <a:rPr lang="it-IT" dirty="0" err="1"/>
              <a:t>few</a:t>
            </a:r>
            <a:r>
              <a:rPr lang="it-IT" dirty="0"/>
              <a:t> sub-</a:t>
            </a:r>
            <a:r>
              <a:rPr lang="it-IT" dirty="0" err="1"/>
              <a:t>routines</a:t>
            </a:r>
            <a:r>
              <a:rPr lang="it-IT" dirty="0"/>
              <a:t> of RTM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feasible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 smtClean="0"/>
              <a:t>unsatisfying</a:t>
            </a:r>
            <a:r>
              <a:rPr lang="it-IT" dirty="0" smtClean="0"/>
              <a:t>.</a:t>
            </a:r>
          </a:p>
          <a:p>
            <a:r>
              <a:rPr lang="it-IT" dirty="0" smtClean="0"/>
              <a:t>To </a:t>
            </a:r>
            <a:r>
              <a:rPr lang="it-IT" dirty="0" err="1"/>
              <a:t>improve</a:t>
            </a:r>
            <a:r>
              <a:rPr lang="it-IT" dirty="0"/>
              <a:t> the performance,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better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almost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RTM code to </a:t>
            </a:r>
            <a:r>
              <a:rPr lang="it-IT" dirty="0" err="1"/>
              <a:t>make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more </a:t>
            </a:r>
            <a:r>
              <a:rPr lang="it-IT" dirty="0" err="1"/>
              <a:t>suitable</a:t>
            </a:r>
            <a:r>
              <a:rPr lang="it-IT" dirty="0"/>
              <a:t> for an hardware </a:t>
            </a:r>
            <a:r>
              <a:rPr lang="it-IT" dirty="0" err="1"/>
              <a:t>implementation</a:t>
            </a:r>
            <a:r>
              <a:rPr lang="it-IT" dirty="0"/>
              <a:t>.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move</a:t>
            </a:r>
            <a:r>
              <a:rPr lang="it-IT" dirty="0"/>
              <a:t> in hardware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do_step</a:t>
            </a:r>
            <a:r>
              <a:rPr lang="it-IT" dirty="0"/>
              <a:t> and </a:t>
            </a:r>
            <a:r>
              <a:rPr lang="it-IT" dirty="0" err="1"/>
              <a:t>do_step_damping</a:t>
            </a:r>
            <a:r>
              <a:rPr lang="it-IT" dirty="0"/>
              <a:t> sub-</a:t>
            </a:r>
            <a:r>
              <a:rPr lang="it-IT" dirty="0" err="1"/>
              <a:t>routines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 smtClean="0"/>
              <a:t>prop_source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 smtClean="0"/>
              <a:t>migrate_shot</a:t>
            </a:r>
            <a:r>
              <a:rPr lang="it-IT" dirty="0" smtClean="0"/>
              <a:t> (and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contents</a:t>
            </a:r>
            <a:r>
              <a:rPr lang="it-IT" dirty="0" smtClean="0"/>
              <a:t>).</a:t>
            </a:r>
            <a:br>
              <a:rPr lang="it-IT" dirty="0" smtClean="0"/>
            </a:br>
            <a:r>
              <a:rPr lang="it-IT" dirty="0" smtClean="0"/>
              <a:t>In </a:t>
            </a:r>
            <a:r>
              <a:rPr lang="it-IT" dirty="0" err="1"/>
              <a:t>this</a:t>
            </a:r>
            <a:r>
              <a:rPr lang="it-IT" dirty="0"/>
              <a:t> way,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keep</a:t>
            </a:r>
            <a:r>
              <a:rPr lang="it-IT" dirty="0"/>
              <a:t> the data “</a:t>
            </a:r>
            <a:r>
              <a:rPr lang="it-IT" dirty="0" err="1"/>
              <a:t>near</a:t>
            </a:r>
            <a:r>
              <a:rPr lang="it-IT" dirty="0"/>
              <a:t> to” the FPGA (inside the LMEM) to </a:t>
            </a:r>
            <a:r>
              <a:rPr lang="it-IT" dirty="0" err="1"/>
              <a:t>avoid</a:t>
            </a:r>
            <a:r>
              <a:rPr lang="it-IT" dirty="0"/>
              <a:t> a </a:t>
            </a:r>
            <a:r>
              <a:rPr lang="it-IT" dirty="0" err="1" smtClean="0"/>
              <a:t>frequent</a:t>
            </a:r>
            <a:r>
              <a:rPr lang="it-IT" dirty="0" smtClean="0"/>
              <a:t> </a:t>
            </a:r>
            <a:r>
              <a:rPr lang="it-IT" dirty="0"/>
              <a:t>streaming </a:t>
            </a:r>
            <a:r>
              <a:rPr lang="it-IT" dirty="0" smtClean="0"/>
              <a:t>of </a:t>
            </a:r>
            <a:r>
              <a:rPr lang="it-IT" dirty="0"/>
              <a:t>data from CPU to FPGA via PCI Express.</a:t>
            </a:r>
          </a:p>
        </p:txBody>
      </p:sp>
    </p:spTree>
    <p:extLst>
      <p:ext uri="{BB962C8B-B14F-4D97-AF65-F5344CB8AC3E}">
        <p14:creationId xmlns:p14="http://schemas.microsoft.com/office/powerpoint/2010/main" val="316313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Thanks</a:t>
            </a:r>
            <a:r>
              <a:rPr lang="it-IT" dirty="0"/>
              <a:t> for the </a:t>
            </a:r>
            <a:r>
              <a:rPr lang="it-IT" dirty="0" err="1"/>
              <a:t>attention</a:t>
            </a:r>
            <a:r>
              <a:rPr lang="it-IT" dirty="0" smtClean="0"/>
              <a:t>!</a:t>
            </a:r>
            <a:endParaRPr lang="it-IT" dirty="0"/>
          </a:p>
        </p:txBody>
      </p:sp>
      <p:pic>
        <p:nvPicPr>
          <p:cNvPr id="4" name="Segnaposto contenuto 3" descr="maxeler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7" b="687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3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RTM – How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works</a:t>
            </a:r>
            <a:r>
              <a:rPr lang="it-IT" dirty="0" smtClean="0"/>
              <a:t>: </a:t>
            </a:r>
            <a:r>
              <a:rPr lang="it-IT" dirty="0" err="1"/>
              <a:t>m</a:t>
            </a:r>
            <a:r>
              <a:rPr lang="it-IT" dirty="0" err="1" smtClean="0"/>
              <a:t>ain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main</a:t>
            </a:r>
            <a:r>
              <a:rPr lang="it-IT" dirty="0"/>
              <a:t>(){	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	</a:t>
            </a:r>
            <a:r>
              <a:rPr lang="it-IT" dirty="0" err="1" smtClean="0"/>
              <a:t>create_params_fields_data</a:t>
            </a:r>
            <a:r>
              <a:rPr lang="it-IT" dirty="0"/>
              <a:t>();	</a:t>
            </a:r>
            <a:br>
              <a:rPr lang="it-IT" dirty="0"/>
            </a:br>
            <a:r>
              <a:rPr lang="it-IT" dirty="0" smtClean="0"/>
              <a:t>	</a:t>
            </a:r>
            <a:r>
              <a:rPr lang="it-IT" dirty="0" err="1" smtClean="0"/>
              <a:t>if</a:t>
            </a:r>
            <a:r>
              <a:rPr lang="it-IT" dirty="0"/>
              <a:t>(!RECEIVER_FILE)</a:t>
            </a:r>
            <a:r>
              <a:rPr lang="it-IT" dirty="0" smtClean="0"/>
              <a:t>{</a:t>
            </a:r>
            <a:br>
              <a:rPr lang="it-IT" dirty="0" smtClean="0"/>
            </a:br>
            <a:r>
              <a:rPr lang="it-IT" dirty="0" smtClean="0"/>
              <a:t>		</a:t>
            </a:r>
            <a:r>
              <a:rPr lang="it-IT" dirty="0" err="1" smtClean="0"/>
              <a:t>prop_source</a:t>
            </a:r>
            <a:r>
              <a:rPr lang="it-IT" dirty="0"/>
              <a:t>()</a:t>
            </a:r>
            <a:r>
              <a:rPr lang="it-IT" dirty="0" smtClean="0"/>
              <a:t>;			             			             CREATION_RECEIVER_FILE</a:t>
            </a:r>
            <a:r>
              <a:rPr lang="it-IT" dirty="0"/>
              <a:t>()</a:t>
            </a:r>
            <a:r>
              <a:rPr lang="it-IT" dirty="0" smtClean="0"/>
              <a:t>;</a:t>
            </a:r>
            <a:br>
              <a:rPr lang="it-IT" dirty="0" smtClean="0"/>
            </a:br>
            <a:r>
              <a:rPr lang="it-IT" dirty="0" smtClean="0"/>
              <a:t>	}</a:t>
            </a:r>
            <a:r>
              <a:rPr lang="it-IT" dirty="0"/>
              <a:t>	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	</a:t>
            </a:r>
            <a:r>
              <a:rPr lang="it-IT" dirty="0" err="1" smtClean="0"/>
              <a:t>prop_source</a:t>
            </a:r>
            <a:r>
              <a:rPr lang="it-IT" dirty="0"/>
              <a:t>();	</a:t>
            </a:r>
            <a:br>
              <a:rPr lang="it-IT" dirty="0"/>
            </a:br>
            <a:r>
              <a:rPr lang="it-IT" dirty="0" smtClean="0"/>
              <a:t>	</a:t>
            </a:r>
            <a:r>
              <a:rPr lang="it-IT" dirty="0" err="1" smtClean="0"/>
              <a:t>migrate_shot</a:t>
            </a:r>
            <a:r>
              <a:rPr lang="it-IT" dirty="0"/>
              <a:t>()</a:t>
            </a:r>
            <a:r>
              <a:rPr lang="it-IT" dirty="0" smtClean="0"/>
              <a:t>;</a:t>
            </a:r>
            <a:br>
              <a:rPr lang="it-IT" dirty="0" smtClean="0"/>
            </a:br>
            <a:r>
              <a:rPr lang="it-IT" dirty="0"/>
              <a:t>	</a:t>
            </a:r>
            <a:r>
              <a:rPr lang="it-IT" dirty="0" err="1"/>
              <a:t>dump_image_to_file</a:t>
            </a:r>
            <a:r>
              <a:rPr lang="it-IT" dirty="0"/>
              <a:t>()</a:t>
            </a:r>
            <a:r>
              <a:rPr lang="it-IT" dirty="0" smtClean="0"/>
              <a:t>;</a:t>
            </a:r>
            <a:br>
              <a:rPr lang="it-IT" dirty="0" smtClean="0"/>
            </a:br>
            <a:r>
              <a:rPr lang="it-IT" dirty="0"/>
              <a:t>	</a:t>
            </a:r>
            <a:r>
              <a:rPr lang="it-IT" dirty="0" err="1"/>
              <a:t>clean</a:t>
            </a:r>
            <a:r>
              <a:rPr lang="it-IT" dirty="0"/>
              <a:t>()</a:t>
            </a:r>
            <a:r>
              <a:rPr lang="it-IT" dirty="0" smtClean="0"/>
              <a:t>;</a:t>
            </a:r>
            <a:br>
              <a:rPr lang="it-IT" dirty="0" smtClean="0"/>
            </a:br>
            <a:r>
              <a:rPr lang="it-IT" dirty="0" smtClean="0"/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030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RTM – How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: </a:t>
            </a:r>
            <a:r>
              <a:rPr lang="it-IT" dirty="0" err="1" smtClean="0"/>
              <a:t>prop_source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2833" y="2595562"/>
            <a:ext cx="8492067" cy="36707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err="1"/>
              <a:t>prop_source</a:t>
            </a:r>
            <a:r>
              <a:rPr lang="it-IT" dirty="0"/>
              <a:t>(</a:t>
            </a:r>
            <a:r>
              <a:rPr lang="it-IT" dirty="0" smtClean="0"/>
              <a:t>){</a:t>
            </a:r>
            <a:br>
              <a:rPr lang="it-IT" dirty="0" smtClean="0"/>
            </a:br>
            <a:r>
              <a:rPr lang="it-IT" dirty="0"/>
              <a:t>	for(i=0; i&lt;NT; i++){		</a:t>
            </a:r>
            <a:r>
              <a:rPr lang="it-IT" dirty="0" smtClean="0"/>
              <a:t>					      </a:t>
            </a:r>
            <a:r>
              <a:rPr lang="it-IT" dirty="0" err="1" smtClean="0"/>
              <a:t>add_source</a:t>
            </a:r>
            <a:r>
              <a:rPr lang="it-IT" dirty="0"/>
              <a:t>(SOURCE_CONTAINER);		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	      </a:t>
            </a:r>
            <a:r>
              <a:rPr lang="it-IT" dirty="0" err="1" smtClean="0"/>
              <a:t>if</a:t>
            </a:r>
            <a:r>
              <a:rPr lang="it-IT" dirty="0"/>
              <a:t>(!RECEIVER_FILE){			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		</a:t>
            </a:r>
            <a:r>
              <a:rPr lang="it-IT" dirty="0" err="1" smtClean="0"/>
              <a:t>do_step_damping</a:t>
            </a:r>
            <a:r>
              <a:rPr lang="it-IT" dirty="0"/>
              <a:t>(</a:t>
            </a:r>
            <a:r>
              <a:rPr lang="it-IT" dirty="0" err="1"/>
              <a:t>P</a:t>
            </a:r>
            <a:r>
              <a:rPr lang="it-IT" dirty="0"/>
              <a:t>, PP, SOURCE_CONTAINER</a:t>
            </a:r>
            <a:r>
              <a:rPr lang="it-IT" dirty="0" smtClean="0"/>
              <a:t>);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	  	</a:t>
            </a:r>
            <a:r>
              <a:rPr lang="it-IT" dirty="0" err="1" smtClean="0"/>
              <a:t>extract_data</a:t>
            </a:r>
            <a:r>
              <a:rPr lang="it-IT" dirty="0"/>
              <a:t>()</a:t>
            </a:r>
            <a:r>
              <a:rPr lang="it-IT" dirty="0" smtClean="0"/>
              <a:t>;</a:t>
            </a:r>
            <a:br>
              <a:rPr lang="it-IT" dirty="0" smtClean="0"/>
            </a:br>
            <a:r>
              <a:rPr lang="it-IT" dirty="0" smtClean="0"/>
              <a:t>	      }else{</a:t>
            </a:r>
            <a:br>
              <a:rPr lang="it-IT" dirty="0" smtClean="0"/>
            </a:br>
            <a:r>
              <a:rPr lang="it-IT" dirty="0" smtClean="0"/>
              <a:t>		</a:t>
            </a:r>
            <a:r>
              <a:rPr lang="it-IT" dirty="0" err="1" smtClean="0"/>
              <a:t>do_step</a:t>
            </a:r>
            <a:r>
              <a:rPr lang="it-IT" dirty="0"/>
              <a:t>(</a:t>
            </a:r>
            <a:r>
              <a:rPr lang="it-IT" dirty="0" err="1"/>
              <a:t>P</a:t>
            </a:r>
            <a:r>
              <a:rPr lang="it-IT" dirty="0"/>
              <a:t>, PP, SOURCE_CONTAINER);	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	      }</a:t>
            </a:r>
            <a:br>
              <a:rPr lang="it-IT" dirty="0" smtClean="0"/>
            </a:br>
            <a:r>
              <a:rPr lang="it-IT" dirty="0" smtClean="0"/>
              <a:t>	      FLIP_P_PP</a:t>
            </a:r>
            <a:r>
              <a:rPr lang="it-IT" dirty="0"/>
              <a:t>()</a:t>
            </a:r>
            <a:r>
              <a:rPr lang="it-IT" dirty="0" smtClean="0"/>
              <a:t>;</a:t>
            </a:r>
            <a:br>
              <a:rPr lang="it-IT" dirty="0" smtClean="0"/>
            </a:br>
            <a:r>
              <a:rPr lang="it-IT" dirty="0" smtClean="0"/>
              <a:t>	}</a:t>
            </a:r>
            <a:br>
              <a:rPr lang="it-IT" dirty="0" smtClean="0"/>
            </a:br>
            <a:r>
              <a:rPr lang="it-IT" dirty="0" smtClean="0"/>
              <a:t>}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6201821" y="5323408"/>
            <a:ext cx="2360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Small data: NT=1000</a:t>
            </a:r>
            <a:br>
              <a:rPr lang="it-IT" sz="1400" dirty="0" smtClean="0"/>
            </a:br>
            <a:r>
              <a:rPr lang="it-IT" sz="1400" dirty="0" smtClean="0"/>
              <a:t>Medium data: NT=2500</a:t>
            </a:r>
            <a:br>
              <a:rPr lang="it-IT" sz="1400" dirty="0" smtClean="0"/>
            </a:br>
            <a:r>
              <a:rPr lang="it-IT" sz="1400" dirty="0" smtClean="0"/>
              <a:t>Large data: NT=3000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825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RTM – How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: </a:t>
            </a:r>
            <a:r>
              <a:rPr lang="it-IT" dirty="0" err="1" smtClean="0"/>
              <a:t>migrate_shot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" y="2595562"/>
            <a:ext cx="8153400" cy="3670767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migrate_shot</a:t>
            </a:r>
            <a:r>
              <a:rPr lang="it-IT" dirty="0"/>
              <a:t>()</a:t>
            </a:r>
            <a:r>
              <a:rPr lang="it-IT" dirty="0" smtClean="0"/>
              <a:t>{</a:t>
            </a:r>
            <a:br>
              <a:rPr lang="it-IT" dirty="0" smtClean="0"/>
            </a:br>
            <a:r>
              <a:rPr lang="it-IT" dirty="0" smtClean="0"/>
              <a:t>	for</a:t>
            </a:r>
            <a:r>
              <a:rPr lang="it-IT" dirty="0"/>
              <a:t>(i=0; i&lt;NT; i++</a:t>
            </a:r>
            <a:r>
              <a:rPr lang="it-IT" dirty="0" smtClean="0"/>
              <a:t>){</a:t>
            </a:r>
            <a:br>
              <a:rPr lang="it-IT" dirty="0" smtClean="0"/>
            </a:br>
            <a:r>
              <a:rPr lang="it-IT" dirty="0" smtClean="0"/>
              <a:t>		</a:t>
            </a:r>
            <a:r>
              <a:rPr lang="it-IT" dirty="0" err="1" smtClean="0"/>
              <a:t>clean_source</a:t>
            </a:r>
            <a:r>
              <a:rPr lang="it-IT" dirty="0"/>
              <a:t>()</a:t>
            </a:r>
            <a:r>
              <a:rPr lang="it-IT" dirty="0" smtClean="0"/>
              <a:t>;</a:t>
            </a:r>
            <a:br>
              <a:rPr lang="it-IT" dirty="0" smtClean="0"/>
            </a:br>
            <a:r>
              <a:rPr lang="it-IT" dirty="0" smtClean="0"/>
              <a:t>		</a:t>
            </a:r>
            <a:r>
              <a:rPr lang="it-IT" dirty="0" err="1" smtClean="0"/>
              <a:t>do_step</a:t>
            </a:r>
            <a:r>
              <a:rPr lang="it-IT" dirty="0"/>
              <a:t>(</a:t>
            </a:r>
            <a:r>
              <a:rPr lang="it-IT" dirty="0" err="1"/>
              <a:t>P</a:t>
            </a:r>
            <a:r>
              <a:rPr lang="it-IT" dirty="0"/>
              <a:t>, PP, SOURCE_CONTAINER)</a:t>
            </a:r>
            <a:r>
              <a:rPr lang="it-IT" dirty="0" smtClean="0"/>
              <a:t>;</a:t>
            </a:r>
            <a:br>
              <a:rPr lang="it-IT" dirty="0" smtClean="0"/>
            </a:br>
            <a:r>
              <a:rPr lang="it-IT" dirty="0" smtClean="0"/>
              <a:t>		</a:t>
            </a:r>
            <a:r>
              <a:rPr lang="it-IT" dirty="0" err="1" smtClean="0"/>
              <a:t>add_data</a:t>
            </a:r>
            <a:r>
              <a:rPr lang="it-IT" dirty="0"/>
              <a:t>()</a:t>
            </a:r>
            <a:r>
              <a:rPr lang="it-IT" dirty="0" smtClean="0"/>
              <a:t>;</a:t>
            </a:r>
            <a:br>
              <a:rPr lang="it-IT" dirty="0" smtClean="0"/>
            </a:br>
            <a:r>
              <a:rPr lang="it-IT" dirty="0" smtClean="0"/>
              <a:t>		</a:t>
            </a:r>
            <a:r>
              <a:rPr lang="it-IT" dirty="0" err="1" smtClean="0"/>
              <a:t>do_step_damping</a:t>
            </a:r>
            <a:r>
              <a:rPr lang="it-IT" dirty="0"/>
              <a:t>(</a:t>
            </a:r>
            <a:r>
              <a:rPr lang="it-IT" dirty="0" err="1"/>
              <a:t>P</a:t>
            </a:r>
            <a:r>
              <a:rPr lang="it-IT" dirty="0"/>
              <a:t>, PP, SOURCE_CONTAINER)</a:t>
            </a:r>
            <a:r>
              <a:rPr lang="it-IT" dirty="0" smtClean="0"/>
              <a:t>;</a:t>
            </a:r>
            <a:br>
              <a:rPr lang="it-IT" dirty="0" smtClean="0"/>
            </a:br>
            <a:r>
              <a:rPr lang="it-IT" dirty="0" smtClean="0"/>
              <a:t>		</a:t>
            </a:r>
            <a:r>
              <a:rPr lang="it-IT" dirty="0" err="1" smtClean="0"/>
              <a:t>image_it</a:t>
            </a:r>
            <a:r>
              <a:rPr lang="it-IT" dirty="0"/>
              <a:t>()</a:t>
            </a:r>
            <a:r>
              <a:rPr lang="it-IT" dirty="0" smtClean="0"/>
              <a:t>;</a:t>
            </a:r>
            <a:br>
              <a:rPr lang="it-IT" dirty="0" smtClean="0"/>
            </a:br>
            <a:r>
              <a:rPr lang="it-IT" dirty="0" smtClean="0"/>
              <a:t>		FLIP_P_PP</a:t>
            </a:r>
            <a:r>
              <a:rPr lang="it-IT" dirty="0"/>
              <a:t>()</a:t>
            </a:r>
            <a:r>
              <a:rPr lang="it-IT" dirty="0" smtClean="0"/>
              <a:t>;</a:t>
            </a:r>
            <a:br>
              <a:rPr lang="it-IT" dirty="0" smtClean="0"/>
            </a:br>
            <a:r>
              <a:rPr lang="it-IT" dirty="0" smtClean="0"/>
              <a:t>	}</a:t>
            </a:r>
            <a:br>
              <a:rPr lang="it-IT" dirty="0" smtClean="0"/>
            </a:br>
            <a:r>
              <a:rPr lang="it-IT" dirty="0" smtClean="0"/>
              <a:t>}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201821" y="5323408"/>
            <a:ext cx="2360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Small data: NT=1000</a:t>
            </a:r>
            <a:br>
              <a:rPr lang="it-IT" sz="1400" dirty="0" smtClean="0"/>
            </a:br>
            <a:r>
              <a:rPr lang="it-IT" sz="1400" dirty="0" smtClean="0"/>
              <a:t>Medium data: NT=2500</a:t>
            </a:r>
            <a:br>
              <a:rPr lang="it-IT" sz="1400" dirty="0" smtClean="0"/>
            </a:br>
            <a:r>
              <a:rPr lang="it-IT" sz="1400" dirty="0" smtClean="0"/>
              <a:t>Large data: NT=3000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13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Profiling</a:t>
            </a:r>
            <a:r>
              <a:rPr lang="it-IT" dirty="0" smtClean="0"/>
              <a:t>: </a:t>
            </a:r>
            <a:r>
              <a:rPr lang="it-IT" dirty="0" err="1" smtClean="0"/>
              <a:t>callgrind</a:t>
            </a:r>
            <a:endParaRPr lang="it-IT" dirty="0"/>
          </a:p>
        </p:txBody>
      </p:sp>
      <p:pic>
        <p:nvPicPr>
          <p:cNvPr id="4" name="Immagine 3" descr="dostepdampingm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74" y="2218171"/>
            <a:ext cx="3291880" cy="4168289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12750" y="2508250"/>
            <a:ext cx="315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do_step_damping</a:t>
            </a:r>
            <a:r>
              <a:rPr lang="it-IT" dirty="0" smtClean="0"/>
              <a:t>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13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Profiling</a:t>
            </a:r>
            <a:r>
              <a:rPr lang="it-IT" dirty="0" smtClean="0"/>
              <a:t>: </a:t>
            </a:r>
            <a:r>
              <a:rPr lang="it-IT" dirty="0" err="1" smtClean="0"/>
              <a:t>callgrind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72" y="2218171"/>
            <a:ext cx="3212457" cy="4168289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12750" y="2508250"/>
            <a:ext cx="315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do_step</a:t>
            </a:r>
            <a:r>
              <a:rPr lang="it-IT" dirty="0" smtClean="0"/>
              <a:t>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689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Profiling</a:t>
            </a:r>
            <a:r>
              <a:rPr lang="it-IT" dirty="0" smtClean="0"/>
              <a:t>: </a:t>
            </a:r>
            <a:r>
              <a:rPr lang="it-IT" dirty="0" err="1" smtClean="0"/>
              <a:t>callgrind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17" y="2218171"/>
            <a:ext cx="2098567" cy="4168289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12750" y="2508250"/>
            <a:ext cx="315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Image_it</a:t>
            </a:r>
            <a:r>
              <a:rPr lang="it-IT" dirty="0" smtClean="0"/>
              <a:t>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594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Profiling</a:t>
            </a:r>
            <a:r>
              <a:rPr lang="it-IT" dirty="0" smtClean="0"/>
              <a:t>: </a:t>
            </a:r>
            <a:r>
              <a:rPr lang="it-IT" dirty="0" err="1" smtClean="0"/>
              <a:t>callgrind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74" y="3196167"/>
            <a:ext cx="7803976" cy="23495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12750" y="2508250"/>
            <a:ext cx="315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main</a:t>
            </a:r>
            <a:r>
              <a:rPr lang="it-IT" dirty="0" smtClean="0"/>
              <a:t>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803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Percezione.thmx</Template>
  <TotalTime>103</TotalTime>
  <Words>443</Words>
  <Application>Microsoft Macintosh PowerPoint</Application>
  <PresentationFormat>Presentazione su schermo (4:3)</PresentationFormat>
  <Paragraphs>71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2" baseType="lpstr">
      <vt:lpstr>Perception</vt:lpstr>
      <vt:lpstr>HPPS Project: RTM – Maxeler </vt:lpstr>
      <vt:lpstr>RTM – What it is</vt:lpstr>
      <vt:lpstr>RTM – How it works: main</vt:lpstr>
      <vt:lpstr>RTM – How it works: prop_source</vt:lpstr>
      <vt:lpstr>RTM – How it works: migrate_shot</vt:lpstr>
      <vt:lpstr>Profiling: callgrind</vt:lpstr>
      <vt:lpstr>Profiling: callgrind</vt:lpstr>
      <vt:lpstr>Profiling: callgrind</vt:lpstr>
      <vt:lpstr>Profiling: callgrind</vt:lpstr>
      <vt:lpstr>Profiling: gprof</vt:lpstr>
      <vt:lpstr>Approaches: do_step code</vt:lpstr>
      <vt:lpstr>Approaches: first simple approaches</vt:lpstr>
      <vt:lpstr>Approaches: LMEM Blocked 3D</vt:lpstr>
      <vt:lpstr>Approaches: Stalling Streams</vt:lpstr>
      <vt:lpstr>Approaches: Stalling Streams</vt:lpstr>
      <vt:lpstr>Approaches: Stalling Streams</vt:lpstr>
      <vt:lpstr>RTM applications comparison:</vt:lpstr>
      <vt:lpstr>RTM applications comparison:</vt:lpstr>
      <vt:lpstr>RTM applications comparison:</vt:lpstr>
      <vt:lpstr>Conclusions</vt:lpstr>
      <vt:lpstr>Thanks for the attention!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HPPS Project: RTM – Maxeler </dc:title>
  <dc:creator>Emanuele</dc:creator>
  <cp:lastModifiedBy>Emanuele</cp:lastModifiedBy>
  <cp:revision>11</cp:revision>
  <dcterms:created xsi:type="dcterms:W3CDTF">2013-06-23T18:48:33Z</dcterms:created>
  <dcterms:modified xsi:type="dcterms:W3CDTF">2013-06-23T20:32:15Z</dcterms:modified>
</cp:coreProperties>
</file>