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1744" y="639097"/>
            <a:ext cx="704537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One Digit Classification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D15956E-1C51-4E01-824E-6F5166688F30}"/>
              </a:ext>
            </a:extLst>
          </p:cNvPr>
          <p:cNvSpPr txBox="1"/>
          <p:nvPr/>
        </p:nvSpPr>
        <p:spPr>
          <a:xfrm>
            <a:off x="5141626" y="4646951"/>
            <a:ext cx="64757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Omar Hassan – Jamil Hamed – Feras Amro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Supervised By Dr. Mohammed Elbes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145F8-FC5C-46B0-A163-F60F2A40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E7D76-FF30-41DE-8CC9-BA98F5BA2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57" y="2108200"/>
            <a:ext cx="6541477" cy="4039381"/>
          </a:xfrm>
        </p:spPr>
        <p:txBody>
          <a:bodyPr>
            <a:normAutofit/>
          </a:bodyPr>
          <a:lstStyle/>
          <a:p>
            <a:r>
              <a:rPr lang="en-US" sz="2600" b="1" dirty="0"/>
              <a:t>Code</a:t>
            </a:r>
          </a:p>
          <a:p>
            <a:r>
              <a:rPr lang="en-US" dirty="0" err="1"/>
              <a:t>labels_test</a:t>
            </a:r>
            <a:r>
              <a:rPr lang="en-US" dirty="0"/>
              <a:t> = []</a:t>
            </a:r>
            <a:r>
              <a:rPr lang="en-US" dirty="0" err="1"/>
              <a:t>labels_train</a:t>
            </a:r>
            <a:r>
              <a:rPr lang="en-US" dirty="0"/>
              <a:t> = []for </a:t>
            </a:r>
            <a:r>
              <a:rPr lang="en-US" dirty="0" err="1"/>
              <a:t>i</a:t>
            </a:r>
            <a:r>
              <a:rPr lang="en-US" dirty="0"/>
              <a:t> in range(10):  </a:t>
            </a:r>
            <a:r>
              <a:rPr lang="en-US" dirty="0" err="1"/>
              <a:t>labels_test.append</a:t>
            </a:r>
            <a:r>
              <a:rPr lang="en-US" dirty="0"/>
              <a:t>(</a:t>
            </a:r>
            <a:r>
              <a:rPr lang="en-US" dirty="0" err="1"/>
              <a:t>np.argmax</a:t>
            </a:r>
            <a:r>
              <a:rPr lang="en-US" dirty="0"/>
              <a:t>(</a:t>
            </a:r>
            <a:r>
              <a:rPr lang="en-US" dirty="0" err="1"/>
              <a:t>model.predict</a:t>
            </a:r>
            <a:r>
              <a:rPr lang="en-US" dirty="0"/>
              <a:t>(</a:t>
            </a:r>
            <a:r>
              <a:rPr lang="en-US" dirty="0" err="1"/>
              <a:t>test_images</a:t>
            </a:r>
            <a:r>
              <a:rPr lang="en-US" dirty="0"/>
              <a:t>)[</a:t>
            </a:r>
            <a:r>
              <a:rPr lang="en-US" dirty="0" err="1"/>
              <a:t>i</a:t>
            </a:r>
            <a:r>
              <a:rPr lang="en-US" dirty="0"/>
              <a:t>]))  </a:t>
            </a:r>
            <a:r>
              <a:rPr lang="en-US" dirty="0" err="1"/>
              <a:t>labels_train.append</a:t>
            </a:r>
            <a:r>
              <a:rPr lang="en-US" dirty="0"/>
              <a:t>(</a:t>
            </a:r>
            <a:r>
              <a:rPr lang="en-US" dirty="0" err="1"/>
              <a:t>np.argmax</a:t>
            </a:r>
            <a:r>
              <a:rPr lang="en-US" dirty="0"/>
              <a:t>(</a:t>
            </a:r>
            <a:r>
              <a:rPr lang="en-US" dirty="0" err="1"/>
              <a:t>model.predict</a:t>
            </a:r>
            <a:r>
              <a:rPr lang="en-US" dirty="0"/>
              <a:t>(</a:t>
            </a:r>
            <a:r>
              <a:rPr lang="en-US" dirty="0" err="1"/>
              <a:t>training_images</a:t>
            </a:r>
            <a:r>
              <a:rPr lang="en-US" dirty="0"/>
              <a:t>)[</a:t>
            </a:r>
            <a:r>
              <a:rPr lang="en-US" dirty="0" err="1"/>
              <a:t>i</a:t>
            </a:r>
            <a:r>
              <a:rPr lang="en-US" dirty="0"/>
              <a:t>]))print(</a:t>
            </a:r>
            <a:r>
              <a:rPr lang="en-US" dirty="0" err="1"/>
              <a:t>f'Testing</a:t>
            </a:r>
            <a:r>
              <a:rPr lang="en-US" dirty="0"/>
              <a:t>: {</a:t>
            </a:r>
            <a:r>
              <a:rPr lang="en-US" dirty="0" err="1"/>
              <a:t>labels_test</a:t>
            </a:r>
            <a:r>
              <a:rPr lang="en-US" dirty="0"/>
              <a:t>}')print(</a:t>
            </a:r>
            <a:r>
              <a:rPr lang="en-US" dirty="0" err="1"/>
              <a:t>f'Training</a:t>
            </a:r>
            <a:r>
              <a:rPr lang="en-US" dirty="0"/>
              <a:t>: {</a:t>
            </a:r>
            <a:r>
              <a:rPr lang="en-US" dirty="0" err="1"/>
              <a:t>labels_train</a:t>
            </a:r>
            <a:r>
              <a:rPr lang="en-US" dirty="0"/>
              <a:t>}')</a:t>
            </a:r>
            <a:r>
              <a:rPr lang="en-US" dirty="0" err="1"/>
              <a:t>plt.figure</a:t>
            </a:r>
            <a:r>
              <a:rPr lang="en-US" dirty="0"/>
              <a:t>(</a:t>
            </a:r>
            <a:r>
              <a:rPr lang="en-US" dirty="0" err="1"/>
              <a:t>figsize</a:t>
            </a:r>
            <a:r>
              <a:rPr lang="en-US" dirty="0"/>
              <a:t>=(10,7))</a:t>
            </a:r>
            <a:r>
              <a:rPr lang="en-US" dirty="0" err="1"/>
              <a:t>plt.scatter</a:t>
            </a:r>
            <a:r>
              <a:rPr lang="en-US" dirty="0"/>
              <a:t>(</a:t>
            </a:r>
            <a:r>
              <a:rPr lang="en-US" dirty="0" err="1"/>
              <a:t>test_labels</a:t>
            </a:r>
            <a:r>
              <a:rPr lang="en-US" dirty="0"/>
              <a:t>[:10]+0.1, </a:t>
            </a:r>
            <a:r>
              <a:rPr lang="en-US" dirty="0" err="1"/>
              <a:t>labels_test</a:t>
            </a:r>
            <a:r>
              <a:rPr lang="en-US" dirty="0"/>
              <a:t> , c='b', label="testing data")# print(</a:t>
            </a:r>
            <a:r>
              <a:rPr lang="en-US" dirty="0" err="1"/>
              <a:t>training_labels</a:t>
            </a:r>
            <a:r>
              <a:rPr lang="en-US" dirty="0"/>
              <a:t>[:10])# print(</a:t>
            </a:r>
            <a:r>
              <a:rPr lang="en-US" dirty="0" err="1"/>
              <a:t>labels_train</a:t>
            </a:r>
            <a:r>
              <a:rPr lang="en-US" dirty="0"/>
              <a:t>)</a:t>
            </a:r>
            <a:r>
              <a:rPr lang="en-US" dirty="0" err="1"/>
              <a:t>plt.scatter</a:t>
            </a:r>
            <a:r>
              <a:rPr lang="en-US" dirty="0"/>
              <a:t>(</a:t>
            </a:r>
            <a:r>
              <a:rPr lang="en-US" dirty="0" err="1"/>
              <a:t>training_labels</a:t>
            </a:r>
            <a:r>
              <a:rPr lang="en-US" dirty="0"/>
              <a:t>[:10], </a:t>
            </a:r>
            <a:r>
              <a:rPr lang="en-US" dirty="0" err="1"/>
              <a:t>labels_train</a:t>
            </a:r>
            <a:r>
              <a:rPr lang="en-US" dirty="0"/>
              <a:t> , c='r', label="training data")</a:t>
            </a:r>
            <a:r>
              <a:rPr lang="en-US" dirty="0" err="1"/>
              <a:t>plt.legend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4433BF-56BF-42C1-B921-245B739BB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170" y="2443723"/>
            <a:ext cx="5006805" cy="336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9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4D4C-1624-41F1-BD37-DE4E63CF1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C6018-96EE-4F10-AF6A-593C1FAD0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4591" y="2015673"/>
            <a:ext cx="8482818" cy="1014827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Code:</a:t>
            </a:r>
          </a:p>
          <a:p>
            <a:pPr algn="ctr"/>
            <a:r>
              <a:rPr lang="en-US" sz="2000" dirty="0" err="1"/>
              <a:t>tf.keras.utils.plot_model</a:t>
            </a:r>
            <a:r>
              <a:rPr lang="en-US" sz="2000" dirty="0"/>
              <a:t>(model, </a:t>
            </a:r>
            <a:r>
              <a:rPr lang="en-US" sz="2000" dirty="0" err="1"/>
              <a:t>show_shapes</a:t>
            </a:r>
            <a:r>
              <a:rPr lang="en-US" sz="2000" dirty="0"/>
              <a:t>=True)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8B8645-CCB9-4252-9086-91E6DF047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067" y="3193366"/>
            <a:ext cx="3336314" cy="309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55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1D3D7-E23D-464D-816B-713DEA6A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65A55-934D-4F24-A0DD-3269D9183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err="1"/>
              <a:t>model.summary</a:t>
            </a:r>
            <a:r>
              <a:rPr lang="en-US" sz="2400" dirty="0"/>
              <a:t>()</a:t>
            </a:r>
          </a:p>
          <a:p>
            <a:pPr algn="ctr"/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32316C-9E8F-4B1C-847B-4C0D8623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335" y="2872887"/>
            <a:ext cx="6443003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109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16B4D-BF82-4CCC-B9DA-E079DA99A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81163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9117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C5800-1B82-4BE8-B38B-BDF9E7EB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Digit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8A842-64A4-4E5E-8CE9-85E4BD13B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83" y="2108202"/>
            <a:ext cx="11647357" cy="348313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Beginning of all, our project is based on classifying data consisting of one digit examples, and that’s the reason behind the project’s name.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Classification is a supervised form of learning, where you teach the computer to do something with data that's already labeled by humans. In our case we are teaching  the computer/model to classify or predict the one digit number based on its index.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We used MNIST dataset from TensorFlow/keras which is database of handwritten digits, available from this page, has a training set of 60,000 examples, and a test set of 10,000 examples. It is a subset of a larger set available from NIST. The digits have been size-normalized and centered in a fixed-size image.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686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BEC6-BC0B-4296-8784-E627D2962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Analyzation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97400F-F49C-474F-ADA1-54F2D487F8AB}"/>
              </a:ext>
            </a:extLst>
          </p:cNvPr>
          <p:cNvSpPr txBox="1"/>
          <p:nvPr/>
        </p:nvSpPr>
        <p:spPr>
          <a:xfrm>
            <a:off x="2082018" y="2515839"/>
            <a:ext cx="7680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Code</a:t>
            </a:r>
          </a:p>
          <a:p>
            <a:r>
              <a:rPr lang="en-US" sz="2000" dirty="0"/>
              <a:t>print(f'training_images: {training_images.shape}')  # Number of pixels print(f'training_labels: {training_labels.shape}')  # Number of pixels print(f'test_images: {test_images.shape}')  # Number of pixels</a:t>
            </a:r>
          </a:p>
          <a:p>
            <a:r>
              <a:rPr lang="en-US" sz="2000" dirty="0"/>
              <a:t>print(f'test_labels: {test_labels.shape}')  # Number of pixels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BAB25D-98A9-4C7E-BA0F-BD42287807BA}"/>
              </a:ext>
            </a:extLst>
          </p:cNvPr>
          <p:cNvSpPr txBox="1"/>
          <p:nvPr/>
        </p:nvSpPr>
        <p:spPr>
          <a:xfrm>
            <a:off x="1892104" y="4496159"/>
            <a:ext cx="768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Here we can see number </a:t>
            </a:r>
          </a:p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of </a:t>
            </a:r>
          </a:p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photos and size of it:</a:t>
            </a:r>
          </a:p>
        </p:txBody>
      </p:sp>
    </p:spTree>
    <p:extLst>
      <p:ext uri="{BB962C8B-B14F-4D97-AF65-F5344CB8AC3E}">
        <p14:creationId xmlns:p14="http://schemas.microsoft.com/office/powerpoint/2010/main" val="3691995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5AE81-DFFC-4B40-A486-DE1B8760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Analyzation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F2931-12B3-4D95-BFB9-404236BAADBF}"/>
              </a:ext>
            </a:extLst>
          </p:cNvPr>
          <p:cNvSpPr txBox="1"/>
          <p:nvPr/>
        </p:nvSpPr>
        <p:spPr>
          <a:xfrm>
            <a:off x="281355" y="2656515"/>
            <a:ext cx="114651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Code</a:t>
            </a:r>
          </a:p>
          <a:p>
            <a:pPr algn="ctr"/>
            <a:r>
              <a:rPr lang="en-US" sz="2000" dirty="0"/>
              <a:t>We chose randomly image number 56 (with index 56):</a:t>
            </a:r>
          </a:p>
          <a:p>
            <a:pPr algn="ctr"/>
            <a:r>
              <a:rPr lang="en-US" sz="2000" dirty="0" err="1"/>
              <a:t>plt.imshow</a:t>
            </a:r>
            <a:r>
              <a:rPr lang="en-US" sz="2000" dirty="0"/>
              <a:t>(</a:t>
            </a:r>
            <a:r>
              <a:rPr lang="en-US" sz="2000" dirty="0" err="1"/>
              <a:t>test_images</a:t>
            </a:r>
            <a:r>
              <a:rPr lang="en-US" sz="2000" dirty="0"/>
              <a:t>[56])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89B56C-3F7A-4D86-9C55-62143DCFEF53}"/>
              </a:ext>
            </a:extLst>
          </p:cNvPr>
          <p:cNvSpPr txBox="1"/>
          <p:nvPr/>
        </p:nvSpPr>
        <p:spPr>
          <a:xfrm>
            <a:off x="2222695" y="2024608"/>
            <a:ext cx="7723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Displaying the photo using matplotlib library: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0E744D-1CB9-4EAE-930C-AD49359B356A}"/>
              </a:ext>
            </a:extLst>
          </p:cNvPr>
          <p:cNvSpPr txBox="1"/>
          <p:nvPr/>
        </p:nvSpPr>
        <p:spPr>
          <a:xfrm>
            <a:off x="2222695" y="4258402"/>
            <a:ext cx="182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 Seen in the picture below </a:t>
            </a:r>
          </a:p>
          <a:p>
            <a:endParaRPr lang="en-US" sz="2000" dirty="0"/>
          </a:p>
          <a:p>
            <a:r>
              <a:rPr lang="en-US" sz="2000" dirty="0"/>
              <a:t>Output 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313F60-E54A-44E7-B6B3-D2E795917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664" y="3795288"/>
            <a:ext cx="3152775" cy="238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12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00F0-E5F3-4BE0-9653-5E021F398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Analyzation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52F41-E3C2-4CAC-8FC9-682ED75E4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944487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In the grayscale mode we have only one layer, each pixel in it has value (0 - 255) so to convert it into (0 - 1) we use the following statement:</a:t>
            </a:r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33C95-9819-4D0D-AB44-A32166473420}"/>
              </a:ext>
            </a:extLst>
          </p:cNvPr>
          <p:cNvSpPr txBox="1"/>
          <p:nvPr/>
        </p:nvSpPr>
        <p:spPr>
          <a:xfrm>
            <a:off x="2286000" y="3052689"/>
            <a:ext cx="768096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Code</a:t>
            </a:r>
          </a:p>
          <a:p>
            <a:r>
              <a:rPr lang="en-US" sz="2000" dirty="0" err="1"/>
              <a:t>training_images</a:t>
            </a:r>
            <a:r>
              <a:rPr lang="en-US" sz="2000" dirty="0"/>
              <a:t>  = </a:t>
            </a:r>
            <a:r>
              <a:rPr lang="en-US" sz="2000" dirty="0" err="1"/>
              <a:t>training_images</a:t>
            </a:r>
            <a:r>
              <a:rPr lang="en-US" sz="2000" dirty="0"/>
              <a:t> / 255.0    ## </a:t>
            </a:r>
            <a:r>
              <a:rPr lang="ar-JO" sz="2000" dirty="0"/>
              <a:t>لتحويل القيم بين الصفر والواحد</a:t>
            </a:r>
          </a:p>
        </p:txBody>
      </p:sp>
    </p:spTree>
    <p:extLst>
      <p:ext uri="{BB962C8B-B14F-4D97-AF65-F5344CB8AC3E}">
        <p14:creationId xmlns:p14="http://schemas.microsoft.com/office/powerpoint/2010/main" val="3689282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63AAC-FA4E-44C5-B4D5-5D35EB39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25535-F9B0-4922-9EFD-3222A4179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9" y="1955409"/>
            <a:ext cx="11746523" cy="4360985"/>
          </a:xfrm>
        </p:spPr>
        <p:txBody>
          <a:bodyPr>
            <a:normAutofit/>
          </a:bodyPr>
          <a:lstStyle/>
          <a:p>
            <a:r>
              <a:rPr lang="en-US" sz="2400" b="1" dirty="0"/>
              <a:t>Steps: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 </a:t>
            </a:r>
            <a:r>
              <a:rPr lang="en-US" sz="2000" b="1" dirty="0"/>
              <a:t>firstly to build model in </a:t>
            </a:r>
            <a:r>
              <a:rPr lang="en-US" sz="2000" b="1" dirty="0" err="1"/>
              <a:t>tensorflow</a:t>
            </a:r>
            <a:r>
              <a:rPr lang="en-US" sz="2000" b="1" dirty="0"/>
              <a:t> we use this statement: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model =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tf.keras.models.Sequential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pPr marL="201168" lvl="1" indent="0">
              <a:buNone/>
            </a:pPr>
            <a:r>
              <a:rPr lang="en-US" sz="2000" b="1" dirty="0"/>
              <a:t>Then we add to it the layers or we can embed it inside 'Sequential(..)' in one statement..</a:t>
            </a:r>
          </a:p>
          <a:p>
            <a:pPr marL="201168" lvl="1" indent="0">
              <a:buNone/>
            </a:pPr>
            <a:r>
              <a:rPr lang="en-US" sz="2000" b="1" dirty="0"/>
              <a:t>First layer will be the input layer from the type Conv2D (its the layer used to input matrixes(image) data: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[tf.keras.layers.Conv2D(filters=32,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kernel_size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=(3,3), activation='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relu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',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input_shape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=(28,28,1)), </a:t>
            </a:r>
          </a:p>
          <a:p>
            <a:pPr marL="201168" lvl="1" indent="0"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rgbClr val="FF0000"/>
                </a:solidFill>
              </a:rPr>
              <a:t>Activation function(decide </a:t>
            </a:r>
            <a:r>
              <a:rPr lang="en-US" sz="2000" dirty="0" err="1">
                <a:solidFill>
                  <a:srgbClr val="FF0000"/>
                </a:solidFill>
              </a:rPr>
              <a:t>iof</a:t>
            </a:r>
            <a:r>
              <a:rPr lang="en-US" sz="2000" dirty="0">
                <a:solidFill>
                  <a:srgbClr val="FF0000"/>
                </a:solidFill>
              </a:rPr>
              <a:t> neuron is important or not)</a:t>
            </a:r>
          </a:p>
          <a:p>
            <a:pPr marL="201168" lvl="1" indent="0">
              <a:buNone/>
            </a:pPr>
            <a:r>
              <a:rPr lang="en-US" sz="2000" b="1" dirty="0"/>
              <a:t>Secondly we add the pooling (select highest value from pixels each 'square drawn virtually' into the model and add them as a new smaller size image: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tf.keras.layers.MaxPooling2D((2,2)),  # pooling (highest pixel in selected square &amp; take its value..)</a:t>
            </a:r>
          </a:p>
        </p:txBody>
      </p:sp>
    </p:spTree>
    <p:extLst>
      <p:ext uri="{BB962C8B-B14F-4D97-AF65-F5344CB8AC3E}">
        <p14:creationId xmlns:p14="http://schemas.microsoft.com/office/powerpoint/2010/main" val="1143881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B6055-AA81-4FAD-9251-7CAF309C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dirty="0"/>
              <a:t>Building The Model</a:t>
            </a:r>
            <a:br>
              <a:rPr lang="en-US" dirty="0"/>
            </a:br>
            <a:r>
              <a:rPr lang="en-US" dirty="0"/>
              <a:t>	</a:t>
            </a:r>
            <a:r>
              <a:rPr lang="en-US" sz="1800" dirty="0"/>
              <a:t>Continue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CE885-7A3E-4B43-AA08-A9F18A893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286" y="2108201"/>
            <a:ext cx="11605846" cy="37608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/>
              <a:t>Then we add the flatten layer which convert matrix into one dimension: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it-IT" sz="2000" dirty="0"/>
              <a:t> </a:t>
            </a:r>
            <a:r>
              <a:rPr lang="it-IT" sz="2000" dirty="0">
                <a:solidFill>
                  <a:schemeClr val="tx2"/>
                </a:solidFill>
              </a:rPr>
              <a:t>tf.keras.layers.Flatten(),   # multi-dimensional tensors to single dimension.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  </a:t>
            </a:r>
            <a:r>
              <a:rPr lang="en-US" sz="2000" b="1" dirty="0"/>
              <a:t>After that adding DL (NN) hidden layer with (128) neuron, and Activation function '</a:t>
            </a:r>
            <a:r>
              <a:rPr lang="en-US" sz="2000" b="1" dirty="0" err="1"/>
              <a:t>relu</a:t>
            </a:r>
            <a:r>
              <a:rPr lang="en-US" sz="2000" b="1" dirty="0"/>
              <a:t>’:</a:t>
            </a:r>
          </a:p>
          <a:p>
            <a:pPr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chemeClr val="tx2"/>
                </a:solidFill>
              </a:rPr>
              <a:t>tf.keras.layers.Dense</a:t>
            </a:r>
            <a:r>
              <a:rPr lang="en-US" sz="2000" dirty="0">
                <a:solidFill>
                  <a:schemeClr val="tx2"/>
                </a:solidFill>
              </a:rPr>
              <a:t>(128, activation='</a:t>
            </a:r>
            <a:r>
              <a:rPr lang="en-US" sz="2000" dirty="0" err="1">
                <a:solidFill>
                  <a:schemeClr val="tx2"/>
                </a:solidFill>
              </a:rPr>
              <a:t>relu</a:t>
            </a:r>
            <a:r>
              <a:rPr lang="en-US" sz="2000" dirty="0">
                <a:solidFill>
                  <a:schemeClr val="tx2"/>
                </a:solidFill>
              </a:rPr>
              <a:t>'),  # deep connected NN layer (HL)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dirty="0"/>
              <a:t> </a:t>
            </a:r>
            <a:r>
              <a:rPr lang="en-US" sz="2000" b="1" dirty="0"/>
              <a:t>Lastly adding the output layer with 10 neurons because we have 10 predictions classes (digits 0-9):</a:t>
            </a:r>
          </a:p>
          <a:p>
            <a:pPr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chemeClr val="tx2"/>
                </a:solidFill>
              </a:rPr>
              <a:t>tf.keras.layers.Dense</a:t>
            </a:r>
            <a:r>
              <a:rPr lang="en-US" sz="2000" dirty="0">
                <a:solidFill>
                  <a:schemeClr val="tx2"/>
                </a:solidFill>
              </a:rPr>
              <a:t>(10, activation=</a:t>
            </a:r>
            <a:r>
              <a:rPr lang="en-US" sz="2000" dirty="0" err="1">
                <a:solidFill>
                  <a:schemeClr val="tx2"/>
                </a:solidFill>
              </a:rPr>
              <a:t>tf.nn.softmax</a:t>
            </a:r>
            <a:r>
              <a:rPr lang="en-US" sz="2000" dirty="0">
                <a:solidFill>
                  <a:schemeClr val="tx2"/>
                </a:solidFill>
              </a:rPr>
              <a:t>)]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662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E40B6-9CF2-4B89-9206-48CAF0A8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Analyzation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B1827-C061-401C-B792-9090FF897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150404"/>
            <a:ext cx="10972800" cy="415192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Scalar value (error) that we attempt to minimize during our training of the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800" dirty="0" err="1"/>
              <a:t>sparse_categorical_crossentropy</a:t>
            </a:r>
            <a:r>
              <a:rPr lang="en-US" sz="1800" dirty="0"/>
              <a:t>: Training a neural network involves passing data forward, through the model, and comparing predictions with ground truth labels:</a:t>
            </a:r>
          </a:p>
          <a:p>
            <a:pPr marL="201168" lvl="1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model.compile</a:t>
            </a:r>
            <a:r>
              <a:rPr lang="en-US" sz="1800" dirty="0">
                <a:solidFill>
                  <a:schemeClr val="tx2"/>
                </a:solidFill>
              </a:rPr>
              <a:t>(optimizer = '</a:t>
            </a:r>
            <a:r>
              <a:rPr lang="en-US" sz="1800" dirty="0" err="1">
                <a:solidFill>
                  <a:schemeClr val="tx2"/>
                </a:solidFill>
              </a:rPr>
              <a:t>adam</a:t>
            </a:r>
            <a:r>
              <a:rPr lang="en-US" sz="1800" dirty="0">
                <a:solidFill>
                  <a:schemeClr val="tx2"/>
                </a:solidFill>
              </a:rPr>
              <a:t>',  # AI Algorithm used              </a:t>
            </a:r>
          </a:p>
          <a:p>
            <a:pPr marL="201168" lvl="1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	loss = '</a:t>
            </a:r>
            <a:r>
              <a:rPr lang="en-US" sz="1800" dirty="0" err="1">
                <a:solidFill>
                  <a:schemeClr val="tx2"/>
                </a:solidFill>
              </a:rPr>
              <a:t>sparse_categorical_crossentropy</a:t>
            </a:r>
            <a:r>
              <a:rPr lang="en-US" sz="1800" dirty="0">
                <a:solidFill>
                  <a:schemeClr val="tx2"/>
                </a:solidFill>
              </a:rPr>
              <a:t>',              </a:t>
            </a:r>
          </a:p>
          <a:p>
            <a:pPr marL="201168" lvl="1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	metrics=['accuracy'])  </a:t>
            </a:r>
          </a:p>
          <a:p>
            <a:pPr marL="201168" lvl="1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# shown variable during each epoch in model training.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Now start training the model with 50 epochs that means reread the training data 50 times:</a:t>
            </a:r>
          </a:p>
          <a:p>
            <a:pPr marL="201168" lvl="1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</a:t>
            </a:r>
            <a:r>
              <a:rPr lang="en-US" sz="1800" dirty="0" err="1">
                <a:solidFill>
                  <a:schemeClr val="tx2"/>
                </a:solidFill>
              </a:rPr>
              <a:t>model.fit</a:t>
            </a:r>
            <a:r>
              <a:rPr lang="en-US" sz="1800" dirty="0">
                <a:solidFill>
                  <a:schemeClr val="tx2"/>
                </a:solidFill>
              </a:rPr>
              <a:t>(</a:t>
            </a:r>
            <a:r>
              <a:rPr lang="en-US" sz="1800" dirty="0" err="1">
                <a:solidFill>
                  <a:schemeClr val="tx2"/>
                </a:solidFill>
              </a:rPr>
              <a:t>training_images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  <a:r>
              <a:rPr lang="en-US" sz="1800" dirty="0" err="1">
                <a:solidFill>
                  <a:schemeClr val="tx2"/>
                </a:solidFill>
              </a:rPr>
              <a:t>training_labels</a:t>
            </a:r>
            <a:r>
              <a:rPr lang="en-US" sz="1800" dirty="0">
                <a:solidFill>
                  <a:schemeClr val="tx2"/>
                </a:solidFill>
              </a:rPr>
              <a:t>, epochs=50)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Finding accuracy of testing:</a:t>
            </a:r>
          </a:p>
          <a:p>
            <a:pPr lvl="4"/>
            <a:r>
              <a:rPr lang="en-US" sz="1800" dirty="0" err="1">
                <a:solidFill>
                  <a:schemeClr val="tx2"/>
                </a:solidFill>
              </a:rPr>
              <a:t>model.evaluate</a:t>
            </a:r>
            <a:r>
              <a:rPr lang="en-US" sz="1800" dirty="0">
                <a:solidFill>
                  <a:schemeClr val="tx2"/>
                </a:solidFill>
              </a:rPr>
              <a:t>(</a:t>
            </a:r>
            <a:r>
              <a:rPr lang="en-US" sz="1800" dirty="0" err="1">
                <a:solidFill>
                  <a:schemeClr val="tx2"/>
                </a:solidFill>
              </a:rPr>
              <a:t>test_images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  <a:r>
              <a:rPr lang="en-US" sz="1800" dirty="0" err="1">
                <a:solidFill>
                  <a:schemeClr val="tx2"/>
                </a:solidFill>
              </a:rPr>
              <a:t>test_labels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  <a:p>
            <a:pPr lvl="1"/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771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C4E39-B680-4167-BEDC-0FF9B369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11411-B4AF-46C1-9837-879714C34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 &lt;&lt; predicting selected photo`s class, argmax &gt;&gt; </a:t>
            </a:r>
          </a:p>
          <a:p>
            <a:pPr algn="ctr"/>
            <a:r>
              <a:rPr lang="en-US" sz="2400" dirty="0"/>
              <a:t>return max element of the array:</a:t>
            </a:r>
          </a:p>
          <a:p>
            <a:pPr algn="ctr"/>
            <a:r>
              <a:rPr lang="en-US" sz="2400" dirty="0"/>
              <a:t>print(</a:t>
            </a:r>
            <a:r>
              <a:rPr lang="en-US" sz="2400" dirty="0" err="1"/>
              <a:t>np.argmax</a:t>
            </a:r>
            <a:r>
              <a:rPr lang="en-US" sz="2400" dirty="0"/>
              <a:t>(</a:t>
            </a:r>
            <a:r>
              <a:rPr lang="en-US" sz="2400" dirty="0" err="1"/>
              <a:t>model.predict</a:t>
            </a:r>
            <a:r>
              <a:rPr lang="en-US" sz="2400" dirty="0"/>
              <a:t>(</a:t>
            </a:r>
            <a:r>
              <a:rPr lang="en-US" sz="2400" dirty="0" err="1"/>
              <a:t>test_images</a:t>
            </a:r>
            <a:r>
              <a:rPr lang="en-US" sz="2400" dirty="0"/>
              <a:t>)[56]))</a:t>
            </a:r>
          </a:p>
        </p:txBody>
      </p:sp>
    </p:spTree>
    <p:extLst>
      <p:ext uri="{BB962C8B-B14F-4D97-AF65-F5344CB8AC3E}">
        <p14:creationId xmlns:p14="http://schemas.microsoft.com/office/powerpoint/2010/main" val="203102806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{1933C525-A694-42AF-AFEA-3C3DEA7FB282}tf56160789_win32</Template>
  <TotalTime>53</TotalTime>
  <Words>965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Bookman Old Style</vt:lpstr>
      <vt:lpstr>Calibri</vt:lpstr>
      <vt:lpstr>Courier New</vt:lpstr>
      <vt:lpstr>Franklin Gothic Book</vt:lpstr>
      <vt:lpstr>Wingdings</vt:lpstr>
      <vt:lpstr>1_RetrospectVTI</vt:lpstr>
      <vt:lpstr>One Digit Classification</vt:lpstr>
      <vt:lpstr>One Digit Classification</vt:lpstr>
      <vt:lpstr>Code Analyzation</vt:lpstr>
      <vt:lpstr>Code Analyzation</vt:lpstr>
      <vt:lpstr>Code Analyzation</vt:lpstr>
      <vt:lpstr>Building The Model</vt:lpstr>
      <vt:lpstr>Building The Model  Continue</vt:lpstr>
      <vt:lpstr>Code Analyzation</vt:lpstr>
      <vt:lpstr>Model Prediction</vt:lpstr>
      <vt:lpstr>Visualizing Results</vt:lpstr>
      <vt:lpstr>Visualizing Results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Digit Classification</dc:title>
  <dc:creator>Mohamed Hamed</dc:creator>
  <cp:lastModifiedBy>Mohamed Hamed</cp:lastModifiedBy>
  <cp:revision>1</cp:revision>
  <dcterms:created xsi:type="dcterms:W3CDTF">2022-08-30T19:20:59Z</dcterms:created>
  <dcterms:modified xsi:type="dcterms:W3CDTF">2022-08-30T20:14:59Z</dcterms:modified>
</cp:coreProperties>
</file>