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205E55-3262-4FBD-991E-4F0CE918B94C}" type="doc">
      <dgm:prSet loTypeId="urn:microsoft.com/office/officeart/2005/8/layout/list1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B633B6-9090-45C7-9A3E-BC9288EE4392}">
      <dgm:prSet/>
      <dgm:spPr>
        <a:solidFill>
          <a:schemeClr val="tx1">
            <a:lumMod val="75000"/>
          </a:schemeClr>
        </a:solidFill>
      </dgm:spPr>
      <dgm:t>
        <a:bodyPr/>
        <a:lstStyle/>
        <a:p>
          <a:pPr algn="ctr"/>
          <a:r>
            <a:rPr lang="en-US" b="1" dirty="0"/>
            <a:t>How it Works:</a:t>
          </a:r>
          <a:endParaRPr lang="en-US" dirty="0"/>
        </a:p>
      </dgm:t>
    </dgm:pt>
    <dgm:pt modelId="{F0577951-4417-4A49-8F38-23D5D06FE023}" type="parTrans" cxnId="{6CD23B5D-F095-4027-90A6-CEDBAE628696}">
      <dgm:prSet/>
      <dgm:spPr/>
      <dgm:t>
        <a:bodyPr/>
        <a:lstStyle/>
        <a:p>
          <a:endParaRPr lang="en-US"/>
        </a:p>
      </dgm:t>
    </dgm:pt>
    <dgm:pt modelId="{D0D15C1C-2744-44D5-8B75-33BBEE65B95A}" type="sibTrans" cxnId="{6CD23B5D-F095-4027-90A6-CEDBAE628696}">
      <dgm:prSet/>
      <dgm:spPr/>
      <dgm:t>
        <a:bodyPr/>
        <a:lstStyle/>
        <a:p>
          <a:endParaRPr lang="en-US"/>
        </a:p>
      </dgm:t>
    </dgm:pt>
    <dgm:pt modelId="{F04F0457-6946-44A2-BB8D-B67B1410D357}">
      <dgm:prSet/>
      <dgm:spPr/>
      <dgm:t>
        <a:bodyPr/>
        <a:lstStyle/>
        <a:p>
          <a:r>
            <a:rPr lang="en-US"/>
            <a:t>Loads an RGB image.</a:t>
          </a:r>
        </a:p>
      </dgm:t>
    </dgm:pt>
    <dgm:pt modelId="{1E0055F7-CC2F-43E3-8519-9DF7B7C4DB69}" type="parTrans" cxnId="{22BE61B6-E7E4-4FAA-A796-914E2D9EE28D}">
      <dgm:prSet/>
      <dgm:spPr/>
      <dgm:t>
        <a:bodyPr/>
        <a:lstStyle/>
        <a:p>
          <a:endParaRPr lang="en-US"/>
        </a:p>
      </dgm:t>
    </dgm:pt>
    <dgm:pt modelId="{46C84033-996D-446E-9E65-AFCBFDDA18F3}" type="sibTrans" cxnId="{22BE61B6-E7E4-4FAA-A796-914E2D9EE28D}">
      <dgm:prSet/>
      <dgm:spPr/>
      <dgm:t>
        <a:bodyPr/>
        <a:lstStyle/>
        <a:p>
          <a:endParaRPr lang="en-US"/>
        </a:p>
      </dgm:t>
    </dgm:pt>
    <dgm:pt modelId="{3E949AE6-069C-4E06-8EB5-ACED0327F9DC}">
      <dgm:prSet/>
      <dgm:spPr/>
      <dgm:t>
        <a:bodyPr/>
        <a:lstStyle/>
        <a:p>
          <a:r>
            <a:rPr lang="en-US"/>
            <a:t>Processes pixel by pixel, row by row.</a:t>
          </a:r>
        </a:p>
      </dgm:t>
    </dgm:pt>
    <dgm:pt modelId="{4D66BB1D-50A7-4982-92B0-95323F5FE284}" type="parTrans" cxnId="{895B235B-2CAA-4478-90A0-DC7E1BDB9DA5}">
      <dgm:prSet/>
      <dgm:spPr/>
      <dgm:t>
        <a:bodyPr/>
        <a:lstStyle/>
        <a:p>
          <a:endParaRPr lang="en-US"/>
        </a:p>
      </dgm:t>
    </dgm:pt>
    <dgm:pt modelId="{DD5FBFE2-90BA-46EE-A6BE-9CE686D11971}" type="sibTrans" cxnId="{895B235B-2CAA-4478-90A0-DC7E1BDB9DA5}">
      <dgm:prSet/>
      <dgm:spPr/>
      <dgm:t>
        <a:bodyPr/>
        <a:lstStyle/>
        <a:p>
          <a:endParaRPr lang="en-US"/>
        </a:p>
      </dgm:t>
    </dgm:pt>
    <dgm:pt modelId="{E13E367A-7623-4804-B768-D77AFEFE25C2}">
      <dgm:prSet/>
      <dgm:spPr/>
      <dgm:t>
        <a:bodyPr/>
        <a:lstStyle/>
        <a:p>
          <a:r>
            <a:rPr lang="en-US"/>
            <a:t>Applies simple RGB thresholding logic (e.g., grayscale, color channel highlight).</a:t>
          </a:r>
        </a:p>
      </dgm:t>
    </dgm:pt>
    <dgm:pt modelId="{65FB95BF-802F-4140-9806-E7C4D2E23E46}" type="parTrans" cxnId="{F769859F-89D0-4E50-B456-E8616E6DA9E8}">
      <dgm:prSet/>
      <dgm:spPr/>
      <dgm:t>
        <a:bodyPr/>
        <a:lstStyle/>
        <a:p>
          <a:endParaRPr lang="en-US"/>
        </a:p>
      </dgm:t>
    </dgm:pt>
    <dgm:pt modelId="{1EAEBF48-9E5D-4647-8015-44B1D5DF4F4B}" type="sibTrans" cxnId="{F769859F-89D0-4E50-B456-E8616E6DA9E8}">
      <dgm:prSet/>
      <dgm:spPr/>
      <dgm:t>
        <a:bodyPr/>
        <a:lstStyle/>
        <a:p>
          <a:endParaRPr lang="en-US"/>
        </a:p>
      </dgm:t>
    </dgm:pt>
    <dgm:pt modelId="{A15FFCC3-5DE0-41BB-94BB-E59307E48932}">
      <dgm:prSet/>
      <dgm:spPr/>
      <dgm:t>
        <a:bodyPr/>
        <a:lstStyle/>
        <a:p>
          <a:r>
            <a:rPr lang="en-US"/>
            <a:t>Produces a new segmented image.</a:t>
          </a:r>
        </a:p>
      </dgm:t>
    </dgm:pt>
    <dgm:pt modelId="{035944DE-2374-4E33-A03D-908E84246430}" type="parTrans" cxnId="{30517624-81D4-40C3-BD65-A7DB61724FEC}">
      <dgm:prSet/>
      <dgm:spPr/>
      <dgm:t>
        <a:bodyPr/>
        <a:lstStyle/>
        <a:p>
          <a:endParaRPr lang="en-US"/>
        </a:p>
      </dgm:t>
    </dgm:pt>
    <dgm:pt modelId="{2ED9E4BE-C517-4C3C-B277-E55C4C03C0D9}" type="sibTrans" cxnId="{30517624-81D4-40C3-BD65-A7DB61724FEC}">
      <dgm:prSet/>
      <dgm:spPr/>
      <dgm:t>
        <a:bodyPr/>
        <a:lstStyle/>
        <a:p>
          <a:endParaRPr lang="en-US"/>
        </a:p>
      </dgm:t>
    </dgm:pt>
    <dgm:pt modelId="{97DECC8C-63A2-4589-9B82-E6CAE5E080E2}">
      <dgm:prSet/>
      <dgm:spPr/>
      <dgm:t>
        <a:bodyPr/>
        <a:lstStyle/>
        <a:p>
          <a:pPr algn="ctr"/>
          <a:r>
            <a:rPr lang="en-US" b="1" dirty="0"/>
            <a:t>Limitations:</a:t>
          </a:r>
          <a:endParaRPr lang="en-US" dirty="0"/>
        </a:p>
      </dgm:t>
    </dgm:pt>
    <dgm:pt modelId="{87B57A71-8AA5-4519-90E3-3A316FE50009}" type="parTrans" cxnId="{44229B36-BDCA-4D3F-A051-E4AB0F897900}">
      <dgm:prSet/>
      <dgm:spPr/>
      <dgm:t>
        <a:bodyPr/>
        <a:lstStyle/>
        <a:p>
          <a:endParaRPr lang="en-US"/>
        </a:p>
      </dgm:t>
    </dgm:pt>
    <dgm:pt modelId="{89659FAE-2174-4EA8-9EFE-CF675063A862}" type="sibTrans" cxnId="{44229B36-BDCA-4D3F-A051-E4AB0F897900}">
      <dgm:prSet/>
      <dgm:spPr/>
      <dgm:t>
        <a:bodyPr/>
        <a:lstStyle/>
        <a:p>
          <a:endParaRPr lang="en-US"/>
        </a:p>
      </dgm:t>
    </dgm:pt>
    <dgm:pt modelId="{D5148B84-9C9E-47E6-8B46-E7085B7A5B16}">
      <dgm:prSet/>
      <dgm:spPr/>
      <dgm:t>
        <a:bodyPr/>
        <a:lstStyle/>
        <a:p>
          <a:r>
            <a:rPr lang="en-US"/>
            <a:t>Single-threaded execution.</a:t>
          </a:r>
        </a:p>
      </dgm:t>
    </dgm:pt>
    <dgm:pt modelId="{2BA8DD39-B7D4-4F9E-A184-C71E21978842}" type="parTrans" cxnId="{27ECDF56-5FB0-4F7D-AB41-D9CDBACE0338}">
      <dgm:prSet/>
      <dgm:spPr/>
      <dgm:t>
        <a:bodyPr/>
        <a:lstStyle/>
        <a:p>
          <a:endParaRPr lang="en-US"/>
        </a:p>
      </dgm:t>
    </dgm:pt>
    <dgm:pt modelId="{F1BE7730-9985-4956-A04C-926A78CF1764}" type="sibTrans" cxnId="{27ECDF56-5FB0-4F7D-AB41-D9CDBACE0338}">
      <dgm:prSet/>
      <dgm:spPr/>
      <dgm:t>
        <a:bodyPr/>
        <a:lstStyle/>
        <a:p>
          <a:endParaRPr lang="en-US"/>
        </a:p>
      </dgm:t>
    </dgm:pt>
    <dgm:pt modelId="{D149631E-8F5C-4FD9-B1CE-6B04480078B1}">
      <dgm:prSet/>
      <dgm:spPr/>
      <dgm:t>
        <a:bodyPr/>
        <a:lstStyle/>
        <a:p>
          <a:r>
            <a:rPr lang="en-US"/>
            <a:t>Doesn't utilize multi-core CPUs.</a:t>
          </a:r>
        </a:p>
      </dgm:t>
    </dgm:pt>
    <dgm:pt modelId="{2424CD29-63C8-4266-A4B3-D7019B408912}" type="parTrans" cxnId="{390811EF-C305-4307-AE03-B77AC06CF19D}">
      <dgm:prSet/>
      <dgm:spPr/>
      <dgm:t>
        <a:bodyPr/>
        <a:lstStyle/>
        <a:p>
          <a:endParaRPr lang="en-US"/>
        </a:p>
      </dgm:t>
    </dgm:pt>
    <dgm:pt modelId="{CE7850E7-BC32-4208-9CFB-472EEF334462}" type="sibTrans" cxnId="{390811EF-C305-4307-AE03-B77AC06CF19D}">
      <dgm:prSet/>
      <dgm:spPr/>
      <dgm:t>
        <a:bodyPr/>
        <a:lstStyle/>
        <a:p>
          <a:endParaRPr lang="en-US"/>
        </a:p>
      </dgm:t>
    </dgm:pt>
    <dgm:pt modelId="{C43222F5-19B9-48F4-B965-F497F9D07E5A}">
      <dgm:prSet/>
      <dgm:spPr/>
      <dgm:t>
        <a:bodyPr/>
        <a:lstStyle/>
        <a:p>
          <a:r>
            <a:rPr lang="en-US"/>
            <a:t>Becomes a bottleneck for large images.</a:t>
          </a:r>
        </a:p>
      </dgm:t>
    </dgm:pt>
    <dgm:pt modelId="{3F905FDE-1E6D-48ED-AB01-2D4BF59C8F72}" type="parTrans" cxnId="{DC61F06F-0070-43F1-B33A-E06CB6A045EE}">
      <dgm:prSet/>
      <dgm:spPr/>
      <dgm:t>
        <a:bodyPr/>
        <a:lstStyle/>
        <a:p>
          <a:endParaRPr lang="en-US"/>
        </a:p>
      </dgm:t>
    </dgm:pt>
    <dgm:pt modelId="{D3D059B4-60BE-4F75-8D1B-F926C60423A1}" type="sibTrans" cxnId="{DC61F06F-0070-43F1-B33A-E06CB6A045EE}">
      <dgm:prSet/>
      <dgm:spPr/>
      <dgm:t>
        <a:bodyPr/>
        <a:lstStyle/>
        <a:p>
          <a:endParaRPr lang="en-US"/>
        </a:p>
      </dgm:t>
    </dgm:pt>
    <dgm:pt modelId="{F86C4493-155D-4D68-BE80-D6C40FFE82ED}" type="pres">
      <dgm:prSet presAssocID="{D1205E55-3262-4FBD-991E-4F0CE918B94C}" presName="linear" presStyleCnt="0">
        <dgm:presLayoutVars>
          <dgm:dir/>
          <dgm:animLvl val="lvl"/>
          <dgm:resizeHandles val="exact"/>
        </dgm:presLayoutVars>
      </dgm:prSet>
      <dgm:spPr/>
    </dgm:pt>
    <dgm:pt modelId="{68D3D658-2D00-458E-A1A0-425874A366C4}" type="pres">
      <dgm:prSet presAssocID="{87B633B6-9090-45C7-9A3E-BC9288EE4392}" presName="parentLin" presStyleCnt="0"/>
      <dgm:spPr/>
    </dgm:pt>
    <dgm:pt modelId="{A25F1778-0310-4D28-9C77-677B0F54012A}" type="pres">
      <dgm:prSet presAssocID="{87B633B6-9090-45C7-9A3E-BC9288EE4392}" presName="parentLeftMargin" presStyleLbl="node1" presStyleIdx="0" presStyleCnt="2"/>
      <dgm:spPr/>
    </dgm:pt>
    <dgm:pt modelId="{86393F01-3076-4FAD-8CDC-5A8D64F3C053}" type="pres">
      <dgm:prSet presAssocID="{87B633B6-9090-45C7-9A3E-BC9288EE439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F3439E-A000-4112-BFDB-8BEE30C04CAB}" type="pres">
      <dgm:prSet presAssocID="{87B633B6-9090-45C7-9A3E-BC9288EE4392}" presName="negativeSpace" presStyleCnt="0"/>
      <dgm:spPr/>
    </dgm:pt>
    <dgm:pt modelId="{8BCB422E-1739-4E1B-983C-E0940E787D81}" type="pres">
      <dgm:prSet presAssocID="{87B633B6-9090-45C7-9A3E-BC9288EE4392}" presName="childText" presStyleLbl="conFgAcc1" presStyleIdx="0" presStyleCnt="2">
        <dgm:presLayoutVars>
          <dgm:bulletEnabled val="1"/>
        </dgm:presLayoutVars>
      </dgm:prSet>
      <dgm:spPr/>
    </dgm:pt>
    <dgm:pt modelId="{5232D1D2-9E0B-412A-86FA-F07B45A0D71B}" type="pres">
      <dgm:prSet presAssocID="{D0D15C1C-2744-44D5-8B75-33BBEE65B95A}" presName="spaceBetweenRectangles" presStyleCnt="0"/>
      <dgm:spPr/>
    </dgm:pt>
    <dgm:pt modelId="{4731FACF-D104-449F-B162-3A31E1513DB1}" type="pres">
      <dgm:prSet presAssocID="{97DECC8C-63A2-4589-9B82-E6CAE5E080E2}" presName="parentLin" presStyleCnt="0"/>
      <dgm:spPr/>
    </dgm:pt>
    <dgm:pt modelId="{5F5538C9-C5E5-40D4-8AEC-39E6E8A77B04}" type="pres">
      <dgm:prSet presAssocID="{97DECC8C-63A2-4589-9B82-E6CAE5E080E2}" presName="parentLeftMargin" presStyleLbl="node1" presStyleIdx="0" presStyleCnt="2"/>
      <dgm:spPr/>
    </dgm:pt>
    <dgm:pt modelId="{7E0855D6-0D0A-4A52-A0B1-5B4B8ACE03F6}" type="pres">
      <dgm:prSet presAssocID="{97DECC8C-63A2-4589-9B82-E6CAE5E080E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8BD5789-2D28-41D2-9437-CD44965F160E}" type="pres">
      <dgm:prSet presAssocID="{97DECC8C-63A2-4589-9B82-E6CAE5E080E2}" presName="negativeSpace" presStyleCnt="0"/>
      <dgm:spPr/>
    </dgm:pt>
    <dgm:pt modelId="{A2549131-364F-40E3-A7AC-D0F983DB2883}" type="pres">
      <dgm:prSet presAssocID="{97DECC8C-63A2-4589-9B82-E6CAE5E080E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C59307-5440-4EFB-8609-B7160C690682}" type="presOf" srcId="{F04F0457-6946-44A2-BB8D-B67B1410D357}" destId="{8BCB422E-1739-4E1B-983C-E0940E787D81}" srcOrd="0" destOrd="0" presId="urn:microsoft.com/office/officeart/2005/8/layout/list1"/>
    <dgm:cxn modelId="{48EE220F-0398-42EA-9DF1-259390EBC730}" type="presOf" srcId="{E13E367A-7623-4804-B768-D77AFEFE25C2}" destId="{8BCB422E-1739-4E1B-983C-E0940E787D81}" srcOrd="0" destOrd="2" presId="urn:microsoft.com/office/officeart/2005/8/layout/list1"/>
    <dgm:cxn modelId="{FF2F1718-2F6D-447D-A64E-93CA106B26CD}" type="presOf" srcId="{D149631E-8F5C-4FD9-B1CE-6B04480078B1}" destId="{A2549131-364F-40E3-A7AC-D0F983DB2883}" srcOrd="0" destOrd="1" presId="urn:microsoft.com/office/officeart/2005/8/layout/list1"/>
    <dgm:cxn modelId="{F71C051F-F3D5-4EFA-873B-30A1793964DF}" type="presOf" srcId="{A15FFCC3-5DE0-41BB-94BB-E59307E48932}" destId="{8BCB422E-1739-4E1B-983C-E0940E787D81}" srcOrd="0" destOrd="3" presId="urn:microsoft.com/office/officeart/2005/8/layout/list1"/>
    <dgm:cxn modelId="{5CF13D24-D94F-467F-808E-26585D1DC0A7}" type="presOf" srcId="{D5148B84-9C9E-47E6-8B46-E7085B7A5B16}" destId="{A2549131-364F-40E3-A7AC-D0F983DB2883}" srcOrd="0" destOrd="0" presId="urn:microsoft.com/office/officeart/2005/8/layout/list1"/>
    <dgm:cxn modelId="{30517624-81D4-40C3-BD65-A7DB61724FEC}" srcId="{87B633B6-9090-45C7-9A3E-BC9288EE4392}" destId="{A15FFCC3-5DE0-41BB-94BB-E59307E48932}" srcOrd="3" destOrd="0" parTransId="{035944DE-2374-4E33-A03D-908E84246430}" sibTransId="{2ED9E4BE-C517-4C3C-B277-E55C4C03C0D9}"/>
    <dgm:cxn modelId="{1149FB30-CD4F-4637-B596-FE7B8513EAC1}" type="presOf" srcId="{87B633B6-9090-45C7-9A3E-BC9288EE4392}" destId="{A25F1778-0310-4D28-9C77-677B0F54012A}" srcOrd="0" destOrd="0" presId="urn:microsoft.com/office/officeart/2005/8/layout/list1"/>
    <dgm:cxn modelId="{44229B36-BDCA-4D3F-A051-E4AB0F897900}" srcId="{D1205E55-3262-4FBD-991E-4F0CE918B94C}" destId="{97DECC8C-63A2-4589-9B82-E6CAE5E080E2}" srcOrd="1" destOrd="0" parTransId="{87B57A71-8AA5-4519-90E3-3A316FE50009}" sibTransId="{89659FAE-2174-4EA8-9EFE-CF675063A862}"/>
    <dgm:cxn modelId="{895B235B-2CAA-4478-90A0-DC7E1BDB9DA5}" srcId="{87B633B6-9090-45C7-9A3E-BC9288EE4392}" destId="{3E949AE6-069C-4E06-8EB5-ACED0327F9DC}" srcOrd="1" destOrd="0" parTransId="{4D66BB1D-50A7-4982-92B0-95323F5FE284}" sibTransId="{DD5FBFE2-90BA-46EE-A6BE-9CE686D11971}"/>
    <dgm:cxn modelId="{6CD23B5D-F095-4027-90A6-CEDBAE628696}" srcId="{D1205E55-3262-4FBD-991E-4F0CE918B94C}" destId="{87B633B6-9090-45C7-9A3E-BC9288EE4392}" srcOrd="0" destOrd="0" parTransId="{F0577951-4417-4A49-8F38-23D5D06FE023}" sibTransId="{D0D15C1C-2744-44D5-8B75-33BBEE65B95A}"/>
    <dgm:cxn modelId="{0159C86B-E89C-4C1F-9FDC-00A5B16CA4E1}" type="presOf" srcId="{87B633B6-9090-45C7-9A3E-BC9288EE4392}" destId="{86393F01-3076-4FAD-8CDC-5A8D64F3C053}" srcOrd="1" destOrd="0" presId="urn:microsoft.com/office/officeart/2005/8/layout/list1"/>
    <dgm:cxn modelId="{DC61F06F-0070-43F1-B33A-E06CB6A045EE}" srcId="{97DECC8C-63A2-4589-9B82-E6CAE5E080E2}" destId="{C43222F5-19B9-48F4-B965-F497F9D07E5A}" srcOrd="2" destOrd="0" parTransId="{3F905FDE-1E6D-48ED-AB01-2D4BF59C8F72}" sibTransId="{D3D059B4-60BE-4F75-8D1B-F926C60423A1}"/>
    <dgm:cxn modelId="{27ECDF56-5FB0-4F7D-AB41-D9CDBACE0338}" srcId="{97DECC8C-63A2-4589-9B82-E6CAE5E080E2}" destId="{D5148B84-9C9E-47E6-8B46-E7085B7A5B16}" srcOrd="0" destOrd="0" parTransId="{2BA8DD39-B7D4-4F9E-A184-C71E21978842}" sibTransId="{F1BE7730-9985-4956-A04C-926A78CF1764}"/>
    <dgm:cxn modelId="{F769859F-89D0-4E50-B456-E8616E6DA9E8}" srcId="{87B633B6-9090-45C7-9A3E-BC9288EE4392}" destId="{E13E367A-7623-4804-B768-D77AFEFE25C2}" srcOrd="2" destOrd="0" parTransId="{65FB95BF-802F-4140-9806-E7C4D2E23E46}" sibTransId="{1EAEBF48-9E5D-4647-8015-44B1D5DF4F4B}"/>
    <dgm:cxn modelId="{0A0BA5A6-CF5B-4BBF-8346-D1134FCFA577}" type="presOf" srcId="{D1205E55-3262-4FBD-991E-4F0CE918B94C}" destId="{F86C4493-155D-4D68-BE80-D6C40FFE82ED}" srcOrd="0" destOrd="0" presId="urn:microsoft.com/office/officeart/2005/8/layout/list1"/>
    <dgm:cxn modelId="{22BE61B6-E7E4-4FAA-A796-914E2D9EE28D}" srcId="{87B633B6-9090-45C7-9A3E-BC9288EE4392}" destId="{F04F0457-6946-44A2-BB8D-B67B1410D357}" srcOrd="0" destOrd="0" parTransId="{1E0055F7-CC2F-43E3-8519-9DF7B7C4DB69}" sibTransId="{46C84033-996D-446E-9E65-AFCBFDDA18F3}"/>
    <dgm:cxn modelId="{E47356BE-C3FF-4B34-A7EC-CF7808401292}" type="presOf" srcId="{3E949AE6-069C-4E06-8EB5-ACED0327F9DC}" destId="{8BCB422E-1739-4E1B-983C-E0940E787D81}" srcOrd="0" destOrd="1" presId="urn:microsoft.com/office/officeart/2005/8/layout/list1"/>
    <dgm:cxn modelId="{DA7778C0-597D-49AD-8E8F-89819EEC8ADB}" type="presOf" srcId="{C43222F5-19B9-48F4-B965-F497F9D07E5A}" destId="{A2549131-364F-40E3-A7AC-D0F983DB2883}" srcOrd="0" destOrd="2" presId="urn:microsoft.com/office/officeart/2005/8/layout/list1"/>
    <dgm:cxn modelId="{108813C2-6ECF-45A4-BE4F-F4A7B70D4C10}" type="presOf" srcId="{97DECC8C-63A2-4589-9B82-E6CAE5E080E2}" destId="{5F5538C9-C5E5-40D4-8AEC-39E6E8A77B04}" srcOrd="0" destOrd="0" presId="urn:microsoft.com/office/officeart/2005/8/layout/list1"/>
    <dgm:cxn modelId="{E0582FEA-9266-47BE-AC09-A0C1FE9284EF}" type="presOf" srcId="{97DECC8C-63A2-4589-9B82-E6CAE5E080E2}" destId="{7E0855D6-0D0A-4A52-A0B1-5B4B8ACE03F6}" srcOrd="1" destOrd="0" presId="urn:microsoft.com/office/officeart/2005/8/layout/list1"/>
    <dgm:cxn modelId="{390811EF-C305-4307-AE03-B77AC06CF19D}" srcId="{97DECC8C-63A2-4589-9B82-E6CAE5E080E2}" destId="{D149631E-8F5C-4FD9-B1CE-6B04480078B1}" srcOrd="1" destOrd="0" parTransId="{2424CD29-63C8-4266-A4B3-D7019B408912}" sibTransId="{CE7850E7-BC32-4208-9CFB-472EEF334462}"/>
    <dgm:cxn modelId="{60FD9746-D76C-43B7-A759-FFD0B2866E1C}" type="presParOf" srcId="{F86C4493-155D-4D68-BE80-D6C40FFE82ED}" destId="{68D3D658-2D00-458E-A1A0-425874A366C4}" srcOrd="0" destOrd="0" presId="urn:microsoft.com/office/officeart/2005/8/layout/list1"/>
    <dgm:cxn modelId="{AABF8040-E1F4-453A-BD93-6766533EB7BC}" type="presParOf" srcId="{68D3D658-2D00-458E-A1A0-425874A366C4}" destId="{A25F1778-0310-4D28-9C77-677B0F54012A}" srcOrd="0" destOrd="0" presId="urn:microsoft.com/office/officeart/2005/8/layout/list1"/>
    <dgm:cxn modelId="{D662C626-9FE6-4104-88F9-CAB7EA239AF6}" type="presParOf" srcId="{68D3D658-2D00-458E-A1A0-425874A366C4}" destId="{86393F01-3076-4FAD-8CDC-5A8D64F3C053}" srcOrd="1" destOrd="0" presId="urn:microsoft.com/office/officeart/2005/8/layout/list1"/>
    <dgm:cxn modelId="{A2ADFAE7-6CE5-4BC4-8200-41177CD31B82}" type="presParOf" srcId="{F86C4493-155D-4D68-BE80-D6C40FFE82ED}" destId="{F6F3439E-A000-4112-BFDB-8BEE30C04CAB}" srcOrd="1" destOrd="0" presId="urn:microsoft.com/office/officeart/2005/8/layout/list1"/>
    <dgm:cxn modelId="{A9910084-0339-4E92-913A-6DEA201FD992}" type="presParOf" srcId="{F86C4493-155D-4D68-BE80-D6C40FFE82ED}" destId="{8BCB422E-1739-4E1B-983C-E0940E787D81}" srcOrd="2" destOrd="0" presId="urn:microsoft.com/office/officeart/2005/8/layout/list1"/>
    <dgm:cxn modelId="{FAA525B5-3426-4ED2-84CB-F12CDCF1B646}" type="presParOf" srcId="{F86C4493-155D-4D68-BE80-D6C40FFE82ED}" destId="{5232D1D2-9E0B-412A-86FA-F07B45A0D71B}" srcOrd="3" destOrd="0" presId="urn:microsoft.com/office/officeart/2005/8/layout/list1"/>
    <dgm:cxn modelId="{A2B75B32-A49F-465F-A342-CF09A5613FE9}" type="presParOf" srcId="{F86C4493-155D-4D68-BE80-D6C40FFE82ED}" destId="{4731FACF-D104-449F-B162-3A31E1513DB1}" srcOrd="4" destOrd="0" presId="urn:microsoft.com/office/officeart/2005/8/layout/list1"/>
    <dgm:cxn modelId="{5D9E781D-5BD6-49FB-BA47-33781B30670B}" type="presParOf" srcId="{4731FACF-D104-449F-B162-3A31E1513DB1}" destId="{5F5538C9-C5E5-40D4-8AEC-39E6E8A77B04}" srcOrd="0" destOrd="0" presId="urn:microsoft.com/office/officeart/2005/8/layout/list1"/>
    <dgm:cxn modelId="{D2DC8737-0729-4CD2-9CE4-528EDC1DA635}" type="presParOf" srcId="{4731FACF-D104-449F-B162-3A31E1513DB1}" destId="{7E0855D6-0D0A-4A52-A0B1-5B4B8ACE03F6}" srcOrd="1" destOrd="0" presId="urn:microsoft.com/office/officeart/2005/8/layout/list1"/>
    <dgm:cxn modelId="{7B8C81D8-34BE-4D22-B3ED-5F0A434AC3D3}" type="presParOf" srcId="{F86C4493-155D-4D68-BE80-D6C40FFE82ED}" destId="{78BD5789-2D28-41D2-9437-CD44965F160E}" srcOrd="5" destOrd="0" presId="urn:microsoft.com/office/officeart/2005/8/layout/list1"/>
    <dgm:cxn modelId="{2BDA26CE-0459-4341-A1A5-8D086A0B1025}" type="presParOf" srcId="{F86C4493-155D-4D68-BE80-D6C40FFE82ED}" destId="{A2549131-364F-40E3-A7AC-D0F983DB288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B422E-1739-4E1B-983C-E0940E787D81}">
      <dsp:nvSpPr>
        <dsp:cNvPr id="0" name=""/>
        <dsp:cNvSpPr/>
      </dsp:nvSpPr>
      <dsp:spPr>
        <a:xfrm>
          <a:off x="0" y="364934"/>
          <a:ext cx="6253721" cy="246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479044" rIns="48535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Loads an RGB image.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Processes pixel by pixel, row by row.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Applies simple RGB thresholding logic (e.g., grayscale, color channel highlight).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Produces a new segmented image.</a:t>
          </a:r>
        </a:p>
      </dsp:txBody>
      <dsp:txXfrm>
        <a:off x="0" y="364934"/>
        <a:ext cx="6253721" cy="2463300"/>
      </dsp:txXfrm>
    </dsp:sp>
    <dsp:sp modelId="{86393F01-3076-4FAD-8CDC-5A8D64F3C053}">
      <dsp:nvSpPr>
        <dsp:cNvPr id="0" name=""/>
        <dsp:cNvSpPr/>
      </dsp:nvSpPr>
      <dsp:spPr>
        <a:xfrm>
          <a:off x="312686" y="25454"/>
          <a:ext cx="4377605" cy="678960"/>
        </a:xfrm>
        <a:prstGeom prst="roundRect">
          <a:avLst/>
        </a:prstGeom>
        <a:solidFill>
          <a:schemeClr val="tx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How it Works:</a:t>
          </a:r>
          <a:endParaRPr lang="en-US" sz="2300" kern="1200" dirty="0"/>
        </a:p>
      </dsp:txBody>
      <dsp:txXfrm>
        <a:off x="345830" y="58598"/>
        <a:ext cx="4311317" cy="612672"/>
      </dsp:txXfrm>
    </dsp:sp>
    <dsp:sp modelId="{A2549131-364F-40E3-A7AC-D0F983DB2883}">
      <dsp:nvSpPr>
        <dsp:cNvPr id="0" name=""/>
        <dsp:cNvSpPr/>
      </dsp:nvSpPr>
      <dsp:spPr>
        <a:xfrm>
          <a:off x="0" y="3291915"/>
          <a:ext cx="6253721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479044" rIns="48535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Single-threaded execution.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Doesn't utilize multi-core CPUs.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Becomes a bottleneck for large images.</a:t>
          </a:r>
        </a:p>
      </dsp:txBody>
      <dsp:txXfrm>
        <a:off x="0" y="3291915"/>
        <a:ext cx="6253721" cy="1738800"/>
      </dsp:txXfrm>
    </dsp:sp>
    <dsp:sp modelId="{7E0855D6-0D0A-4A52-A0B1-5B4B8ACE03F6}">
      <dsp:nvSpPr>
        <dsp:cNvPr id="0" name=""/>
        <dsp:cNvSpPr/>
      </dsp:nvSpPr>
      <dsp:spPr>
        <a:xfrm>
          <a:off x="312686" y="2952435"/>
          <a:ext cx="4377605" cy="678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Limitations:</a:t>
          </a:r>
          <a:endParaRPr lang="en-US" sz="2300" kern="1200" dirty="0"/>
        </a:p>
      </dsp:txBody>
      <dsp:txXfrm>
        <a:off x="345830" y="2985579"/>
        <a:ext cx="4311317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6FA81-2BD6-451F-A3D8-A4EF6F382FB7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F67E9-7CEE-4FD8-82AE-53BE4473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5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F67E9-7CEE-4FD8-82AE-53BE44730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0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F67E9-7CEE-4FD8-82AE-53BE44730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2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F67E9-7CEE-4FD8-82AE-53BE44730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B192-383D-4584-82E2-0C7387240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C6F10-3AF8-470A-AB72-E56F81A99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851AB-7CA0-4A73-A0DE-C695CD7B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45FF-38E5-4724-A019-CD1CBA9883C5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41C05-7860-4EA2-A374-7F1A5EDE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E9540-43B0-474D-A138-2D3B61B3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804-E869-47FB-BDFF-C8665BD0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1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EDFA-A649-4F65-8E6A-43A28F5D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EF8FC-F866-4329-81B8-DB73FE5EF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E8777-35DC-44FD-8219-31CD8210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45FF-38E5-4724-A019-CD1CBA9883C5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E0761-F707-4EA1-A2C3-F35F39EF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A4BB9-0974-4B2A-B5A4-CC78CEE4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804-E869-47FB-BDFF-C8665BD0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5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C8D8C-C9D2-4EAE-B7D7-5BF3D9229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D1ABC-42D0-4AA5-A35B-45C85E579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1074A-E6BE-4713-A63F-FE2DD15F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45FF-38E5-4724-A019-CD1CBA9883C5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AF4BA-D4D6-4624-9753-EDECCD06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C037A-A0BD-4FC1-87AC-315CC658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804-E869-47FB-BDFF-C8665BD0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4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F79F-6F1B-4579-8F15-D4B09C36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CAC7F-5078-4FFF-A8C0-392DE1A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3BBA8-034A-4D2B-8860-20783EA8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45FF-38E5-4724-A019-CD1CBA9883C5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32A47-1DEC-4DBD-8AFC-D81BB476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289CD-9D73-49BC-8193-3BC489E7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804-E869-47FB-BDFF-C8665BD0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6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C229-DD30-4C5A-BF3A-5CE1A503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D9AE2-76B5-40E0-8BA3-8A6EE0D2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8E266-EEA0-445D-B68D-41D62174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45FF-38E5-4724-A019-CD1CBA9883C5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E08E0-2FFF-49EF-BF11-6F81E778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ACABC-C51C-47D1-92C3-E9FBC564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804-E869-47FB-BDFF-C8665BD0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8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489B-84A4-4FC9-819E-2F267AE7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024B-880E-47BD-91F4-EF22C2658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513B8-F707-4262-B154-592821CC9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5240D-2F10-408D-BAFE-9AC610C0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45FF-38E5-4724-A019-CD1CBA9883C5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82927-692E-4003-8E48-C6409822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EB0C3-5414-4967-BFE4-03A6E57F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804-E869-47FB-BDFF-C8665BD0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334E-1B57-4AC7-AD16-D463DBC44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B13A8-12C0-4390-91FF-D98C5ABD8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7379C-E669-429C-82E3-6CF05BAA1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6CE92-7B56-49B3-B8A8-6F197C823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2F310-4ACF-47B8-A5E8-4397C77C3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E8BAB-E5DB-4C36-94AA-9878E445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45FF-38E5-4724-A019-CD1CBA9883C5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5D013-8B2C-4B86-A4A2-6B705DA6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DD2EE-E11B-4E29-9015-DC3F38AD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804-E869-47FB-BDFF-C8665BD0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9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03E9-CCE5-450C-A2A5-8F53016F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42718-9372-449A-AE60-288B5F7D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45FF-38E5-4724-A019-CD1CBA9883C5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B65E0-FDA3-4373-AEC8-DE233025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FDCDA-763F-4A37-9537-CFD52288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804-E869-47FB-BDFF-C8665BD0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8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3B9B5-D83B-4DC1-97E2-9A30C973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45FF-38E5-4724-A019-CD1CBA9883C5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6957A-4D68-4170-8557-62258D35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C7BD4-6E71-46DA-9499-974B47A7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804-E869-47FB-BDFF-C8665BD0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8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AAAB-4E38-44A6-BBCB-F9AFC45D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4FFB-D960-4E00-91ED-7E57C417B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92AA7-B836-424B-AFFC-B7782E4FD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316E8-52B9-4D71-9A4C-05A9304D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45FF-38E5-4724-A019-CD1CBA9883C5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E9F7C-7F96-40B8-95DD-821679EE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C1B9D-F3FF-455B-99B0-5664977D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804-E869-47FB-BDFF-C8665BD0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9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8A55-4289-48DE-86F0-10CD8A5F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9198C-3DF9-4E21-B876-C54266914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42927-A442-429D-ACFE-AD3242FD8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C1911-C404-48D2-B288-F2372934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45FF-38E5-4724-A019-CD1CBA9883C5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D5B9D-C87C-4D33-B4B8-0521627F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AD32-EC03-4921-8F8D-DEEEBF14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2D804-E869-47FB-BDFF-C8665BD0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4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1A2DA-FB09-4E44-AAF5-44B0305E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A50E3-4BC5-46A1-B874-8F8193EB6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DC7E9-37E4-419B-BEE4-3450AE15C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A45FF-38E5-4724-A019-CD1CBA9883C5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B1A38-504B-4A7E-82C1-7D1C9D58B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105EF-B1A5-45A1-AF84-95BB32851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2D804-E869-47FB-BDFF-C8665BD0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4B15FE-3FB1-43DB-8988-AB88A40F92A4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Java Parallel 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2220939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uturistic Technology Images - Free Download on Freepik">
            <a:extLst>
              <a:ext uri="{FF2B5EF4-FFF2-40B4-BE49-F238E27FC236}">
                <a16:creationId xmlns:a16="http://schemas.microsoft.com/office/drawing/2014/main" id="{3AE94819-C2F7-4D65-B886-BB21C8817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9" b="10864"/>
          <a:stretch>
            <a:fillRect/>
          </a:stretch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621947-0A3E-4DCC-AF95-A3757BB8186B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More Complex Algorithms:</a:t>
            </a:r>
            <a:r>
              <a:rPr lang="en-US" sz="2400" dirty="0"/>
              <a:t> Extend to other image processing techniques (e.g., convolution filters, edge detection).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Advanced Visualization:</a:t>
            </a:r>
            <a:r>
              <a:rPr lang="en-US" sz="2400" dirty="0"/>
              <a:t> Incorporate graphical charting libraries for scalability curves directly in the GUI.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Dynamic Load Balancing:</a:t>
            </a:r>
            <a:r>
              <a:rPr lang="en-US" sz="2400" dirty="0"/>
              <a:t> Explore more sophisticated task distribution for uneven workloads.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Error Handling and Robustness:</a:t>
            </a:r>
            <a:r>
              <a:rPr lang="en-US" sz="2400" dirty="0"/>
              <a:t> Further improve error messages and graceful handling of unexpected inputs.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FD5AF-439B-41FD-8A4B-9A96B75E2AC9}"/>
              </a:ext>
            </a:extLst>
          </p:cNvPr>
          <p:cNvSpPr txBox="1"/>
          <p:nvPr/>
        </p:nvSpPr>
        <p:spPr>
          <a:xfrm>
            <a:off x="2785906" y="790645"/>
            <a:ext cx="6094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b="1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424601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615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Questions marks on black background with copy space 3d render | Premium  Photo">
            <a:extLst>
              <a:ext uri="{FF2B5EF4-FFF2-40B4-BE49-F238E27FC236}">
                <a16:creationId xmlns:a16="http://schemas.microsoft.com/office/drawing/2014/main" id="{0EB8947C-8A36-4371-89F2-2416858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1" r="-1" b="-1"/>
          <a:stretch>
            <a:fillRect/>
          </a:stretch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1A912F-8807-49CA-9691-8896F6736E18}"/>
              </a:ext>
            </a:extLst>
          </p:cNvPr>
          <p:cNvSpPr txBox="1"/>
          <p:nvPr/>
        </p:nvSpPr>
        <p:spPr>
          <a:xfrm>
            <a:off x="1168400" y="528481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1909F-40B4-4805-BD7B-6EA925700F0D}"/>
              </a:ext>
            </a:extLst>
          </p:cNvPr>
          <p:cNvSpPr txBox="1"/>
          <p:nvPr/>
        </p:nvSpPr>
        <p:spPr>
          <a:xfrm>
            <a:off x="1524000" y="3732684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Thank you for your attention. We are now ready to answer any questions.</a:t>
            </a:r>
          </a:p>
        </p:txBody>
      </p:sp>
    </p:spTree>
    <p:extLst>
      <p:ext uri="{BB962C8B-B14F-4D97-AF65-F5344CB8AC3E}">
        <p14:creationId xmlns:p14="http://schemas.microsoft.com/office/powerpoint/2010/main" val="1546988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Problem Statement Images – Browse 33,835 Stock Photos, Vectors, and Video |  Adobe Stock">
            <a:extLst>
              <a:ext uri="{FF2B5EF4-FFF2-40B4-BE49-F238E27FC236}">
                <a16:creationId xmlns:a16="http://schemas.microsoft.com/office/drawing/2014/main" id="{7B1CA140-C817-41E0-BF75-27A732302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>
            <a:fillRect/>
          </a:stretch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4F9B0D-6716-4AEB-9648-74CFDD8E81E4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Problem Statement</a:t>
            </a:r>
          </a:p>
        </p:txBody>
      </p:sp>
      <p:sp>
        <p:nvSpPr>
          <p:cNvPr id="7177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D2BF-1051-4A32-A37B-6EEA17919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Image Segmentation:</a:t>
            </a:r>
            <a:r>
              <a:rPr lang="en-US" sz="2200" dirty="0">
                <a:solidFill>
                  <a:schemeClr val="bg1"/>
                </a:solidFill>
              </a:rPr>
              <a:t> What it is, why it's important (e.g., medical imaging, computer vision).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The Challenge with Color Images:</a:t>
            </a:r>
            <a:endParaRPr lang="en-US" sz="2200" dirty="0">
              <a:solidFill>
                <a:schemeClr val="bg1"/>
              </a:solidFill>
            </a:endParaRPr>
          </a:p>
          <a:p>
            <a:pPr marL="742950" lvl="1"/>
            <a:r>
              <a:rPr lang="en-US" sz="2200" dirty="0">
                <a:solidFill>
                  <a:schemeClr val="bg1"/>
                </a:solidFill>
              </a:rPr>
              <a:t>More computationally demanding than grayscale.</a:t>
            </a:r>
          </a:p>
          <a:p>
            <a:pPr marL="742950" lvl="1"/>
            <a:r>
              <a:rPr lang="en-US" sz="2200" dirty="0">
                <a:solidFill>
                  <a:schemeClr val="bg1"/>
                </a:solidFill>
              </a:rPr>
              <a:t>Sequential processing of high-resolution RGB images:</a:t>
            </a:r>
          </a:p>
          <a:p>
            <a:pPr marL="1143000" lvl="2"/>
            <a:r>
              <a:rPr lang="en-US" sz="2200" dirty="0">
                <a:solidFill>
                  <a:schemeClr val="bg1"/>
                </a:solidFill>
              </a:rPr>
              <a:t>Slow execution times.</a:t>
            </a:r>
          </a:p>
          <a:p>
            <a:pPr marL="1143000" lvl="2"/>
            <a:r>
              <a:rPr lang="en-US" sz="2200" dirty="0">
                <a:solidFill>
                  <a:schemeClr val="bg1"/>
                </a:solidFill>
              </a:rPr>
              <a:t>High CPU idling (inefficient resource utilization).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The Goal:</a:t>
            </a:r>
            <a:r>
              <a:rPr lang="en-US" sz="2200" dirty="0">
                <a:solidFill>
                  <a:schemeClr val="bg1"/>
                </a:solidFill>
              </a:rPr>
              <a:t> Overcome these limitations through parallelization.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7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8" name="Rectangle 82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12EF3-E19B-4D10-B262-3DE1337A3651}"/>
              </a:ext>
            </a:extLst>
          </p:cNvPr>
          <p:cNvSpPr txBox="1"/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Project Goal</a:t>
            </a:r>
          </a:p>
        </p:txBody>
      </p:sp>
      <p:sp>
        <p:nvSpPr>
          <p:cNvPr id="82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4">
            <a:extLst>
              <a:ext uri="{FF2B5EF4-FFF2-40B4-BE49-F238E27FC236}">
                <a16:creationId xmlns:a16="http://schemas.microsoft.com/office/drawing/2014/main" id="{48D0DA05-5C0D-4390-BED3-DABCA1D70333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Core Objective:</a:t>
            </a:r>
            <a:r>
              <a:rPr lang="en-US" sz="2200"/>
              <a:t> Implement parallel color image segmentation using Java concurrency.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Specific Aims:</a:t>
            </a:r>
            <a:endParaRPr lang="en-US" sz="220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Achieve significant </a:t>
            </a:r>
            <a:r>
              <a:rPr lang="en-US" sz="2200" b="1"/>
              <a:t>speed-up</a:t>
            </a:r>
            <a:r>
              <a:rPr lang="en-US" sz="2200"/>
              <a:t> over sequential execution.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Ensure high </a:t>
            </a:r>
            <a:r>
              <a:rPr lang="en-US" sz="2200" b="1"/>
              <a:t>CPU utilization</a:t>
            </a:r>
            <a:r>
              <a:rPr lang="en-US" sz="2200"/>
              <a:t> during computation.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Develop a user-friendly </a:t>
            </a:r>
            <a:r>
              <a:rPr lang="en-US" sz="2200" b="1"/>
              <a:t>Graphical User Interface (GUI)</a:t>
            </a:r>
            <a:r>
              <a:rPr lang="en-US" sz="2200"/>
              <a:t> for intuitive interaction and live visualization.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Provide </a:t>
            </a:r>
            <a:r>
              <a:rPr lang="en-US" sz="2200" b="1"/>
              <a:t>performance metrics</a:t>
            </a:r>
            <a:r>
              <a:rPr lang="en-US" sz="2200"/>
              <a:t> for data-driven analysis (Speed-up, Scalability, Memory Overhead).</a:t>
            </a:r>
          </a:p>
        </p:txBody>
      </p:sp>
      <p:pic>
        <p:nvPicPr>
          <p:cNvPr id="8204" name="Picture 12" descr="Goals Png PNG Transparent With Clear ...">
            <a:extLst>
              <a:ext uri="{FF2B5EF4-FFF2-40B4-BE49-F238E27FC236}">
                <a16:creationId xmlns:a16="http://schemas.microsoft.com/office/drawing/2014/main" id="{FFF85533-4E14-4D6C-9867-4E3CC73D3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6" b="-2"/>
          <a:stretch>
            <a:fillRect/>
          </a:stretch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roject Goals Vector Hd Images, Goal Icon For Your Project, Project Icons,  Goal Icons, Goal PNG Image For Free Download">
            <a:extLst>
              <a:ext uri="{FF2B5EF4-FFF2-40B4-BE49-F238E27FC236}">
                <a16:creationId xmlns:a16="http://schemas.microsoft.com/office/drawing/2014/main" id="{DD85EDB2-660C-482B-8F6A-22DD00DA7C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3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7227A32-AB41-4EBC-A7AD-EB8E7C601C81}"/>
              </a:ext>
            </a:extLst>
          </p:cNvPr>
          <p:cNvSpPr txBox="1"/>
          <p:nvPr/>
        </p:nvSpPr>
        <p:spPr>
          <a:xfrm>
            <a:off x="630936" y="495992"/>
            <a:ext cx="4195140" cy="56388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Sequential Baseline</a:t>
            </a: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3C31A5BB-1F43-BBFA-35AF-FA709B9CD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111735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170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Rectangle 310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What Is Parallelization and How Does It Work? | Binance Academy">
            <a:extLst>
              <a:ext uri="{FF2B5EF4-FFF2-40B4-BE49-F238E27FC236}">
                <a16:creationId xmlns:a16="http://schemas.microsoft.com/office/drawing/2014/main" id="{5F8B23E0-ED80-4E4D-A889-916E5ACE0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06D9D6-E366-4C58-82AB-95245D3E27FE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Parallelization Strategy</a:t>
            </a:r>
          </a:p>
        </p:txBody>
      </p:sp>
      <p:sp>
        <p:nvSpPr>
          <p:cNvPr id="3108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BC7418-22F7-46E0-9932-B334584A4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04446"/>
            <a:ext cx="10515600" cy="41768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Core Technology: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Java's Forkjoinpool framework.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Divide and Conquer: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Image is split into smaller, independent horizontal strips (blocks of rows).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Each strip is processed concurrently by a RecursiveAction task.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Benefits: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Efficiently distributes workload across multiple CPU cores.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Minimizes communication overhead between tasks.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Granularity Tuning: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LEAF_TASK_THRESHOLD dynamically adjusted to balance task creation overhead and parallel workload.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631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What Is Parallelization and How Does It Work? | Binance Academy">
            <a:extLst>
              <a:ext uri="{FF2B5EF4-FFF2-40B4-BE49-F238E27FC236}">
                <a16:creationId xmlns:a16="http://schemas.microsoft.com/office/drawing/2014/main" id="{2B052D6B-771F-4576-A62E-E1B66AC73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875D92-E3AE-45A9-B93C-D6C78D90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Understanding LEAF_TASK_THRESHOLD</a:t>
            </a:r>
          </a:p>
        </p:txBody>
      </p:sp>
      <p:sp>
        <p:nvSpPr>
          <p:cNvPr id="6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A1D6674E-4F26-495E-A01B-74794FF6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992"/>
            <a:ext cx="10515600" cy="435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u="sng" dirty="0">
                <a:solidFill>
                  <a:schemeClr val="bg1"/>
                </a:solidFill>
              </a:rPr>
              <a:t>Why This Formula?</a:t>
            </a:r>
          </a:p>
          <a:p>
            <a:r>
              <a:rPr lang="en-US" sz="2200" dirty="0">
                <a:solidFill>
                  <a:schemeClr val="bg1"/>
                </a:solidFill>
              </a:rPr>
              <a:t>LEAF_TASK_THRESHOLD = Math.max(10, imageHeight / (numThreads * 4));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Ensures small but not tiny tasks.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Multiplies numThreads × 4 to create 4x more tasks than threads.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More tasks → better load balancing in the pool.</a:t>
            </a:r>
          </a:p>
          <a:p>
            <a:r>
              <a:rPr lang="en-US" sz="2200" dirty="0">
                <a:solidFill>
                  <a:schemeClr val="bg1"/>
                </a:solidFill>
              </a:rPr>
              <a:t>Example: 800×600 Image, 4 Threads, Threshold = 128</a:t>
            </a:r>
          </a:p>
          <a:p>
            <a:r>
              <a:rPr lang="en-US" sz="2200" dirty="0">
                <a:solidFill>
                  <a:schemeClr val="bg1"/>
                </a:solidFill>
              </a:rPr>
              <a:t>LEAF_TASK_THRESHOLD = 600 / (4 × 4) = 37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</a:rPr>
              <a:t>So, image is broken into 37-row chunks.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</a:rPr>
              <a:t>About 16 tasks total (600 / 37 ≈ 16)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</a:rPr>
              <a:t>4 threads pick them up in parallel.</a:t>
            </a:r>
          </a:p>
        </p:txBody>
      </p:sp>
    </p:spTree>
    <p:extLst>
      <p:ext uri="{BB962C8B-B14F-4D97-AF65-F5344CB8AC3E}">
        <p14:creationId xmlns:p14="http://schemas.microsoft.com/office/powerpoint/2010/main" val="3247616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sometric User Interface Ui Ux Design Elements Blueprint Background Stock  Illustration - Download Image Now - iStock">
            <a:extLst>
              <a:ext uri="{FF2B5EF4-FFF2-40B4-BE49-F238E27FC236}">
                <a16:creationId xmlns:a16="http://schemas.microsoft.com/office/drawing/2014/main" id="{18712FC6-8379-4026-9063-ACE314E7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" b="19908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4FF0AB-1D41-4C83-94D1-13E88AB1AE2F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 (UI) </a:t>
            </a:r>
            <a:endParaRPr lang="en-US" sz="4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3C9B5CB9-70B1-4BDE-8801-4F4299828D3E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Purpose:</a:t>
            </a:r>
            <a:r>
              <a:rPr lang="en-US">
                <a:solidFill>
                  <a:srgbClr val="FFFFFF"/>
                </a:solidFill>
              </a:rPr>
              <a:t> User-friendly interaction, real-time visualization, and clear metric display.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Key Features:</a:t>
            </a:r>
            <a:endParaRPr lang="en-US">
              <a:solidFill>
                <a:srgbClr val="FF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Image Upload:</a:t>
            </a:r>
            <a:r>
              <a:rPr lang="en-US">
                <a:solidFill>
                  <a:srgbClr val="FFFFFF"/>
                </a:solidFill>
              </a:rPr>
              <a:t> Easy selection of input photos.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Configurable Parameters:</a:t>
            </a:r>
            <a:r>
              <a:rPr lang="en-US">
                <a:solidFill>
                  <a:srgbClr val="FFFFFF"/>
                </a:solidFill>
              </a:rPr>
              <a:t> Threshold, Segmentation Type, Number of Threads, </a:t>
            </a:r>
            <a:r>
              <a:rPr lang="en-US" b="1">
                <a:solidFill>
                  <a:srgbClr val="FFFFFF"/>
                </a:solidFill>
              </a:rPr>
              <a:t>Visualization Delay</a:t>
            </a:r>
            <a:r>
              <a:rPr lang="en-US">
                <a:solidFill>
                  <a:srgbClr val="FFFFFF"/>
                </a:solidFill>
              </a:rPr>
              <a:t>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Live Progress Panels:</a:t>
            </a:r>
            <a:r>
              <a:rPr lang="en-US">
                <a:solidFill>
                  <a:srgbClr val="FFFFFF"/>
                </a:solidFill>
              </a:rPr>
              <a:t> Side-by-side display of sequential vs. parallel image transformation in real-time.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Performance Metrics Area:</a:t>
            </a:r>
            <a:r>
              <a:rPr lang="en-US">
                <a:solidFill>
                  <a:srgbClr val="FFFFFF"/>
                </a:solidFill>
              </a:rPr>
              <a:t> Dedicated text area for displaying detailed results.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Action Buttons:</a:t>
            </a:r>
            <a:r>
              <a:rPr lang="en-US">
                <a:solidFill>
                  <a:srgbClr val="FFFFFF"/>
                </a:solidFill>
              </a:rPr>
              <a:t> "Start Segmentation" and "Run Scalability Test".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Combined Output:</a:t>
            </a:r>
            <a:r>
              <a:rPr lang="en-US">
                <a:solidFill>
                  <a:srgbClr val="FFFFFF"/>
                </a:solidFill>
              </a:rPr>
              <a:t> Final side-by-side image comparison.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Benefit:</a:t>
            </a:r>
            <a:r>
              <a:rPr lang="en-US">
                <a:solidFill>
                  <a:srgbClr val="FFFFFF"/>
                </a:solidFill>
              </a:rPr>
              <a:t> Allows direct observation of performance differences and parallel behavior.</a:t>
            </a:r>
          </a:p>
        </p:txBody>
      </p:sp>
    </p:spTree>
    <p:extLst>
      <p:ext uri="{BB962C8B-B14F-4D97-AF65-F5344CB8AC3E}">
        <p14:creationId xmlns:p14="http://schemas.microsoft.com/office/powerpoint/2010/main" val="806898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erformance measurement icon logo Royalty Free Vector Image">
            <a:extLst>
              <a:ext uri="{FF2B5EF4-FFF2-40B4-BE49-F238E27FC236}">
                <a16:creationId xmlns:a16="http://schemas.microsoft.com/office/drawing/2014/main" id="{117872FB-2757-4A37-98AB-B8EF75DCC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9" r="-1" b="23267"/>
          <a:stretch>
            <a:fillRect/>
          </a:stretch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BD01A-3D54-4E20-B555-F0EECDA4FD37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Key Performance Metrics &amp; Targets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2D35B-9C17-4250-9691-6FE34718E1CD}"/>
              </a:ext>
            </a:extLst>
          </p:cNvPr>
          <p:cNvSpPr txBox="1"/>
          <p:nvPr/>
        </p:nvSpPr>
        <p:spPr>
          <a:xfrm>
            <a:off x="838199" y="2434201"/>
            <a:ext cx="6688016" cy="3742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Speed-up (</a:t>
            </a:r>
            <a:r>
              <a:rPr lang="en-US" sz="1600" dirty="0" err="1">
                <a:effectLst/>
              </a:rPr>
              <a:t>Sp</a:t>
            </a:r>
            <a:r>
              <a:rPr lang="en-US" sz="1600" dirty="0"/>
              <a:t>​=</a:t>
            </a:r>
            <a:r>
              <a:rPr lang="en-US" sz="1600" dirty="0">
                <a:effectLst/>
              </a:rPr>
              <a:t>Ts</a:t>
            </a:r>
            <a:r>
              <a:rPr lang="en-US" sz="1600" dirty="0"/>
              <a:t>​/</a:t>
            </a:r>
            <a:r>
              <a:rPr lang="en-US" sz="1600" dirty="0" err="1">
                <a:effectLst/>
              </a:rPr>
              <a:t>Tp</a:t>
            </a:r>
            <a:r>
              <a:rPr lang="en-US" sz="1600" dirty="0"/>
              <a:t>​</a:t>
            </a:r>
            <a:r>
              <a:rPr lang="en-US" sz="1600" b="1" dirty="0"/>
              <a:t>):</a:t>
            </a:r>
            <a:endParaRPr lang="en-US" sz="16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Target:</a:t>
            </a:r>
            <a:r>
              <a:rPr lang="en-US" sz="1600" dirty="0"/>
              <a:t> ≥3× on an 8-core CPU (aim for 70% of ideal).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Why:</a:t>
            </a:r>
            <a:r>
              <a:rPr lang="en-US" sz="1600" dirty="0"/>
              <a:t> Measures how much faster parallel is than sequential.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Scalability:</a:t>
            </a:r>
            <a:endParaRPr lang="en-US" sz="16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Target:</a:t>
            </a:r>
            <a:r>
              <a:rPr lang="en-US" sz="1600" dirty="0"/>
              <a:t> Performance improves with more cores (explain plateau).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Why:</a:t>
            </a:r>
            <a:r>
              <a:rPr lang="en-US" sz="1600" dirty="0"/>
              <a:t> Shows how well the solution utilizes increasing CPU resources.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CPU Utilization:</a:t>
            </a:r>
            <a:endParaRPr lang="en-US" sz="16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Target:</a:t>
            </a:r>
            <a:r>
              <a:rPr lang="en-US" sz="1600" dirty="0"/>
              <a:t> ≥85 during compute phase.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Why:</a:t>
            </a:r>
            <a:r>
              <a:rPr lang="en-US" sz="1600" dirty="0"/>
              <a:t> Indicates efficient use of CPU capacity.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Memory Overhead:</a:t>
            </a:r>
            <a:endParaRPr lang="en-US" sz="16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Target:</a:t>
            </a:r>
            <a:r>
              <a:rPr lang="en-US" sz="1600" dirty="0"/>
              <a:t> ≤2× sequential footprint.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Why:</a:t>
            </a:r>
            <a:r>
              <a:rPr lang="en-US" sz="1600" dirty="0"/>
              <a:t> Ensures parallel implementation doesn't consume excessive memory.</a:t>
            </a:r>
          </a:p>
        </p:txBody>
      </p:sp>
    </p:spTree>
    <p:extLst>
      <p:ext uri="{BB962C8B-B14F-4D97-AF65-F5344CB8AC3E}">
        <p14:creationId xmlns:p14="http://schemas.microsoft.com/office/powerpoint/2010/main" val="380333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mprove and Organize your Testing Process with TestLodge - TestLodge Blog">
            <a:extLst>
              <a:ext uri="{FF2B5EF4-FFF2-40B4-BE49-F238E27FC236}">
                <a16:creationId xmlns:a16="http://schemas.microsoft.com/office/drawing/2014/main" id="{012E2DBF-B7C0-4A11-86D5-CB2FFA6A6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" r="4861" b="3"/>
          <a:stretch>
            <a:fillRect/>
          </a:stretch>
        </p:blipFill>
        <p:spPr bwMode="auto">
          <a:xfrm>
            <a:off x="-1" y="-2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BD690F-B481-41C5-8EF5-259CDFBF018B}"/>
              </a:ext>
            </a:extLst>
          </p:cNvPr>
          <p:cNvSpPr txBox="1"/>
          <p:nvPr/>
        </p:nvSpPr>
        <p:spPr>
          <a:xfrm>
            <a:off x="1198181" y="728906"/>
            <a:ext cx="9792471" cy="2057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4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Method of Testing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E424D9-E561-4E91-921F-530AA2B6F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73" y="2484621"/>
            <a:ext cx="9754705" cy="31748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Precise Timing: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Using System.nanoTime() for accurate measurement of computation time, excluding I/O.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Correctness Validation: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Visual comparison of segmented outputs (sequential vs. parallel).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Performance Phases: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Baseline Timing: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Running sequential algorithm.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Thread-Sweep (Scalability Test):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Running parallel algorithm with 1, 2, 4, 8, N (max cores) threads.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Environment: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Consistent hardware, large input images (e.g., 4K) for meaningful speed-up.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016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766</Words>
  <Application>Microsoft Office PowerPoint</Application>
  <PresentationFormat>Widescreen</PresentationFormat>
  <Paragraphs>87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 LEAF_TASK_THRESHOLD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</dc:creator>
  <cp:lastModifiedBy>Omar</cp:lastModifiedBy>
  <cp:revision>4</cp:revision>
  <dcterms:created xsi:type="dcterms:W3CDTF">2025-07-10T11:51:47Z</dcterms:created>
  <dcterms:modified xsi:type="dcterms:W3CDTF">2025-07-10T12:01:46Z</dcterms:modified>
</cp:coreProperties>
</file>