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32D23-8375-47CD-95D6-18A67BEB4E7D}" v="54" dt="2022-04-20T21:39:36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1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bkinaci/fruit-images-for-object-det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D2FE9-7C7C-4D01-BB05-24E154619B30}"/>
              </a:ext>
            </a:extLst>
          </p:cNvPr>
          <p:cNvSpPr txBox="1"/>
          <p:nvPr/>
        </p:nvSpPr>
        <p:spPr>
          <a:xfrm>
            <a:off x="3239801" y="395307"/>
            <a:ext cx="526804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fia-pro"/>
              </a:rPr>
              <a:t>Architecture used in paper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ofia-pro"/>
            </a:endParaRPr>
          </a:p>
          <a:p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ofia-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74AB6-6942-4B16-BF87-5ADEE5B6F0E1}"/>
              </a:ext>
            </a:extLst>
          </p:cNvPr>
          <p:cNvSpPr txBox="1"/>
          <p:nvPr/>
        </p:nvSpPr>
        <p:spPr>
          <a:xfrm>
            <a:off x="617169" y="1595636"/>
            <a:ext cx="1168300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The architecture is basically </a:t>
            </a:r>
            <a:r>
              <a:rPr lang="en-US" sz="2000" b="1" dirty="0">
                <a:solidFill>
                  <a:schemeClr val="tx2"/>
                </a:solidFill>
              </a:rPr>
              <a:t>a model with a larger receptive field size(with a larger number of 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convolutional layers 3 × 3) and a larger number of parameters should be selected as the backbone.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 </a:t>
            </a:r>
            <a:endParaRPr lang="ar-EG" sz="20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94438-DDE6-4FC5-B65A-02F6586B20A6}"/>
              </a:ext>
            </a:extLst>
          </p:cNvPr>
          <p:cNvSpPr txBox="1"/>
          <p:nvPr/>
        </p:nvSpPr>
        <p:spPr>
          <a:xfrm>
            <a:off x="617169" y="2303522"/>
            <a:ext cx="11670182" cy="25545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fontAlgn="base"/>
            <a:r>
              <a:rPr lang="en-US" sz="2000" b="1" dirty="0">
                <a:solidFill>
                  <a:schemeClr val="tx2"/>
                </a:solidFill>
              </a:rPr>
              <a:t>Table 1 shows the information of CSPResNeXt50, CSPDarknet53, and </a:t>
            </a:r>
            <a:r>
              <a:rPr lang="en-US" sz="2000" b="1" dirty="0" err="1">
                <a:solidFill>
                  <a:schemeClr val="tx2"/>
                </a:solidFill>
              </a:rPr>
              <a:t>EfficientNet</a:t>
            </a:r>
            <a:r>
              <a:rPr lang="en-US" sz="2000" b="1" dirty="0">
                <a:solidFill>
                  <a:schemeClr val="tx2"/>
                </a:solidFill>
              </a:rPr>
              <a:t> B3. The </a:t>
            </a:r>
          </a:p>
          <a:p>
            <a:pPr algn="l" fontAlgn="base"/>
            <a:r>
              <a:rPr lang="en-US" sz="2000" b="1" dirty="0">
                <a:solidFill>
                  <a:schemeClr val="tx2"/>
                </a:solidFill>
              </a:rPr>
              <a:t>CSPResNext50 contains only 16 convolutional layers 3 × 3, a 425 × 425 receptive field and 20.6 M</a:t>
            </a:r>
          </a:p>
          <a:p>
            <a:pPr algn="l" fontAlgn="base"/>
            <a:r>
              <a:rPr lang="en-US" sz="2000" b="1" dirty="0">
                <a:solidFill>
                  <a:schemeClr val="tx2"/>
                </a:solidFill>
              </a:rPr>
              <a:t> parameters, while CSPDarknet53 contains 29 convolutional layers 3 × 3, a 725 × 725 receptive field</a:t>
            </a:r>
          </a:p>
          <a:p>
            <a:pPr algn="l" fontAlgn="base"/>
            <a:r>
              <a:rPr lang="en-US" sz="2000" b="1" dirty="0">
                <a:solidFill>
                  <a:schemeClr val="tx2"/>
                </a:solidFill>
              </a:rPr>
              <a:t> and 27.6 M parameters.</a:t>
            </a:r>
            <a:endParaRPr lang="en-US" sz="2000" b="1" dirty="0">
              <a:solidFill>
                <a:schemeClr val="tx2"/>
              </a:solidFill>
              <a:latin typeface="urw-din"/>
            </a:endParaRPr>
          </a:p>
          <a:p>
            <a:pPr algn="l" fontAlgn="base"/>
            <a:r>
              <a:rPr lang="en-US" sz="2000" b="1" dirty="0">
                <a:solidFill>
                  <a:schemeClr val="tx2"/>
                </a:solidFill>
              </a:rPr>
              <a:t>We use </a:t>
            </a:r>
            <a:r>
              <a:rPr lang="en-US" sz="2000" b="1" dirty="0" err="1">
                <a:solidFill>
                  <a:schemeClr val="tx2"/>
                </a:solidFill>
              </a:rPr>
              <a:t>PANet</a:t>
            </a:r>
            <a:r>
              <a:rPr lang="en-US" sz="2000" b="1" dirty="0">
                <a:solidFill>
                  <a:schemeClr val="tx2"/>
                </a:solidFill>
              </a:rPr>
              <a:t> as the method of parameter aggregation from different backbone levels for different</a:t>
            </a:r>
          </a:p>
          <a:p>
            <a:pPr algn="l" fontAlgn="base"/>
            <a:r>
              <a:rPr lang="en-US" sz="2000" b="1" dirty="0">
                <a:solidFill>
                  <a:schemeClr val="tx2"/>
                </a:solidFill>
              </a:rPr>
              <a:t> detector levels, instead of the FPN used in YOLOv3.</a:t>
            </a:r>
          </a:p>
          <a:p>
            <a:pPr algn="l" fontAlgn="base"/>
            <a:r>
              <a:rPr lang="en-US" sz="2000" b="1" dirty="0">
                <a:solidFill>
                  <a:schemeClr val="tx2"/>
                </a:solidFill>
              </a:rPr>
              <a:t>Finally, we choose CSPDarknet53 backbone, SPP additional module, </a:t>
            </a:r>
            <a:r>
              <a:rPr lang="en-US" sz="2000" b="1" dirty="0" err="1">
                <a:solidFill>
                  <a:schemeClr val="tx2"/>
                </a:solidFill>
              </a:rPr>
              <a:t>PANet</a:t>
            </a:r>
            <a:r>
              <a:rPr lang="en-US" sz="2000" b="1" dirty="0">
                <a:solidFill>
                  <a:schemeClr val="tx2"/>
                </a:solidFill>
              </a:rPr>
              <a:t> path-aggregation neck,</a:t>
            </a:r>
          </a:p>
          <a:p>
            <a:pPr algn="l" fontAlgn="base"/>
            <a:r>
              <a:rPr lang="en-US" sz="2000" b="1" dirty="0">
                <a:solidFill>
                  <a:schemeClr val="tx2"/>
                </a:solidFill>
              </a:rPr>
              <a:t> and YOLOv3 (anchor based) head as the architecture of YOLOv4 </a:t>
            </a:r>
            <a:endParaRPr lang="en-US" sz="2000" b="1" i="0" dirty="0">
              <a:solidFill>
                <a:schemeClr val="tx2"/>
              </a:solidFill>
              <a:effectLst/>
              <a:latin typeface="urw-d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87814-3891-49F9-5572-FBBDAE4BA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8" t="45435" r="10521" b="34066"/>
          <a:stretch/>
        </p:blipFill>
        <p:spPr>
          <a:xfrm>
            <a:off x="4163618" y="4858067"/>
            <a:ext cx="7378700" cy="14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6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D2FE9-7C7C-4D01-BB05-24E154619B30}"/>
              </a:ext>
            </a:extLst>
          </p:cNvPr>
          <p:cNvSpPr txBox="1"/>
          <p:nvPr/>
        </p:nvSpPr>
        <p:spPr>
          <a:xfrm>
            <a:off x="4404918" y="395307"/>
            <a:ext cx="303448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fia-pro"/>
              </a:rPr>
              <a:t>Dataset details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ofia-pro"/>
            </a:endParaRPr>
          </a:p>
          <a:p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ofia-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74AB6-6942-4B16-BF87-5ADEE5B6F0E1}"/>
              </a:ext>
            </a:extLst>
          </p:cNvPr>
          <p:cNvSpPr txBox="1"/>
          <p:nvPr/>
        </p:nvSpPr>
        <p:spPr>
          <a:xfrm>
            <a:off x="617169" y="1595636"/>
            <a:ext cx="9532802" cy="20005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urw-din"/>
              </a:rPr>
              <a:t>The dataset before augmentation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urw-din"/>
              </a:rPr>
              <a:t>Link : </a:t>
            </a:r>
            <a:r>
              <a:rPr lang="en-US" sz="2000" b="1" dirty="0">
                <a:solidFill>
                  <a:schemeClr val="tx2"/>
                </a:solidFill>
                <a:latin typeface="urw-din"/>
                <a:hlinkClick r:id="rId2"/>
              </a:rPr>
              <a:t>https://www.kaggle.com/datasets/mbkinaci/fruit-images-for-object-detection</a:t>
            </a:r>
            <a:endParaRPr lang="en-US" sz="2000" b="1" dirty="0">
              <a:solidFill>
                <a:schemeClr val="tx2"/>
              </a:solidFill>
              <a:latin typeface="urw-di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urw-din"/>
              </a:rPr>
              <a:t>Number of classes : 3 classes (apple, orange, banana).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urw-din"/>
              </a:rPr>
              <a:t>Number of images: 100 per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urw-di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94438-DDE6-4FC5-B65A-02F6586B20A6}"/>
              </a:ext>
            </a:extLst>
          </p:cNvPr>
          <p:cNvSpPr txBox="1"/>
          <p:nvPr/>
        </p:nvSpPr>
        <p:spPr>
          <a:xfrm>
            <a:off x="617169" y="3134518"/>
            <a:ext cx="5930341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fontAlgn="base"/>
            <a:r>
              <a:rPr lang="en-US" sz="2400" b="1" i="0" dirty="0">
                <a:solidFill>
                  <a:schemeClr val="tx2"/>
                </a:solidFill>
                <a:effectLst/>
                <a:latin typeface="urw-din"/>
              </a:rPr>
              <a:t>The dataset after augmentation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urw-din"/>
              </a:rPr>
              <a:t>Augmentation used : blur, brightness, crop, mosaic.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urw-din"/>
              </a:rPr>
              <a:t>New number of images:  900.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chemeClr val="tx2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52946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D2FE9-7C7C-4D01-BB05-24E154619B30}"/>
              </a:ext>
            </a:extLst>
          </p:cNvPr>
          <p:cNvSpPr txBox="1"/>
          <p:nvPr/>
        </p:nvSpPr>
        <p:spPr>
          <a:xfrm>
            <a:off x="3767414" y="395306"/>
            <a:ext cx="46571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fia-pro"/>
              </a:rPr>
              <a:t>Implementation details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ofia-pro"/>
            </a:endParaRPr>
          </a:p>
          <a:p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ofia-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74AB6-6942-4B16-BF87-5ADEE5B6F0E1}"/>
              </a:ext>
            </a:extLst>
          </p:cNvPr>
          <p:cNvSpPr txBox="1"/>
          <p:nvPr/>
        </p:nvSpPr>
        <p:spPr>
          <a:xfrm>
            <a:off x="783278" y="995470"/>
            <a:ext cx="11428128" cy="87716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Step 1. Installing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urw-din"/>
              </a:rPr>
              <a:t>cuDNN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 according to the current CUDA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Step 2: Installing Darknet for YOLOv4 on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urw-din"/>
              </a:rPr>
              <a:t>Colab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.</a:t>
            </a:r>
          </a:p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!git clone https://github.com/roboflow-ai/darknet.git</a:t>
            </a:r>
          </a:p>
          <a:p>
            <a:r>
              <a:rPr lang="en-US" b="0" dirty="0">
                <a:effectLst/>
                <a:latin typeface="urw-din"/>
              </a:rPr>
              <a:t>In above code we clone the fork of darknet maintained by </a:t>
            </a:r>
            <a:r>
              <a:rPr lang="en-US" b="0" dirty="0" err="1">
                <a:effectLst/>
                <a:latin typeface="urw-din"/>
              </a:rPr>
              <a:t>roboflow</a:t>
            </a:r>
            <a:r>
              <a:rPr lang="en-US" dirty="0">
                <a:latin typeface="urw-din"/>
              </a:rPr>
              <a:t> from </a:t>
            </a:r>
            <a:r>
              <a:rPr lang="en-US" dirty="0" err="1">
                <a:latin typeface="urw-din"/>
              </a:rPr>
              <a:t>github</a:t>
            </a:r>
            <a:r>
              <a:rPr lang="en-US" dirty="0">
                <a:latin typeface="urw-din"/>
              </a:rPr>
              <a:t>.</a:t>
            </a:r>
          </a:p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%rm </a:t>
            </a:r>
            <a:r>
              <a:rPr lang="en-US" b="0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Makefile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  <a:latin typeface="urw-din"/>
            </a:endParaRPr>
          </a:p>
          <a:p>
            <a:r>
              <a:rPr lang="en-US" b="0" dirty="0">
                <a:effectLst/>
                <a:latin typeface="urw-din"/>
              </a:rPr>
              <a:t>Here we remove the file “</a:t>
            </a:r>
            <a:r>
              <a:rPr lang="en-US" b="0" dirty="0" err="1">
                <a:effectLst/>
                <a:latin typeface="urw-din"/>
              </a:rPr>
              <a:t>Makefile</a:t>
            </a:r>
            <a:r>
              <a:rPr lang="en-US" dirty="0">
                <a:latin typeface="urw-din"/>
              </a:rPr>
              <a:t>” from darknet.</a:t>
            </a:r>
          </a:p>
          <a:p>
            <a:r>
              <a:rPr lang="en-US" dirty="0">
                <a:latin typeface="urw-din"/>
              </a:rPr>
              <a:t>Then we rewrite the “</a:t>
            </a:r>
            <a:r>
              <a:rPr lang="en-US" dirty="0" err="1">
                <a:latin typeface="urw-din"/>
              </a:rPr>
              <a:t>Makefile</a:t>
            </a:r>
            <a:r>
              <a:rPr lang="en-US" dirty="0">
                <a:latin typeface="urw-din"/>
              </a:rPr>
              <a:t>” file after changing some values like GPU and CUDNN.</a:t>
            </a:r>
          </a:p>
          <a:p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!</a:t>
            </a:r>
            <a:r>
              <a:rPr lang="en-US" sz="1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wget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https://github.com/AlexeyAB/darknet/releases/download/darknet_yolo_v3_optimal/yolov4.conv.137</a:t>
            </a:r>
          </a:p>
          <a:p>
            <a:r>
              <a:rPr lang="en-US" b="0" dirty="0">
                <a:effectLst/>
                <a:latin typeface="urw-din"/>
              </a:rPr>
              <a:t>In above code we download pretrained initial weights</a:t>
            </a:r>
            <a:r>
              <a:rPr lang="en-US" b="0" dirty="0">
                <a:solidFill>
                  <a:srgbClr val="6AA94F"/>
                </a:solidFill>
                <a:effectLst/>
                <a:latin typeface="urw-di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Step3: Setting up Custom Dataset for YOLOv4.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urw-din"/>
              </a:rPr>
              <a:t>Step4: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Writing Custom Training Config for YOLOv4.</a:t>
            </a:r>
          </a:p>
          <a:p>
            <a:r>
              <a:rPr lang="en-US" dirty="0">
                <a:latin typeface="urw-din"/>
              </a:rPr>
              <a:t>Here we setup the hyperparameters from configuration file like batch and </a:t>
            </a:r>
            <a:r>
              <a:rPr lang="en-US" dirty="0" err="1">
                <a:latin typeface="urw-din"/>
              </a:rPr>
              <a:t>subdivistions</a:t>
            </a:r>
            <a:r>
              <a:rPr lang="en-US" dirty="0">
                <a:latin typeface="urw-di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Step5: Training Custom YOLOv4 Detector.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!./darknet detector train data/</a:t>
            </a:r>
            <a:r>
              <a:rPr lang="en-US" sz="1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obj.data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cfg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/custom-yolov4-detector.cfg yolov4.conv.137 -</a:t>
            </a:r>
            <a:r>
              <a:rPr lang="en-US" sz="1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dont_show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 -map</a:t>
            </a:r>
            <a:endParaRPr lang="en-US" sz="1400" b="1" i="0" dirty="0">
              <a:solidFill>
                <a:schemeClr val="accent1">
                  <a:lumMod val="75000"/>
                </a:schemeClr>
              </a:solidFill>
              <a:effectLst/>
              <a:latin typeface="urw-din"/>
            </a:endParaRPr>
          </a:p>
          <a:p>
            <a:r>
              <a:rPr lang="en-US" dirty="0">
                <a:latin typeface="urw-din"/>
              </a:rPr>
              <a:t>We here we used the initialed weights and the hyperparameters  for the training.</a:t>
            </a:r>
          </a:p>
          <a:p>
            <a:r>
              <a:rPr lang="en-US" sz="2000" b="1" i="0" dirty="0">
                <a:solidFill>
                  <a:schemeClr val="tx2"/>
                </a:solidFill>
                <a:effectLst/>
                <a:latin typeface="urw-din"/>
              </a:rPr>
              <a:t>Step 6: Infer Custom Objects with Saved YOLOv4 Weights.</a:t>
            </a:r>
          </a:p>
          <a:p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!./darknet detect </a:t>
            </a:r>
            <a:r>
              <a:rPr lang="en-US" sz="1200" b="0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cfg</a:t>
            </a: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/custom-yolov4-detector.cfg backup/custom-yolov4-detector_final.weights {</a:t>
            </a:r>
            <a:r>
              <a:rPr lang="en-US" sz="1200" b="0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img_path</a:t>
            </a: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} -</a:t>
            </a:r>
            <a:r>
              <a:rPr lang="en-US" sz="1200" b="0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dont</a:t>
            </a: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-show</a:t>
            </a:r>
          </a:p>
          <a:p>
            <a:r>
              <a:rPr lang="en-US" sz="1200" b="0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imShow</a:t>
            </a: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('/content/darknet/predictions.jpg’)</a:t>
            </a:r>
          </a:p>
          <a:p>
            <a:r>
              <a:rPr lang="en-US" b="0" i="0" dirty="0">
                <a:effectLst/>
                <a:latin typeface="urw-din"/>
              </a:rPr>
              <a:t>Here we start our testing.</a:t>
            </a:r>
          </a:p>
          <a:p>
            <a:endParaRPr lang="en-US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endParaRPr lang="en-US" b="0" dirty="0">
              <a:solidFill>
                <a:srgbClr val="B5CEA8"/>
              </a:solidFill>
              <a:effectLst/>
              <a:latin typeface="Courier New" panose="020703090202050204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ar-EG" dirty="0">
                <a:solidFill>
                  <a:srgbClr val="6AA94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1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endParaRPr lang="en-US" b="1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endParaRPr lang="en-US" b="1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1" dirty="0">
              <a:solidFill>
                <a:schemeClr val="tx2"/>
              </a:solidFill>
              <a:latin typeface="urw-di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b="1" dirty="0">
              <a:solidFill>
                <a:schemeClr val="tx2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1916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D2FE9-7C7C-4D01-BB05-24E154619B30}"/>
              </a:ext>
            </a:extLst>
          </p:cNvPr>
          <p:cNvSpPr txBox="1"/>
          <p:nvPr/>
        </p:nvSpPr>
        <p:spPr>
          <a:xfrm>
            <a:off x="3561107" y="395305"/>
            <a:ext cx="5069786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fia-pro"/>
              </a:rPr>
              <a:t>Results and visualizations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ofia-pro"/>
            </a:endParaRPr>
          </a:p>
          <a:p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ofia-pro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269C9EA-6421-0E29-8CBD-9F7C473A8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" t="18052" r="42654" b="7693"/>
          <a:stretch/>
        </p:blipFill>
        <p:spPr>
          <a:xfrm>
            <a:off x="729371" y="1748968"/>
            <a:ext cx="5088383" cy="3910818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09DAFE2-DFBE-8AB4-353C-1CEF6272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18" r="41154" b="9333"/>
          <a:stretch/>
        </p:blipFill>
        <p:spPr>
          <a:xfrm>
            <a:off x="6374248" y="1748968"/>
            <a:ext cx="5379310" cy="35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424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54047C02F9ED41A7A142C23BE4457D" ma:contentTypeVersion="4" ma:contentTypeDescription="Create a new document." ma:contentTypeScope="" ma:versionID="811b0305798428c5994c15768305a320">
  <xsd:schema xmlns:xsd="http://www.w3.org/2001/XMLSchema" xmlns:xs="http://www.w3.org/2001/XMLSchema" xmlns:p="http://schemas.microsoft.com/office/2006/metadata/properties" xmlns:ns3="9e5dfb77-1fed-4ba7-bad7-e40baf353e9e" targetNamespace="http://schemas.microsoft.com/office/2006/metadata/properties" ma:root="true" ma:fieldsID="d163ffcedbf0f1995a2cd2dcb65a44be" ns3:_="">
    <xsd:import namespace="9e5dfb77-1fed-4ba7-bad7-e40baf353e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fb77-1fed-4ba7-bad7-e40baf353e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C2DD01-F6A5-426D-9C95-8695E4487F9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9e5dfb77-1fed-4ba7-bad7-e40baf353e9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ED2C57-E4C6-4CEB-B348-655CF857BA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2E7CB6-F3F5-4785-8E3B-1ACCF140F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dfb77-1fed-4ba7-bad7-e40baf353e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2944</TotalTime>
  <Words>471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Courier New</vt:lpstr>
      <vt:lpstr>Grandview</vt:lpstr>
      <vt:lpstr>Roboto</vt:lpstr>
      <vt:lpstr>sofia-pro</vt:lpstr>
      <vt:lpstr>urw-din</vt:lpstr>
      <vt:lpstr>Wingdings</vt:lpstr>
      <vt:lpstr>CosineVTI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 &amp; Automata Theory</dc:title>
  <dc:creator>Mohamed Alaadin</dc:creator>
  <cp:lastModifiedBy>Mohamed Alaadin</cp:lastModifiedBy>
  <cp:revision>4</cp:revision>
  <dcterms:created xsi:type="dcterms:W3CDTF">2022-04-19T15:39:22Z</dcterms:created>
  <dcterms:modified xsi:type="dcterms:W3CDTF">2022-05-20T15:06:55Z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0x0101002054047C02F9ED41A7A142C23BE4457D</vt:lpwstr>
  </property>
</Properties>
</file>