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303" r:id="rId4"/>
    <p:sldId id="307" r:id="rId5"/>
    <p:sldId id="310" r:id="rId6"/>
    <p:sldId id="308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B3B"/>
    <a:srgbClr val="F5F9FD"/>
    <a:srgbClr val="EAF2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256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C218A-6C61-4C84-8AA1-9956F5BE19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2AF2-ED5C-451E-848E-3B08E89542AA}" type="datetimeFigureOut">
              <a:rPr lang="zh-CN" altLang="en-US" smtClean="0"/>
              <a:t>2019/9/30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0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43CF-8190-41C5-9D40-B49ED6D8E402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84484-2B02-4A69-B6EB-8BE8EEE5F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0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84484-2B02-4A69-B6EB-8BE8EEE5FB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3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4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baseline="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b="1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b="1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b="1" kern="1200" baseline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b="1" kern="1200" baseline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defRPr>
            </a:lvl4pPr>
            <a:lvl5pPr marL="1219500" indent="-571500">
              <a:defRPr/>
            </a:lvl5pPr>
          </a:lstStyle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一级标题</a:t>
            </a:r>
            <a:endParaRPr lang="en-US" altLang="zh-CN" dirty="0"/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zh-CN" altLang="en-US" dirty="0"/>
              <a:t>二级标题</a:t>
            </a:r>
            <a:endParaRPr lang="en-US" altLang="zh-CN" dirty="0"/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/>
              <a:t>三级标题</a:t>
            </a:r>
            <a:endParaRPr lang="en-US" altLang="zh-CN" dirty="0"/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zh-CN" altLang="en-US" dirty="0"/>
              <a:t>四级标题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48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tabLst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20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tabLst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4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210.45.114.30/staff/compiler_cminus/blob/master/lab2_syntax_analyzer/Bison_Tutorial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10.45.114.30/staff/compiler_cminus/tree/master/lab2_syntax_analy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56639"/>
            <a:ext cx="9144000" cy="1461811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编译</a:t>
            </a:r>
            <a:r>
              <a:rPr lang="zh-CN" altLang="en-US" sz="4800" dirty="0" smtClean="0"/>
              <a:t>原理第二次实验</a:t>
            </a:r>
            <a:r>
              <a:rPr lang="en-US" altLang="zh-CN" sz="4800" dirty="0" smtClean="0"/>
              <a:t>—</a:t>
            </a:r>
            <a:r>
              <a:rPr lang="zh-CN" altLang="en-US" sz="4800" dirty="0" smtClean="0"/>
              <a:t>语法分析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828" y="3777342"/>
            <a:ext cx="6856344" cy="989211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任课老师：李诚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邵新洋，白有辉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D9A69F-AF51-4187-AA26-82CD8814AF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DB3B-632B-40C8-9109-6B39C5639F25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实验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F2522B-5885-439A-9CC5-32F38D70CC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AE78-B2C5-4C0F-AEDF-361488230DF8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41" name="燕尾形 40"/>
          <p:cNvSpPr>
            <a:spLocks noChangeArrowheads="1"/>
          </p:cNvSpPr>
          <p:nvPr/>
        </p:nvSpPr>
        <p:spPr bwMode="auto">
          <a:xfrm>
            <a:off x="3533775" y="3036571"/>
            <a:ext cx="763905" cy="742950"/>
          </a:xfrm>
          <a:prstGeom prst="chevron">
            <a:avLst>
              <a:gd name="adj" fmla="val 54431"/>
            </a:avLst>
          </a:prstGeom>
          <a:solidFill>
            <a:srgbClr val="A6A6A6"/>
          </a:solidFill>
          <a:ln w="25400" algn="ctr">
            <a:noFill/>
            <a:miter lim="800000"/>
          </a:ln>
        </p:spPr>
        <p:txBody>
          <a:bodyPr lIns="78973" tIns="39488" rIns="78973" bIns="39488" anchor="ctr"/>
          <a:lstStyle/>
          <a:p>
            <a:pPr algn="ctr" defTabSz="788670"/>
            <a:endParaRPr lang="zh-CN" altLang="en-US" sz="2100" b="0">
              <a:solidFill>
                <a:srgbClr val="FFFFFF"/>
              </a:solidFill>
            </a:endParaRPr>
          </a:p>
        </p:txBody>
      </p:sp>
      <p:sp>
        <p:nvSpPr>
          <p:cNvPr id="42" name="燕尾形 41"/>
          <p:cNvSpPr>
            <a:spLocks noChangeArrowheads="1"/>
          </p:cNvSpPr>
          <p:nvPr/>
        </p:nvSpPr>
        <p:spPr bwMode="auto">
          <a:xfrm>
            <a:off x="4871085" y="3036571"/>
            <a:ext cx="772160" cy="742950"/>
          </a:xfrm>
          <a:prstGeom prst="chevron">
            <a:avLst>
              <a:gd name="adj" fmla="val 54431"/>
            </a:avLst>
          </a:prstGeom>
          <a:solidFill>
            <a:srgbClr val="0070C0">
              <a:alpha val="58823"/>
            </a:srgbClr>
          </a:solidFill>
          <a:ln w="25400" algn="ctr">
            <a:noFill/>
            <a:miter lim="800000"/>
          </a:ln>
        </p:spPr>
        <p:txBody>
          <a:bodyPr lIns="78973" tIns="39488" rIns="78973" bIns="39488" anchor="ctr"/>
          <a:lstStyle/>
          <a:p>
            <a:pPr algn="ctr" defTabSz="788670"/>
            <a:endParaRPr lang="zh-CN" altLang="en-US" sz="2100" b="0">
              <a:solidFill>
                <a:srgbClr val="FFFFFF"/>
              </a:solidFill>
            </a:endParaRPr>
          </a:p>
        </p:txBody>
      </p:sp>
      <p:sp>
        <p:nvSpPr>
          <p:cNvPr id="43" name="燕尾形 42"/>
          <p:cNvSpPr>
            <a:spLocks noChangeArrowheads="1"/>
          </p:cNvSpPr>
          <p:nvPr/>
        </p:nvSpPr>
        <p:spPr bwMode="auto">
          <a:xfrm>
            <a:off x="6216650" y="3036571"/>
            <a:ext cx="765810" cy="742950"/>
          </a:xfrm>
          <a:prstGeom prst="chevron">
            <a:avLst>
              <a:gd name="adj" fmla="val 54431"/>
            </a:avLst>
          </a:prstGeom>
          <a:solidFill>
            <a:srgbClr val="0070C0">
              <a:alpha val="79999"/>
            </a:srgbClr>
          </a:solidFill>
          <a:ln w="25400" algn="ctr">
            <a:noFill/>
            <a:miter lim="800000"/>
          </a:ln>
        </p:spPr>
        <p:txBody>
          <a:bodyPr lIns="78973" tIns="39488" rIns="78973" bIns="39488" anchor="ctr"/>
          <a:lstStyle/>
          <a:p>
            <a:pPr algn="ctr" defTabSz="788670"/>
            <a:endParaRPr lang="zh-CN" altLang="en-US" sz="2100" b="0">
              <a:solidFill>
                <a:srgbClr val="FFFFFF"/>
              </a:solidFill>
            </a:endParaRPr>
          </a:p>
        </p:txBody>
      </p:sp>
      <p:sp>
        <p:nvSpPr>
          <p:cNvPr id="44" name="燕尾形 43"/>
          <p:cNvSpPr>
            <a:spLocks noChangeArrowheads="1"/>
          </p:cNvSpPr>
          <p:nvPr/>
        </p:nvSpPr>
        <p:spPr bwMode="auto">
          <a:xfrm>
            <a:off x="7555865" y="3036571"/>
            <a:ext cx="767080" cy="742950"/>
          </a:xfrm>
          <a:prstGeom prst="chevron">
            <a:avLst>
              <a:gd name="adj" fmla="val 54431"/>
            </a:avLst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lIns="78973" tIns="39488" rIns="78973" bIns="39488" anchor="ctr"/>
          <a:lstStyle/>
          <a:p>
            <a:pPr algn="ctr" defTabSz="788670"/>
            <a:endParaRPr lang="zh-CN" altLang="en-US" sz="2100" b="0">
              <a:solidFill>
                <a:srgbClr val="FFFFFF"/>
              </a:solidFill>
            </a:endParaRPr>
          </a:p>
        </p:txBody>
      </p:sp>
      <p:sp>
        <p:nvSpPr>
          <p:cNvPr id="45" name="五边形 44"/>
          <p:cNvSpPr>
            <a:spLocks noChangeArrowheads="1"/>
          </p:cNvSpPr>
          <p:nvPr/>
        </p:nvSpPr>
        <p:spPr bwMode="auto">
          <a:xfrm>
            <a:off x="2318385" y="3032126"/>
            <a:ext cx="7512685" cy="747395"/>
          </a:xfrm>
          <a:prstGeom prst="homePlate">
            <a:avLst>
              <a:gd name="adj" fmla="val 47333"/>
            </a:avLst>
          </a:prstGeom>
          <a:noFill/>
          <a:ln w="12700" algn="ctr">
            <a:solidFill>
              <a:srgbClr val="A6A6A6"/>
            </a:solidFill>
            <a:miter lim="800000"/>
          </a:ln>
        </p:spPr>
        <p:txBody>
          <a:bodyPr lIns="78973" tIns="39488" rIns="78973" bIns="39488" anchor="ctr"/>
          <a:lstStyle/>
          <a:p>
            <a:pPr algn="ctr" defTabSz="788670"/>
            <a:endParaRPr lang="zh-CN" altLang="en-US" sz="2100" b="0"/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1025566" y="1914966"/>
            <a:ext cx="2760518" cy="534670"/>
            <a:chOff x="814328" y="3219334"/>
            <a:chExt cx="2270102" cy="432536"/>
          </a:xfrm>
        </p:grpSpPr>
        <p:grpSp>
          <p:nvGrpSpPr>
            <p:cNvPr id="47" name="组合 32"/>
            <p:cNvGrpSpPr/>
            <p:nvPr/>
          </p:nvGrpSpPr>
          <p:grpSpPr bwMode="auto"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</p:grpSp>
          <p:sp>
            <p:nvSpPr>
              <p:cNvPr id="50" name="椭圆 49"/>
              <p:cNvSpPr>
                <a:spLocks noChangeArrowheads="1"/>
              </p:cNvSpPr>
              <p:nvPr/>
            </p:nvSpPr>
            <p:spPr bwMode="auto">
              <a:xfrm>
                <a:off x="2271310" y="3350914"/>
                <a:ext cx="394287" cy="394703"/>
              </a:xfrm>
              <a:prstGeom prst="ellipse">
                <a:avLst/>
              </a:prstGeom>
              <a:solidFill>
                <a:srgbClr val="0070C0"/>
              </a:solidFill>
              <a:ln w="25400" algn="ctr">
                <a:noFill/>
                <a:round/>
              </a:ln>
              <a:effectLst>
                <a:outerShdw dist="63500" dir="8100000" algn="tr" rotWithShape="0">
                  <a:srgbClr val="000000">
                    <a:alpha val="56998"/>
                  </a:srgbClr>
                </a:outerShdw>
              </a:effectLst>
            </p:spPr>
            <p:txBody>
              <a:bodyPr lIns="78981" tIns="39491" rIns="78981" bIns="39491" anchor="ctr"/>
              <a:lstStyle/>
              <a:p>
                <a:pPr algn="ctr" defTabSz="788670">
                  <a:defRPr/>
                </a:pPr>
                <a:r>
                  <a:rPr lang="en-US" altLang="zh-CN" sz="1600" b="0">
                    <a:solidFill>
                      <a:sysClr val="window" lastClr="FFFFFF"/>
                    </a:solidFill>
                  </a:rPr>
                  <a:t>1</a:t>
                </a:r>
                <a:endParaRPr lang="zh-CN" altLang="en-US" sz="1600" b="0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48" name="TextBox 33"/>
            <p:cNvSpPr txBox="1">
              <a:spLocks noChangeArrowheads="1"/>
            </p:cNvSpPr>
            <p:nvPr/>
          </p:nvSpPr>
          <p:spPr bwMode="auto">
            <a:xfrm>
              <a:off x="1158282" y="3324992"/>
              <a:ext cx="1926148" cy="223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defTabSz="788670"/>
              <a:r>
                <a:rPr lang="en-US" altLang="zh-CN" dirty="0" smtClean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Flex</a:t>
              </a:r>
              <a:r>
                <a:rPr lang="zh-CN" altLang="en-US" dirty="0" smtClean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完成词法分析</a:t>
              </a:r>
              <a:endParaRPr lang="zh-CN" altLang="en-US" dirty="0">
                <a:solidFill>
                  <a:srgbClr val="595959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3115355" y="4022927"/>
            <a:ext cx="2761615" cy="535940"/>
            <a:chOff x="814325" y="3219334"/>
            <a:chExt cx="2266826" cy="432536"/>
          </a:xfrm>
        </p:grpSpPr>
        <p:grpSp>
          <p:nvGrpSpPr>
            <p:cNvPr id="54" name="组合 41"/>
            <p:cNvGrpSpPr/>
            <p:nvPr/>
          </p:nvGrpSpPr>
          <p:grpSpPr bwMode="auto"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</p:grpSp>
          <p:sp>
            <p:nvSpPr>
              <p:cNvPr id="57" name="椭圆 56"/>
              <p:cNvSpPr>
                <a:spLocks noChangeArrowheads="1"/>
              </p:cNvSpPr>
              <p:nvPr/>
            </p:nvSpPr>
            <p:spPr bwMode="auto">
              <a:xfrm>
                <a:off x="2287840" y="3371933"/>
                <a:ext cx="393961" cy="392368"/>
              </a:xfrm>
              <a:prstGeom prst="ellipse">
                <a:avLst/>
              </a:prstGeom>
              <a:solidFill>
                <a:srgbClr val="0070C0"/>
              </a:solidFill>
              <a:ln w="25400" algn="ctr">
                <a:noFill/>
                <a:round/>
              </a:ln>
              <a:effectLst>
                <a:outerShdw dist="63500" dir="8100000" algn="tr" rotWithShape="0">
                  <a:srgbClr val="000000">
                    <a:alpha val="56998"/>
                  </a:srgbClr>
                </a:outerShdw>
              </a:effectLst>
            </p:spPr>
            <p:txBody>
              <a:bodyPr lIns="78981" tIns="39491" rIns="78981" bIns="39491" anchor="ctr"/>
              <a:lstStyle/>
              <a:p>
                <a:pPr algn="ctr" defTabSz="788670">
                  <a:defRPr/>
                </a:pPr>
                <a:r>
                  <a:rPr lang="en-US" altLang="zh-CN" sz="1600" b="0">
                    <a:solidFill>
                      <a:sysClr val="window" lastClr="FFFFFF"/>
                    </a:solidFill>
                  </a:rPr>
                  <a:t>2</a:t>
                </a:r>
                <a:endParaRPr lang="zh-CN" altLang="en-US" sz="1600" b="0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55" name="TextBox 42"/>
            <p:cNvSpPr txBox="1">
              <a:spLocks noChangeArrowheads="1"/>
            </p:cNvSpPr>
            <p:nvPr/>
          </p:nvSpPr>
          <p:spPr bwMode="auto">
            <a:xfrm>
              <a:off x="1214573" y="3323335"/>
              <a:ext cx="1806728" cy="2235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defTabSz="788670"/>
              <a:r>
                <a:rPr lang="en-US" altLang="zh-CN" b="1" dirty="0" smtClean="0">
                  <a:solidFill>
                    <a:srgbClr val="FF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Bison</a:t>
              </a:r>
              <a:r>
                <a:rPr lang="zh-CN" altLang="en-US" b="1" dirty="0" smtClean="0">
                  <a:solidFill>
                    <a:srgbClr val="FF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完成语法分析</a:t>
              </a:r>
              <a:endParaRPr lang="zh-CN" altLang="en-US" b="1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6096000" y="2152447"/>
            <a:ext cx="2762250" cy="533400"/>
            <a:chOff x="814328" y="3219334"/>
            <a:chExt cx="2266829" cy="432536"/>
          </a:xfrm>
        </p:grpSpPr>
        <p:grpSp>
          <p:nvGrpSpPr>
            <p:cNvPr id="61" name="组合 48"/>
            <p:cNvGrpSpPr/>
            <p:nvPr/>
          </p:nvGrpSpPr>
          <p:grpSpPr bwMode="auto"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</p:grpSp>
          <p:sp>
            <p:nvSpPr>
              <p:cNvPr id="64" name="椭圆 63"/>
              <p:cNvSpPr/>
              <p:nvPr/>
            </p:nvSpPr>
            <p:spPr bwMode="auto">
              <a:xfrm>
                <a:off x="2306720" y="3376993"/>
                <a:ext cx="393637" cy="391700"/>
              </a:xfrm>
              <a:prstGeom prst="ellipse">
                <a:avLst/>
              </a:prstGeom>
              <a:solidFill>
                <a:srgbClr val="0070C0"/>
              </a:solidFill>
              <a:ln w="25400" algn="ctr">
                <a:noFill/>
                <a:round/>
              </a:ln>
              <a:effectLst>
                <a:outerShdw dist="63500" dir="8100000" algn="tr" rotWithShape="0">
                  <a:srgbClr val="000000">
                    <a:alpha val="56998"/>
                  </a:srgbClr>
                </a:outerShdw>
              </a:effectLst>
            </p:spPr>
            <p:txBody>
              <a:bodyPr lIns="78981" tIns="39491" rIns="78981" bIns="39491" anchor="ctr"/>
              <a:lstStyle/>
              <a:p>
                <a:pPr algn="ctr" defTabSz="788670">
                  <a:defRPr/>
                </a:pPr>
                <a:r>
                  <a:rPr lang="en-US" altLang="zh-CN" sz="1600" b="0">
                    <a:solidFill>
                      <a:sysClr val="window" lastClr="FFFFFF"/>
                    </a:solidFill>
                  </a:rPr>
                  <a:t>3</a:t>
                </a:r>
                <a:endParaRPr lang="zh-CN" altLang="en-US" sz="1600" b="0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2" name="TextBox 49"/>
            <p:cNvSpPr txBox="1">
              <a:spLocks noChangeArrowheads="1"/>
            </p:cNvSpPr>
            <p:nvPr/>
          </p:nvSpPr>
          <p:spPr bwMode="auto">
            <a:xfrm>
              <a:off x="1209589" y="3329924"/>
              <a:ext cx="1850091" cy="2246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defTabSz="788670"/>
              <a:r>
                <a:rPr lang="zh-CN" altLang="en-US" dirty="0" smtClean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生成</a:t>
              </a:r>
              <a:r>
                <a:rPr lang="en-US" altLang="zh-CN" dirty="0" smtClean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LLVM IR</a:t>
              </a:r>
              <a:endParaRPr lang="zh-CN" altLang="en-US" dirty="0">
                <a:solidFill>
                  <a:srgbClr val="595959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7939405" y="4708572"/>
            <a:ext cx="2761615" cy="534670"/>
            <a:chOff x="814328" y="3219334"/>
            <a:chExt cx="2266828" cy="432536"/>
          </a:xfrm>
        </p:grpSpPr>
        <p:grpSp>
          <p:nvGrpSpPr>
            <p:cNvPr id="68" name="组合 56"/>
            <p:cNvGrpSpPr/>
            <p:nvPr/>
          </p:nvGrpSpPr>
          <p:grpSpPr bwMode="auto"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4330780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0"/>
                </a:p>
              </p:txBody>
            </p:sp>
          </p:grpSp>
          <p:sp>
            <p:nvSpPr>
              <p:cNvPr id="71" name="椭圆 70"/>
              <p:cNvSpPr>
                <a:spLocks noChangeArrowheads="1"/>
              </p:cNvSpPr>
              <p:nvPr/>
            </p:nvSpPr>
            <p:spPr bwMode="auto">
              <a:xfrm>
                <a:off x="2280547" y="3388282"/>
                <a:ext cx="393313" cy="394704"/>
              </a:xfrm>
              <a:prstGeom prst="ellipse">
                <a:avLst/>
              </a:prstGeom>
              <a:solidFill>
                <a:srgbClr val="0070C0"/>
              </a:solidFill>
              <a:ln w="25400" algn="ctr">
                <a:noFill/>
                <a:round/>
              </a:ln>
              <a:effectLst>
                <a:outerShdw dist="63500" dir="8100000" algn="tr" rotWithShape="0">
                  <a:srgbClr val="000000">
                    <a:alpha val="56998"/>
                  </a:srgbClr>
                </a:outerShdw>
              </a:effectLst>
            </p:spPr>
            <p:txBody>
              <a:bodyPr lIns="78981" tIns="39491" rIns="78981" bIns="39491" anchor="ctr"/>
              <a:lstStyle/>
              <a:p>
                <a:pPr algn="ctr" defTabSz="788670">
                  <a:defRPr/>
                </a:pPr>
                <a:r>
                  <a:rPr lang="en-US" altLang="zh-CN" sz="1600" b="0">
                    <a:solidFill>
                      <a:sysClr val="window" lastClr="FFFFFF"/>
                    </a:solidFill>
                  </a:rPr>
                  <a:t>4</a:t>
                </a:r>
                <a:endParaRPr lang="zh-CN" altLang="en-US" sz="1600" b="0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1141201" y="3321931"/>
              <a:ext cx="1926991" cy="2240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defTabSz="788670"/>
              <a:r>
                <a:rPr lang="zh-CN" altLang="en-US" dirty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+mn-ea"/>
                </a:rPr>
                <a:t>生成</a:t>
              </a:r>
              <a:r>
                <a:rPr lang="en-US" altLang="zh-CN" dirty="0" smtClean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+mn-ea"/>
                </a:rPr>
                <a:t>RISC-V</a:t>
              </a:r>
              <a:r>
                <a:rPr lang="zh-CN" altLang="en-US" dirty="0">
                  <a:solidFill>
                    <a:srgbClr val="595959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+mn-ea"/>
                </a:rPr>
                <a:t>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7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第二次实验要求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使用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工具辅助实现</a:t>
            </a:r>
            <a:r>
              <a:rPr lang="en-US" altLang="zh-CN" sz="2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CMinus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的语法分析器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/>
            </a:r>
            <a:b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</a:b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是一款通用的语法分析器，其按照预定义的文法规则，对来自词法分析器的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token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流进行分析，并执行用户自定义的动作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关于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的使用入门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: </a:t>
            </a:r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hlinkClick r:id="rId2"/>
              </a:rPr>
              <a:t>210.45.114.30/staff/compiler_cminus/blob/master/lab2_syntax_analyzer/Bison_Tutorial.md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648000" lvl="2" indent="0">
              <a:buNone/>
            </a:pP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有兴趣的同学也可以自行在网上查找额外的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资料进行学习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F2522B-5885-439A-9CC5-32F38D70CC5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AE78-B2C5-4C0F-AEDF-361488230DF8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第二次实验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同步第二次实验到本地仓库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hlinkClick r:id="rId2"/>
              </a:rPr>
              <a:t>210.45.114.30/staff/compiler_cminus/tree/master/lab2_syntax_analyzer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en-US" altLang="zh-CN" sz="2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Cmake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管理项目，按照教程进行编译</a:t>
            </a:r>
            <a:endParaRPr lang="en-US" altLang="zh-CN" sz="2800" b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en-US" altLang="zh-CN" sz="2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CMinus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产生式已给出，按照产生式编写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规则到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.y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文件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按照给出的</a:t>
            </a:r>
            <a:r>
              <a:rPr lang="en-US" altLang="zh-CN" sz="28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SyntaxTree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结构填写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动作，构造语法树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E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 E + T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E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: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 E {node1} ADD {node(“+”)} T {node2}</a:t>
            </a:r>
          </a:p>
          <a:p>
            <a:pPr lvl="2"/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将三个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node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添加到父节点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sym typeface="Wingdings" panose="05000000000000000000" pitchFamily="2" charset="2"/>
            </a:endParaRPr>
          </a:p>
          <a:p>
            <a:pPr marL="648000" lvl="2" indent="0">
              <a:buNone/>
            </a:pPr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sym typeface="Wingdings" panose="05000000000000000000" pitchFamily="2" charset="2"/>
              </a:rPr>
              <a:t>输出接口已实现，并调用输出到文件</a:t>
            </a:r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F2522B-5885-439A-9CC5-32F38D70CC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AE78-B2C5-4C0F-AEDF-361488230DF8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第二次实验难点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参考入门手册，实现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Flex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和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的共享数据结构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过滤词法分析中无用的词法符号</a:t>
            </a:r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注释，换行，空白等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二义性文法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移进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归约冲突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可开启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Bison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调试定位冲突</a:t>
            </a: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设计解决方案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648000" lvl="2" indent="0">
              <a:buNone/>
            </a:pPr>
            <a:endPara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648000" lvl="2" indent="0">
              <a:buNone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完整解决难点，有一定加分。可贡献解决思路，不能分享代码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F2522B-5885-439A-9CC5-32F38D70CC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AE78-B2C5-4C0F-AEDF-361488230DF8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第二次实验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截止日期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DDL: 2019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年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月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14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日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23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点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59</a:t>
            </a:r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分</a:t>
            </a:r>
            <a:endParaRPr lang="en-US" altLang="zh-CN" sz="2800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补交</a:t>
            </a:r>
            <a:r>
              <a:rPr lang="en-US" altLang="zh-CN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:</a:t>
            </a:r>
          </a:p>
          <a:p>
            <a:pPr lvl="2"/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1. 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必须在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DD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L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前有提交（特别简单的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commit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无效）</a:t>
            </a:r>
            <a:endParaRPr lang="en-US" altLang="zh-CN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2"/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2. 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不能超过一周（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2019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年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月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21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日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23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点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59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分）</a:t>
            </a:r>
            <a:endParaRPr lang="en-US" altLang="zh-CN" b="0" dirty="0" smtClean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/>
            <a:r>
              <a:rPr lang="zh-CN" altLang="en-US" sz="2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</a:rPr>
              <a:t>补交会扣除一定分数</a:t>
            </a:r>
            <a:endParaRPr lang="en-US" altLang="zh-CN" sz="2800" b="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F2522B-5885-439A-9CC5-32F38D70CC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AE78-B2C5-4C0F-AEDF-361488230DF8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84" y="4831812"/>
            <a:ext cx="4585231" cy="139390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EB5-C202-47A4-A421-919B160DABB4}" type="datetime1">
              <a:rPr lang="zh-CN" altLang="en-US" smtClean="0"/>
              <a:t>2019/9/30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24295" y="2598003"/>
            <a:ext cx="11543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祝大家快乐实验，学有所获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76861</TotalTime>
  <Words>288</Words>
  <Application>Microsoft Office PowerPoint</Application>
  <PresentationFormat>宽屏</PresentationFormat>
  <Paragraphs>78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等线</vt:lpstr>
      <vt:lpstr>方正兰亭黑简体</vt:lpstr>
      <vt:lpstr>黑体</vt:lpstr>
      <vt:lpstr>宋体</vt:lpstr>
      <vt:lpstr>微软雅黑</vt:lpstr>
      <vt:lpstr>幼圆</vt:lpstr>
      <vt:lpstr>Arial</vt:lpstr>
      <vt:lpstr>Calibri</vt:lpstr>
      <vt:lpstr>Wingdings</vt:lpstr>
      <vt:lpstr>Office 主题</vt:lpstr>
      <vt:lpstr>编译原理第二次实验—语法分析</vt:lpstr>
      <vt:lpstr>实验流程</vt:lpstr>
      <vt:lpstr>第二次实验要求</vt:lpstr>
      <vt:lpstr>第二次实验步骤</vt:lpstr>
      <vt:lpstr>第二次实验难点</vt:lpstr>
      <vt:lpstr>第二次实验截止日期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Ceph: A scalable, High-Performance Distributed File System</dc:title>
  <dc:creator>youhui bai</dc:creator>
  <cp:lastModifiedBy>白 有辉</cp:lastModifiedBy>
  <cp:revision>6978</cp:revision>
  <dcterms:created xsi:type="dcterms:W3CDTF">2017-03-23T08:43:20Z</dcterms:created>
  <dcterms:modified xsi:type="dcterms:W3CDTF">2019-09-30T02:28:20Z</dcterms:modified>
</cp:coreProperties>
</file>