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3" r:id="rId7"/>
    <p:sldId id="258" r:id="rId8"/>
    <p:sldId id="265" r:id="rId9"/>
    <p:sldId id="268" r:id="rId10"/>
    <p:sldId id="259" r:id="rId11"/>
    <p:sldId id="266" r:id="rId12"/>
    <p:sldId id="267" r:id="rId13"/>
    <p:sldId id="260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4C08EF-0C52-4E20-8875-491B629437B6}" v="61" dt="2023-05-27T19:05:21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slide" Target="../slides/slide6.xml"/><Relationship Id="rId18" Type="http://schemas.openxmlformats.org/officeDocument/2006/relationships/image" Target="../media/image13.svg"/><Relationship Id="rId3" Type="http://schemas.openxmlformats.org/officeDocument/2006/relationships/image" Target="../media/image3.svg"/><Relationship Id="rId21" Type="http://schemas.openxmlformats.org/officeDocument/2006/relationships/image" Target="../media/image15.svg"/><Relationship Id="rId7" Type="http://schemas.openxmlformats.org/officeDocument/2006/relationships/slide" Target="../slides/slide5.xml"/><Relationship Id="rId12" Type="http://schemas.openxmlformats.org/officeDocument/2006/relationships/image" Target="../media/image9.svg"/><Relationship Id="rId17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slide" Target="../slides/slide9.xml"/><Relationship Id="rId20" Type="http://schemas.openxmlformats.org/officeDocument/2006/relationships/image" Target="../media/image14.png"/><Relationship Id="rId1" Type="http://schemas.openxmlformats.org/officeDocument/2006/relationships/slide" Target="../slides/slide3.xml"/><Relationship Id="rId6" Type="http://schemas.openxmlformats.org/officeDocument/2006/relationships/image" Target="../media/image5.sv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1.svg"/><Relationship Id="rId10" Type="http://schemas.openxmlformats.org/officeDocument/2006/relationships/slide" Target="../slides/slide7.xml"/><Relationship Id="rId19" Type="http://schemas.openxmlformats.org/officeDocument/2006/relationships/slide" Target="../slides/slide10.xml"/><Relationship Id="rId4" Type="http://schemas.openxmlformats.org/officeDocument/2006/relationships/slide" Target="../slides/slide4.xml"/><Relationship Id="rId9" Type="http://schemas.openxmlformats.org/officeDocument/2006/relationships/image" Target="../media/image7.svg"/><Relationship Id="rId14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ABE1CA-A931-4758-A639-607CFA58896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8B0FA5-8619-44E1-AE83-F227729F2AF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1- Project outline</a:t>
          </a:r>
          <a:endParaRPr lang="en-US" dirty="0"/>
        </a:p>
      </dgm:t>
    </dgm:pt>
    <dgm:pt modelId="{F4C210EC-441B-44EE-AA59-A89C72ADD838}" type="parTrans" cxnId="{FA13F0DE-3D76-4720-9089-766B9BDFCBA6}">
      <dgm:prSet/>
      <dgm:spPr/>
      <dgm:t>
        <a:bodyPr/>
        <a:lstStyle/>
        <a:p>
          <a:endParaRPr lang="en-US"/>
        </a:p>
      </dgm:t>
    </dgm:pt>
    <dgm:pt modelId="{F5193D2D-EFD5-4630-BA28-9600738339CC}" type="sibTrans" cxnId="{FA13F0DE-3D76-4720-9089-766B9BDFCBA6}">
      <dgm:prSet/>
      <dgm:spPr/>
      <dgm:t>
        <a:bodyPr/>
        <a:lstStyle/>
        <a:p>
          <a:endParaRPr lang="en-US"/>
        </a:p>
      </dgm:t>
    </dgm:pt>
    <dgm:pt modelId="{A67F5329-D0DC-45A5-A873-B896DC967C1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2- Definition of a swap</a:t>
          </a:r>
          <a:endParaRPr lang="en-US" dirty="0"/>
        </a:p>
      </dgm:t>
    </dgm:pt>
    <dgm:pt modelId="{192381E3-9619-4AEB-8BC9-B187243BAFF3}" type="parTrans" cxnId="{62DDF559-1CE4-4453-AC30-DBA878AF7C73}">
      <dgm:prSet/>
      <dgm:spPr/>
      <dgm:t>
        <a:bodyPr/>
        <a:lstStyle/>
        <a:p>
          <a:endParaRPr lang="en-US"/>
        </a:p>
      </dgm:t>
    </dgm:pt>
    <dgm:pt modelId="{3FEE1DEA-6D18-456C-AAC1-4C165597791C}" type="sibTrans" cxnId="{62DDF559-1CE4-4453-AC30-DBA878AF7C73}">
      <dgm:prSet/>
      <dgm:spPr/>
      <dgm:t>
        <a:bodyPr/>
        <a:lstStyle/>
        <a:p>
          <a:endParaRPr lang="en-US"/>
        </a:p>
      </dgm:t>
    </dgm:pt>
    <dgm:pt modelId="{45376423-D2F2-4A0C-A059-D276F46FDB1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4- Overview on TMM</a:t>
          </a:r>
          <a:endParaRPr lang="en-US" dirty="0"/>
        </a:p>
      </dgm:t>
    </dgm:pt>
    <dgm:pt modelId="{5A5C00F9-0510-4194-9D86-4FE25EECA9E1}" type="parTrans" cxnId="{D7E0EB4C-E3EA-448C-B5FE-C6FB15DC7092}">
      <dgm:prSet/>
      <dgm:spPr/>
      <dgm:t>
        <a:bodyPr/>
        <a:lstStyle/>
        <a:p>
          <a:endParaRPr lang="en-US"/>
        </a:p>
      </dgm:t>
    </dgm:pt>
    <dgm:pt modelId="{54F4DBF7-9ADC-4730-9E66-C075C5234086}" type="sibTrans" cxnId="{D7E0EB4C-E3EA-448C-B5FE-C6FB15DC7092}">
      <dgm:prSet/>
      <dgm:spPr/>
      <dgm:t>
        <a:bodyPr/>
        <a:lstStyle/>
        <a:p>
          <a:endParaRPr lang="en-US"/>
        </a:p>
      </dgm:t>
    </dgm:pt>
    <dgm:pt modelId="{497ECD0D-4EFB-4C43-B7A8-0EB4BF6904D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7- Swap Terms</a:t>
          </a:r>
        </a:p>
      </dgm:t>
    </dgm:pt>
    <dgm:pt modelId="{830C839D-5571-4431-B34C-7DD377172DC7}" type="parTrans" cxnId="{24D32002-824C-443D-96C9-EFFF75850623}">
      <dgm:prSet/>
      <dgm:spPr/>
      <dgm:t>
        <a:bodyPr/>
        <a:lstStyle/>
        <a:p>
          <a:endParaRPr lang="en-US"/>
        </a:p>
      </dgm:t>
    </dgm:pt>
    <dgm:pt modelId="{7DDB6D8A-1500-4C14-B2C9-616D64F95E9C}" type="sibTrans" cxnId="{24D32002-824C-443D-96C9-EFFF75850623}">
      <dgm:prSet/>
      <dgm:spPr/>
      <dgm:t>
        <a:bodyPr/>
        <a:lstStyle/>
        <a:p>
          <a:endParaRPr lang="en-US"/>
        </a:p>
      </dgm:t>
    </dgm:pt>
    <dgm:pt modelId="{DB33EAFB-5326-424B-99D8-8A7E7578542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3- ISDA Agreements</a:t>
          </a:r>
        </a:p>
      </dgm:t>
    </dgm:pt>
    <dgm:pt modelId="{0B458990-29B8-48CF-BFFB-C30388F32A55}" type="parTrans" cxnId="{7AA5131E-8649-4E18-B21A-3185F512F9A8}">
      <dgm:prSet/>
      <dgm:spPr/>
      <dgm:t>
        <a:bodyPr/>
        <a:lstStyle/>
        <a:p>
          <a:endParaRPr lang="en-US"/>
        </a:p>
      </dgm:t>
    </dgm:pt>
    <dgm:pt modelId="{4D41876D-FC81-48B1-9E8B-90D6303853F8}" type="sibTrans" cxnId="{7AA5131E-8649-4E18-B21A-3185F512F9A8}">
      <dgm:prSet/>
      <dgm:spPr/>
      <dgm:t>
        <a:bodyPr/>
        <a:lstStyle/>
        <a:p>
          <a:endParaRPr lang="en-US"/>
        </a:p>
      </dgm:t>
    </dgm:pt>
    <dgm:pt modelId="{A03D0DE9-9798-4E0D-9DD7-649A0457DE2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6- Swap Valuation</a:t>
          </a:r>
        </a:p>
      </dgm:t>
    </dgm:pt>
    <dgm:pt modelId="{D2676988-4864-4D0E-B5B9-FE343FE0E6B6}" type="parTrans" cxnId="{7C900D76-55D8-4D16-9EF3-77F62E829741}">
      <dgm:prSet/>
      <dgm:spPr/>
      <dgm:t>
        <a:bodyPr/>
        <a:lstStyle/>
        <a:p>
          <a:endParaRPr lang="en-US"/>
        </a:p>
      </dgm:t>
    </dgm:pt>
    <dgm:pt modelId="{09F701B1-62EF-48BE-A587-57FAC53AF718}" type="sibTrans" cxnId="{7C900D76-55D8-4D16-9EF3-77F62E829741}">
      <dgm:prSet/>
      <dgm:spPr/>
      <dgm:t>
        <a:bodyPr/>
        <a:lstStyle/>
        <a:p>
          <a:endParaRPr lang="en-US"/>
        </a:p>
      </dgm:t>
    </dgm:pt>
    <dgm:pt modelId="{13229E30-2842-432B-9D3D-618CF120563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5- Legal Framework in </a:t>
          </a:r>
          <a:r>
            <a:rPr lang="fr-FR" dirty="0" err="1"/>
            <a:t>Tunisia</a:t>
          </a:r>
          <a:endParaRPr lang="en-US" dirty="0"/>
        </a:p>
      </dgm:t>
    </dgm:pt>
    <dgm:pt modelId="{E2204B13-CE10-459C-B8D2-A7425CCD8BC5}" type="parTrans" cxnId="{2219793E-45C3-4378-A339-40AF2A6369B8}">
      <dgm:prSet/>
      <dgm:spPr/>
      <dgm:t>
        <a:bodyPr/>
        <a:lstStyle/>
        <a:p>
          <a:endParaRPr lang="en-US"/>
        </a:p>
      </dgm:t>
    </dgm:pt>
    <dgm:pt modelId="{149DFABB-24C1-4E46-ACD5-0B20F31829CA}" type="sibTrans" cxnId="{2219793E-45C3-4378-A339-40AF2A6369B8}">
      <dgm:prSet/>
      <dgm:spPr/>
      <dgm:t>
        <a:bodyPr/>
        <a:lstStyle/>
        <a:p>
          <a:endParaRPr lang="en-US"/>
        </a:p>
      </dgm:t>
    </dgm:pt>
    <dgm:pt modelId="{B2C9F41F-04E0-4F92-8045-B91ED704E877}" type="pres">
      <dgm:prSet presAssocID="{7BABE1CA-A931-4758-A639-607CFA588967}" presName="root" presStyleCnt="0">
        <dgm:presLayoutVars>
          <dgm:dir/>
          <dgm:resizeHandles val="exact"/>
        </dgm:presLayoutVars>
      </dgm:prSet>
      <dgm:spPr/>
    </dgm:pt>
    <dgm:pt modelId="{53D65E02-F1EE-426B-8DBF-A0A63038B390}" type="pres">
      <dgm:prSet presAssocID="{E18B0FA5-8619-44E1-AE83-F227729F2AF3}" presName="compNode" presStyleCnt="0"/>
      <dgm:spPr/>
    </dgm:pt>
    <dgm:pt modelId="{976768B0-F7B6-4459-A242-3E4EED6BF199}" type="pres">
      <dgm:prSet presAssocID="{E18B0FA5-8619-44E1-AE83-F227729F2AF3}" presName="bgRect" presStyleLbl="bgShp" presStyleIdx="0" presStyleCnt="7"/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C054E14C-4F3A-4BB1-93D5-EBB0D83CCC22}" type="pres">
      <dgm:prSet presAssocID="{E18B0FA5-8619-44E1-AE83-F227729F2AF3}" presName="iconRect" presStyleLbl="node1" presStyleIdx="0" presStyleCnt="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E5979013-826C-4EA9-A2F9-943C9CB880F3}" type="pres">
      <dgm:prSet presAssocID="{E18B0FA5-8619-44E1-AE83-F227729F2AF3}" presName="spaceRect" presStyleCnt="0"/>
      <dgm:spPr/>
    </dgm:pt>
    <dgm:pt modelId="{A0651ED7-05D8-49B4-AB39-7045384D94A7}" type="pres">
      <dgm:prSet presAssocID="{E18B0FA5-8619-44E1-AE83-F227729F2AF3}" presName="parTx" presStyleLbl="revTx" presStyleIdx="0" presStyleCnt="7">
        <dgm:presLayoutVars>
          <dgm:chMax val="0"/>
          <dgm:chPref val="0"/>
        </dgm:presLayoutVars>
      </dgm:prSet>
      <dgm:spPr/>
    </dgm:pt>
    <dgm:pt modelId="{F7590988-A5B4-4FED-8988-369D969D33F7}" type="pres">
      <dgm:prSet presAssocID="{F5193D2D-EFD5-4630-BA28-9600738339CC}" presName="sibTrans" presStyleCnt="0"/>
      <dgm:spPr/>
    </dgm:pt>
    <dgm:pt modelId="{DB874B4C-8CA5-48AD-AECB-B6B36F91293A}" type="pres">
      <dgm:prSet presAssocID="{A67F5329-D0DC-45A5-A873-B896DC967C1C}" presName="compNode" presStyleCnt="0"/>
      <dgm:spPr/>
    </dgm:pt>
    <dgm:pt modelId="{E6559311-1666-466B-8EAF-6879A187D7E0}" type="pres">
      <dgm:prSet presAssocID="{A67F5329-D0DC-45A5-A873-B896DC967C1C}" presName="bgRect" presStyleLbl="bgShp" presStyleIdx="1" presStyleCnt="7"/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2B563240-27CD-4DF1-8E55-A217987844AF}" type="pres">
      <dgm:prSet presAssocID="{A67F5329-D0DC-45A5-A873-B896DC967C1C}" presName="iconRect" presStyleLbl="node1" presStyleIdx="1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817DDA9-6324-41D8-B471-E9E7D2493B61}" type="pres">
      <dgm:prSet presAssocID="{A67F5329-D0DC-45A5-A873-B896DC967C1C}" presName="spaceRect" presStyleCnt="0"/>
      <dgm:spPr/>
    </dgm:pt>
    <dgm:pt modelId="{5BCD3E46-92E0-4C12-A9CD-90B0E08E1592}" type="pres">
      <dgm:prSet presAssocID="{A67F5329-D0DC-45A5-A873-B896DC967C1C}" presName="parTx" presStyleLbl="revTx" presStyleIdx="1" presStyleCnt="7">
        <dgm:presLayoutVars>
          <dgm:chMax val="0"/>
          <dgm:chPref val="0"/>
        </dgm:presLayoutVars>
      </dgm:prSet>
      <dgm:spPr/>
    </dgm:pt>
    <dgm:pt modelId="{6F981222-9889-4063-9D5C-406FD6B5E290}" type="pres">
      <dgm:prSet presAssocID="{3FEE1DEA-6D18-456C-AAC1-4C165597791C}" presName="sibTrans" presStyleCnt="0"/>
      <dgm:spPr/>
    </dgm:pt>
    <dgm:pt modelId="{50484807-485F-418B-AFAC-0B3007316FA5}" type="pres">
      <dgm:prSet presAssocID="{DB33EAFB-5326-424B-99D8-8A7E75785421}" presName="compNode" presStyleCnt="0"/>
      <dgm:spPr/>
    </dgm:pt>
    <dgm:pt modelId="{405F0042-78CE-409C-8CB8-EF7CBC36267B}" type="pres">
      <dgm:prSet presAssocID="{DB33EAFB-5326-424B-99D8-8A7E75785421}" presName="bgRect" presStyleLbl="bgShp" presStyleIdx="2" presStyleCnt="7"/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7" action="ppaction://hlinksldjump"/>
          </dgm14:cNvPr>
        </a:ext>
      </dgm:extLst>
    </dgm:pt>
    <dgm:pt modelId="{0EBD2E61-0ACF-4004-96BD-F1A26F86A7B2}" type="pres">
      <dgm:prSet presAssocID="{DB33EAFB-5326-424B-99D8-8A7E75785421}" presName="iconRect" presStyleLbl="node1" presStyleIdx="2" presStyleCnt="7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 outline"/>
        </a:ext>
      </dgm:extLst>
    </dgm:pt>
    <dgm:pt modelId="{E078D71B-604D-45CA-9336-CC807F4FE69A}" type="pres">
      <dgm:prSet presAssocID="{DB33EAFB-5326-424B-99D8-8A7E75785421}" presName="spaceRect" presStyleCnt="0"/>
      <dgm:spPr/>
    </dgm:pt>
    <dgm:pt modelId="{F66FC491-EA2B-48D6-8BC9-6D3278B194C5}" type="pres">
      <dgm:prSet presAssocID="{DB33EAFB-5326-424B-99D8-8A7E75785421}" presName="parTx" presStyleLbl="revTx" presStyleIdx="2" presStyleCnt="7">
        <dgm:presLayoutVars>
          <dgm:chMax val="0"/>
          <dgm:chPref val="0"/>
        </dgm:presLayoutVars>
      </dgm:prSet>
      <dgm:spPr/>
    </dgm:pt>
    <dgm:pt modelId="{979164AF-81E2-448A-8BCB-B84D8D94EB9D}" type="pres">
      <dgm:prSet presAssocID="{4D41876D-FC81-48B1-9E8B-90D6303853F8}" presName="sibTrans" presStyleCnt="0"/>
      <dgm:spPr/>
    </dgm:pt>
    <dgm:pt modelId="{D3C18097-7AA8-4059-B6CA-FD08A539650E}" type="pres">
      <dgm:prSet presAssocID="{45376423-D2F2-4A0C-A059-D276F46FDB1C}" presName="compNode" presStyleCnt="0"/>
      <dgm:spPr/>
    </dgm:pt>
    <dgm:pt modelId="{23A5D258-178D-49C9-A8B7-9E86FECFD158}" type="pres">
      <dgm:prSet presAssocID="{45376423-D2F2-4A0C-A059-D276F46FDB1C}" presName="bgRect" presStyleLbl="bgShp" presStyleIdx="3" presStyleCnt="7"/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0" action="ppaction://hlinksldjump"/>
          </dgm14:cNvPr>
        </a:ext>
      </dgm:extLst>
    </dgm:pt>
    <dgm:pt modelId="{210ADC52-6FA5-4D64-9157-9E68DD501104}" type="pres">
      <dgm:prSet presAssocID="{45376423-D2F2-4A0C-A059-D276F46FDB1C}" presName="iconRect" presStyleLbl="node1" presStyleIdx="3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B2A3536F-9179-4CAA-B023-22B965EC2DED}" type="pres">
      <dgm:prSet presAssocID="{45376423-D2F2-4A0C-A059-D276F46FDB1C}" presName="spaceRect" presStyleCnt="0"/>
      <dgm:spPr/>
    </dgm:pt>
    <dgm:pt modelId="{4FE9551C-402E-4832-AD06-3A3B921438BA}" type="pres">
      <dgm:prSet presAssocID="{45376423-D2F2-4A0C-A059-D276F46FDB1C}" presName="parTx" presStyleLbl="revTx" presStyleIdx="3" presStyleCnt="7">
        <dgm:presLayoutVars>
          <dgm:chMax val="0"/>
          <dgm:chPref val="0"/>
        </dgm:presLayoutVars>
      </dgm:prSet>
      <dgm:spPr/>
    </dgm:pt>
    <dgm:pt modelId="{A10688FD-96FF-4FBF-A43D-2988C534D095}" type="pres">
      <dgm:prSet presAssocID="{54F4DBF7-9ADC-4730-9E66-C075C5234086}" presName="sibTrans" presStyleCnt="0"/>
      <dgm:spPr/>
    </dgm:pt>
    <dgm:pt modelId="{0FBE5698-AE4E-4145-9E68-5F9AC25DC546}" type="pres">
      <dgm:prSet presAssocID="{13229E30-2842-432B-9D3D-618CF1205639}" presName="compNode" presStyleCnt="0"/>
      <dgm:spPr/>
    </dgm:pt>
    <dgm:pt modelId="{6B44379C-7D78-44DC-8592-D5762611D55C}" type="pres">
      <dgm:prSet presAssocID="{13229E30-2842-432B-9D3D-618CF1205639}" presName="bgRect" presStyleLbl="bgShp" presStyleIdx="4" presStyleCnt="7"/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3" action="ppaction://hlinksldjump"/>
          </dgm14:cNvPr>
        </a:ext>
      </dgm:extLst>
    </dgm:pt>
    <dgm:pt modelId="{DBC8B393-AD24-490B-BA28-A58EFBF4E61C}" type="pres">
      <dgm:prSet presAssocID="{13229E30-2842-432B-9D3D-618CF1205639}" presName="iconRect" presStyleLbl="node1" presStyleIdx="4" presStyleCnt="7"/>
      <dgm:spPr>
        <a:blipFill>
          <a:blip xmlns:r="http://schemas.openxmlformats.org/officeDocument/2006/relationships"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 outline"/>
        </a:ext>
      </dgm:extLst>
    </dgm:pt>
    <dgm:pt modelId="{A990C579-B771-4ED2-B80C-1D9584ED4EE6}" type="pres">
      <dgm:prSet presAssocID="{13229E30-2842-432B-9D3D-618CF1205639}" presName="spaceRect" presStyleCnt="0"/>
      <dgm:spPr/>
    </dgm:pt>
    <dgm:pt modelId="{B081DBBE-45F6-481C-BF20-33843F30B670}" type="pres">
      <dgm:prSet presAssocID="{13229E30-2842-432B-9D3D-618CF1205639}" presName="parTx" presStyleLbl="revTx" presStyleIdx="4" presStyleCnt="7">
        <dgm:presLayoutVars>
          <dgm:chMax val="0"/>
          <dgm:chPref val="0"/>
        </dgm:presLayoutVars>
      </dgm:prSet>
      <dgm:spPr/>
    </dgm:pt>
    <dgm:pt modelId="{890B854C-1318-4AFE-8608-F6EC54F24619}" type="pres">
      <dgm:prSet presAssocID="{149DFABB-24C1-4E46-ACD5-0B20F31829CA}" presName="sibTrans" presStyleCnt="0"/>
      <dgm:spPr/>
    </dgm:pt>
    <dgm:pt modelId="{700B77D0-DFA2-4DED-BF88-FE4EE6FC1ABE}" type="pres">
      <dgm:prSet presAssocID="{A03D0DE9-9798-4E0D-9DD7-649A0457DE29}" presName="compNode" presStyleCnt="0"/>
      <dgm:spPr/>
    </dgm:pt>
    <dgm:pt modelId="{1D3DC9B3-FD08-4368-9AB0-1C2D5F2504B2}" type="pres">
      <dgm:prSet presAssocID="{A03D0DE9-9798-4E0D-9DD7-649A0457DE29}" presName="bgRect" presStyleLbl="bgShp" presStyleIdx="5" presStyleCnt="7"/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6" action="ppaction://hlinksldjump"/>
          </dgm14:cNvPr>
        </a:ext>
      </dgm:extLst>
    </dgm:pt>
    <dgm:pt modelId="{A30910AE-2AD0-4898-A6D1-066476F9F650}" type="pres">
      <dgm:prSet presAssocID="{A03D0DE9-9798-4E0D-9DD7-649A0457DE29}" presName="iconRect" presStyleLbl="node1" presStyleIdx="5" presStyleCnt="7"/>
      <dgm:spPr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ler with solid fill"/>
        </a:ext>
      </dgm:extLst>
    </dgm:pt>
    <dgm:pt modelId="{C5CA20A9-C733-4583-86A0-4BC236A11BE9}" type="pres">
      <dgm:prSet presAssocID="{A03D0DE9-9798-4E0D-9DD7-649A0457DE29}" presName="spaceRect" presStyleCnt="0"/>
      <dgm:spPr/>
    </dgm:pt>
    <dgm:pt modelId="{F287A5F2-106A-4F9B-AF61-8896653460B9}" type="pres">
      <dgm:prSet presAssocID="{A03D0DE9-9798-4E0D-9DD7-649A0457DE29}" presName="parTx" presStyleLbl="revTx" presStyleIdx="5" presStyleCnt="7">
        <dgm:presLayoutVars>
          <dgm:chMax val="0"/>
          <dgm:chPref val="0"/>
        </dgm:presLayoutVars>
      </dgm:prSet>
      <dgm:spPr/>
    </dgm:pt>
    <dgm:pt modelId="{0F7FB380-E6FB-45EA-A254-BBE85D9A2980}" type="pres">
      <dgm:prSet presAssocID="{09F701B1-62EF-48BE-A587-57FAC53AF718}" presName="sibTrans" presStyleCnt="0"/>
      <dgm:spPr/>
    </dgm:pt>
    <dgm:pt modelId="{DAD459E8-37D4-445C-BD20-3F1438E204FE}" type="pres">
      <dgm:prSet presAssocID="{497ECD0D-4EFB-4C43-B7A8-0EB4BF6904DE}" presName="compNode" presStyleCnt="0"/>
      <dgm:spPr/>
    </dgm:pt>
    <dgm:pt modelId="{B28B8DCC-0E18-475F-BA55-B8350B4B71CF}" type="pres">
      <dgm:prSet presAssocID="{497ECD0D-4EFB-4C43-B7A8-0EB4BF6904DE}" presName="bgRect" presStyleLbl="bgShp" presStyleIdx="6" presStyleCnt="7"/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9" action="ppaction://hlinksldjump"/>
          </dgm14:cNvPr>
        </a:ext>
      </dgm:extLst>
    </dgm:pt>
    <dgm:pt modelId="{236015BA-BB10-40EF-AD00-66227DB3CED8}" type="pres">
      <dgm:prSet presAssocID="{497ECD0D-4EFB-4C43-B7A8-0EB4BF6904DE}" presName="iconRect" presStyleLbl="node1" presStyleIdx="6" presStyleCnt="7"/>
      <dgm:spPr>
        <a:blipFill>
          <a:blip xmlns:r="http://schemas.openxmlformats.org/officeDocument/2006/relationships"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DFADFBF-EC9C-45AE-8717-F95B931F4473}" type="pres">
      <dgm:prSet presAssocID="{497ECD0D-4EFB-4C43-B7A8-0EB4BF6904DE}" presName="spaceRect" presStyleCnt="0"/>
      <dgm:spPr/>
    </dgm:pt>
    <dgm:pt modelId="{AB6B3523-E275-47B2-A747-3E1CFFA05F52}" type="pres">
      <dgm:prSet presAssocID="{497ECD0D-4EFB-4C43-B7A8-0EB4BF6904DE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24D32002-824C-443D-96C9-EFFF75850623}" srcId="{7BABE1CA-A931-4758-A639-607CFA588967}" destId="{497ECD0D-4EFB-4C43-B7A8-0EB4BF6904DE}" srcOrd="6" destOrd="0" parTransId="{830C839D-5571-4431-B34C-7DD377172DC7}" sibTransId="{7DDB6D8A-1500-4C14-B2C9-616D64F95E9C}"/>
    <dgm:cxn modelId="{79C75D1A-E208-4D64-9A7D-4F19556F09A8}" type="presOf" srcId="{45376423-D2F2-4A0C-A059-D276F46FDB1C}" destId="{4FE9551C-402E-4832-AD06-3A3B921438BA}" srcOrd="0" destOrd="0" presId="urn:microsoft.com/office/officeart/2018/2/layout/IconVerticalSolidList"/>
    <dgm:cxn modelId="{7AA5131E-8649-4E18-B21A-3185F512F9A8}" srcId="{7BABE1CA-A931-4758-A639-607CFA588967}" destId="{DB33EAFB-5326-424B-99D8-8A7E75785421}" srcOrd="2" destOrd="0" parTransId="{0B458990-29B8-48CF-BFFB-C30388F32A55}" sibTransId="{4D41876D-FC81-48B1-9E8B-90D6303853F8}"/>
    <dgm:cxn modelId="{798A232B-7A39-4480-A14E-D495A303DD88}" type="presOf" srcId="{497ECD0D-4EFB-4C43-B7A8-0EB4BF6904DE}" destId="{AB6B3523-E275-47B2-A747-3E1CFFA05F52}" srcOrd="0" destOrd="0" presId="urn:microsoft.com/office/officeart/2018/2/layout/IconVerticalSolidList"/>
    <dgm:cxn modelId="{2219793E-45C3-4378-A339-40AF2A6369B8}" srcId="{7BABE1CA-A931-4758-A639-607CFA588967}" destId="{13229E30-2842-432B-9D3D-618CF1205639}" srcOrd="4" destOrd="0" parTransId="{E2204B13-CE10-459C-B8D2-A7425CCD8BC5}" sibTransId="{149DFABB-24C1-4E46-ACD5-0B20F31829CA}"/>
    <dgm:cxn modelId="{61A50E5B-DD44-432E-AEB2-9C154F41000F}" type="presOf" srcId="{7BABE1CA-A931-4758-A639-607CFA588967}" destId="{B2C9F41F-04E0-4F92-8045-B91ED704E877}" srcOrd="0" destOrd="0" presId="urn:microsoft.com/office/officeart/2018/2/layout/IconVerticalSolidList"/>
    <dgm:cxn modelId="{1D16AD5C-3CCA-48F4-85E4-97C1D88ABEBF}" type="presOf" srcId="{A03D0DE9-9798-4E0D-9DD7-649A0457DE29}" destId="{F287A5F2-106A-4F9B-AF61-8896653460B9}" srcOrd="0" destOrd="0" presId="urn:microsoft.com/office/officeart/2018/2/layout/IconVerticalSolidList"/>
    <dgm:cxn modelId="{D7E0EB4C-E3EA-448C-B5FE-C6FB15DC7092}" srcId="{7BABE1CA-A931-4758-A639-607CFA588967}" destId="{45376423-D2F2-4A0C-A059-D276F46FDB1C}" srcOrd="3" destOrd="0" parTransId="{5A5C00F9-0510-4194-9D86-4FE25EECA9E1}" sibTransId="{54F4DBF7-9ADC-4730-9E66-C075C5234086}"/>
    <dgm:cxn modelId="{7C900D76-55D8-4D16-9EF3-77F62E829741}" srcId="{7BABE1CA-A931-4758-A639-607CFA588967}" destId="{A03D0DE9-9798-4E0D-9DD7-649A0457DE29}" srcOrd="5" destOrd="0" parTransId="{D2676988-4864-4D0E-B5B9-FE343FE0E6B6}" sibTransId="{09F701B1-62EF-48BE-A587-57FAC53AF718}"/>
    <dgm:cxn modelId="{62DDF559-1CE4-4453-AC30-DBA878AF7C73}" srcId="{7BABE1CA-A931-4758-A639-607CFA588967}" destId="{A67F5329-D0DC-45A5-A873-B896DC967C1C}" srcOrd="1" destOrd="0" parTransId="{192381E3-9619-4AEB-8BC9-B187243BAFF3}" sibTransId="{3FEE1DEA-6D18-456C-AAC1-4C165597791C}"/>
    <dgm:cxn modelId="{BFDEEC84-0E93-47FA-A8C5-9C8C96FBF6E6}" type="presOf" srcId="{A67F5329-D0DC-45A5-A873-B896DC967C1C}" destId="{5BCD3E46-92E0-4C12-A9CD-90B0E08E1592}" srcOrd="0" destOrd="0" presId="urn:microsoft.com/office/officeart/2018/2/layout/IconVerticalSolidList"/>
    <dgm:cxn modelId="{57AE56A7-91AE-4737-9725-4B23C69AE699}" type="presOf" srcId="{DB33EAFB-5326-424B-99D8-8A7E75785421}" destId="{F66FC491-EA2B-48D6-8BC9-6D3278B194C5}" srcOrd="0" destOrd="0" presId="urn:microsoft.com/office/officeart/2018/2/layout/IconVerticalSolidList"/>
    <dgm:cxn modelId="{BB73F7D7-72FE-4FAE-96EC-FA3AA7B15DE5}" type="presOf" srcId="{13229E30-2842-432B-9D3D-618CF1205639}" destId="{B081DBBE-45F6-481C-BF20-33843F30B670}" srcOrd="0" destOrd="0" presId="urn:microsoft.com/office/officeart/2018/2/layout/IconVerticalSolidList"/>
    <dgm:cxn modelId="{FA13F0DE-3D76-4720-9089-766B9BDFCBA6}" srcId="{7BABE1CA-A931-4758-A639-607CFA588967}" destId="{E18B0FA5-8619-44E1-AE83-F227729F2AF3}" srcOrd="0" destOrd="0" parTransId="{F4C210EC-441B-44EE-AA59-A89C72ADD838}" sibTransId="{F5193D2D-EFD5-4630-BA28-9600738339CC}"/>
    <dgm:cxn modelId="{8C2EC7F4-A6E4-4344-856E-F25646F68F76}" type="presOf" srcId="{E18B0FA5-8619-44E1-AE83-F227729F2AF3}" destId="{A0651ED7-05D8-49B4-AB39-7045384D94A7}" srcOrd="0" destOrd="0" presId="urn:microsoft.com/office/officeart/2018/2/layout/IconVerticalSolidList"/>
    <dgm:cxn modelId="{97376143-F59F-4135-9063-CFC14AD643D2}" type="presParOf" srcId="{B2C9F41F-04E0-4F92-8045-B91ED704E877}" destId="{53D65E02-F1EE-426B-8DBF-A0A63038B390}" srcOrd="0" destOrd="0" presId="urn:microsoft.com/office/officeart/2018/2/layout/IconVerticalSolidList"/>
    <dgm:cxn modelId="{3A2F95AC-AC56-4853-A432-213CDBBF5912}" type="presParOf" srcId="{53D65E02-F1EE-426B-8DBF-A0A63038B390}" destId="{976768B0-F7B6-4459-A242-3E4EED6BF199}" srcOrd="0" destOrd="0" presId="urn:microsoft.com/office/officeart/2018/2/layout/IconVerticalSolidList"/>
    <dgm:cxn modelId="{F8358B83-09F6-4BAB-B8C1-C749264C437A}" type="presParOf" srcId="{53D65E02-F1EE-426B-8DBF-A0A63038B390}" destId="{C054E14C-4F3A-4BB1-93D5-EBB0D83CCC22}" srcOrd="1" destOrd="0" presId="urn:microsoft.com/office/officeart/2018/2/layout/IconVerticalSolidList"/>
    <dgm:cxn modelId="{C17568C0-AAE3-4472-931E-A4E90D019682}" type="presParOf" srcId="{53D65E02-F1EE-426B-8DBF-A0A63038B390}" destId="{E5979013-826C-4EA9-A2F9-943C9CB880F3}" srcOrd="2" destOrd="0" presId="urn:microsoft.com/office/officeart/2018/2/layout/IconVerticalSolidList"/>
    <dgm:cxn modelId="{50921156-C5A0-4FAA-86F7-B18D32CC3B8B}" type="presParOf" srcId="{53D65E02-F1EE-426B-8DBF-A0A63038B390}" destId="{A0651ED7-05D8-49B4-AB39-7045384D94A7}" srcOrd="3" destOrd="0" presId="urn:microsoft.com/office/officeart/2018/2/layout/IconVerticalSolidList"/>
    <dgm:cxn modelId="{2EF95A59-CF2F-4762-BCC6-36CF27C90542}" type="presParOf" srcId="{B2C9F41F-04E0-4F92-8045-B91ED704E877}" destId="{F7590988-A5B4-4FED-8988-369D969D33F7}" srcOrd="1" destOrd="0" presId="urn:microsoft.com/office/officeart/2018/2/layout/IconVerticalSolidList"/>
    <dgm:cxn modelId="{61163B9E-8D42-42C4-995B-7828BFCA6D44}" type="presParOf" srcId="{B2C9F41F-04E0-4F92-8045-B91ED704E877}" destId="{DB874B4C-8CA5-48AD-AECB-B6B36F91293A}" srcOrd="2" destOrd="0" presId="urn:microsoft.com/office/officeart/2018/2/layout/IconVerticalSolidList"/>
    <dgm:cxn modelId="{1C75030C-392A-4ED1-8C16-44FE3B40ED96}" type="presParOf" srcId="{DB874B4C-8CA5-48AD-AECB-B6B36F91293A}" destId="{E6559311-1666-466B-8EAF-6879A187D7E0}" srcOrd="0" destOrd="0" presId="urn:microsoft.com/office/officeart/2018/2/layout/IconVerticalSolidList"/>
    <dgm:cxn modelId="{2E30D307-B22C-417D-8C9A-90D5ACD67053}" type="presParOf" srcId="{DB874B4C-8CA5-48AD-AECB-B6B36F91293A}" destId="{2B563240-27CD-4DF1-8E55-A217987844AF}" srcOrd="1" destOrd="0" presId="urn:microsoft.com/office/officeart/2018/2/layout/IconVerticalSolidList"/>
    <dgm:cxn modelId="{9AC2ADC0-7C66-4F07-9351-60515D10C5D9}" type="presParOf" srcId="{DB874B4C-8CA5-48AD-AECB-B6B36F91293A}" destId="{4817DDA9-6324-41D8-B471-E9E7D2493B61}" srcOrd="2" destOrd="0" presId="urn:microsoft.com/office/officeart/2018/2/layout/IconVerticalSolidList"/>
    <dgm:cxn modelId="{F1C8F359-DBE3-4513-BC28-D503B7C72185}" type="presParOf" srcId="{DB874B4C-8CA5-48AD-AECB-B6B36F91293A}" destId="{5BCD3E46-92E0-4C12-A9CD-90B0E08E1592}" srcOrd="3" destOrd="0" presId="urn:microsoft.com/office/officeart/2018/2/layout/IconVerticalSolidList"/>
    <dgm:cxn modelId="{472C3351-D32A-446D-878C-0C899FECAD33}" type="presParOf" srcId="{B2C9F41F-04E0-4F92-8045-B91ED704E877}" destId="{6F981222-9889-4063-9D5C-406FD6B5E290}" srcOrd="3" destOrd="0" presId="urn:microsoft.com/office/officeart/2018/2/layout/IconVerticalSolidList"/>
    <dgm:cxn modelId="{7CF53A26-9F06-48C7-862B-56B46A538F7E}" type="presParOf" srcId="{B2C9F41F-04E0-4F92-8045-B91ED704E877}" destId="{50484807-485F-418B-AFAC-0B3007316FA5}" srcOrd="4" destOrd="0" presId="urn:microsoft.com/office/officeart/2018/2/layout/IconVerticalSolidList"/>
    <dgm:cxn modelId="{EB4D612D-B9BF-41CB-97FF-F627BE6DBDBB}" type="presParOf" srcId="{50484807-485F-418B-AFAC-0B3007316FA5}" destId="{405F0042-78CE-409C-8CB8-EF7CBC36267B}" srcOrd="0" destOrd="0" presId="urn:microsoft.com/office/officeart/2018/2/layout/IconVerticalSolidList"/>
    <dgm:cxn modelId="{4A4B107A-2ABE-41F5-9BE6-EA09452A6765}" type="presParOf" srcId="{50484807-485F-418B-AFAC-0B3007316FA5}" destId="{0EBD2E61-0ACF-4004-96BD-F1A26F86A7B2}" srcOrd="1" destOrd="0" presId="urn:microsoft.com/office/officeart/2018/2/layout/IconVerticalSolidList"/>
    <dgm:cxn modelId="{82C06EBE-BBE3-4DBC-8CCE-6832CBA888EC}" type="presParOf" srcId="{50484807-485F-418B-AFAC-0B3007316FA5}" destId="{E078D71B-604D-45CA-9336-CC807F4FE69A}" srcOrd="2" destOrd="0" presId="urn:microsoft.com/office/officeart/2018/2/layout/IconVerticalSolidList"/>
    <dgm:cxn modelId="{B3C90937-33BE-4A82-A3AD-0B1169AF653B}" type="presParOf" srcId="{50484807-485F-418B-AFAC-0B3007316FA5}" destId="{F66FC491-EA2B-48D6-8BC9-6D3278B194C5}" srcOrd="3" destOrd="0" presId="urn:microsoft.com/office/officeart/2018/2/layout/IconVerticalSolidList"/>
    <dgm:cxn modelId="{81116DAE-9A74-4186-A132-D4859073230C}" type="presParOf" srcId="{B2C9F41F-04E0-4F92-8045-B91ED704E877}" destId="{979164AF-81E2-448A-8BCB-B84D8D94EB9D}" srcOrd="5" destOrd="0" presId="urn:microsoft.com/office/officeart/2018/2/layout/IconVerticalSolidList"/>
    <dgm:cxn modelId="{EB8531B5-6E8B-4244-867E-18BA56172C7E}" type="presParOf" srcId="{B2C9F41F-04E0-4F92-8045-B91ED704E877}" destId="{D3C18097-7AA8-4059-B6CA-FD08A539650E}" srcOrd="6" destOrd="0" presId="urn:microsoft.com/office/officeart/2018/2/layout/IconVerticalSolidList"/>
    <dgm:cxn modelId="{5E8A7E77-F486-49E3-91F3-65600BBD09A4}" type="presParOf" srcId="{D3C18097-7AA8-4059-B6CA-FD08A539650E}" destId="{23A5D258-178D-49C9-A8B7-9E86FECFD158}" srcOrd="0" destOrd="0" presId="urn:microsoft.com/office/officeart/2018/2/layout/IconVerticalSolidList"/>
    <dgm:cxn modelId="{771A1C5D-0C0F-4EC4-B9E0-486B1DCCB71C}" type="presParOf" srcId="{D3C18097-7AA8-4059-B6CA-FD08A539650E}" destId="{210ADC52-6FA5-4D64-9157-9E68DD501104}" srcOrd="1" destOrd="0" presId="urn:microsoft.com/office/officeart/2018/2/layout/IconVerticalSolidList"/>
    <dgm:cxn modelId="{A48ACB1D-48FB-4EA0-BD6A-8D184A215C4E}" type="presParOf" srcId="{D3C18097-7AA8-4059-B6CA-FD08A539650E}" destId="{B2A3536F-9179-4CAA-B023-22B965EC2DED}" srcOrd="2" destOrd="0" presId="urn:microsoft.com/office/officeart/2018/2/layout/IconVerticalSolidList"/>
    <dgm:cxn modelId="{E19FBED4-BC3A-44C8-90AC-F61DDF42C51B}" type="presParOf" srcId="{D3C18097-7AA8-4059-B6CA-FD08A539650E}" destId="{4FE9551C-402E-4832-AD06-3A3B921438BA}" srcOrd="3" destOrd="0" presId="urn:microsoft.com/office/officeart/2018/2/layout/IconVerticalSolidList"/>
    <dgm:cxn modelId="{10807B51-F2C0-464C-A41D-776774E94E74}" type="presParOf" srcId="{B2C9F41F-04E0-4F92-8045-B91ED704E877}" destId="{A10688FD-96FF-4FBF-A43D-2988C534D095}" srcOrd="7" destOrd="0" presId="urn:microsoft.com/office/officeart/2018/2/layout/IconVerticalSolidList"/>
    <dgm:cxn modelId="{4AFD0019-6027-4CA5-AF8A-311886DF93F2}" type="presParOf" srcId="{B2C9F41F-04E0-4F92-8045-B91ED704E877}" destId="{0FBE5698-AE4E-4145-9E68-5F9AC25DC546}" srcOrd="8" destOrd="0" presId="urn:microsoft.com/office/officeart/2018/2/layout/IconVerticalSolidList"/>
    <dgm:cxn modelId="{D10CF49E-ACDE-43C9-B52A-1463F8DE6945}" type="presParOf" srcId="{0FBE5698-AE4E-4145-9E68-5F9AC25DC546}" destId="{6B44379C-7D78-44DC-8592-D5762611D55C}" srcOrd="0" destOrd="0" presId="urn:microsoft.com/office/officeart/2018/2/layout/IconVerticalSolidList"/>
    <dgm:cxn modelId="{16F50362-5F35-469B-9ADD-0035E9294341}" type="presParOf" srcId="{0FBE5698-AE4E-4145-9E68-5F9AC25DC546}" destId="{DBC8B393-AD24-490B-BA28-A58EFBF4E61C}" srcOrd="1" destOrd="0" presId="urn:microsoft.com/office/officeart/2018/2/layout/IconVerticalSolidList"/>
    <dgm:cxn modelId="{8CA460BE-CF06-4958-AEB4-E37AB57FA6DB}" type="presParOf" srcId="{0FBE5698-AE4E-4145-9E68-5F9AC25DC546}" destId="{A990C579-B771-4ED2-B80C-1D9584ED4EE6}" srcOrd="2" destOrd="0" presId="urn:microsoft.com/office/officeart/2018/2/layout/IconVerticalSolidList"/>
    <dgm:cxn modelId="{6D5231B3-5D75-4EB0-B75C-0B7562F871AC}" type="presParOf" srcId="{0FBE5698-AE4E-4145-9E68-5F9AC25DC546}" destId="{B081DBBE-45F6-481C-BF20-33843F30B670}" srcOrd="3" destOrd="0" presId="urn:microsoft.com/office/officeart/2018/2/layout/IconVerticalSolidList"/>
    <dgm:cxn modelId="{7B9D13FC-4FF4-4049-A8B0-EBC203CBDC71}" type="presParOf" srcId="{B2C9F41F-04E0-4F92-8045-B91ED704E877}" destId="{890B854C-1318-4AFE-8608-F6EC54F24619}" srcOrd="9" destOrd="0" presId="urn:microsoft.com/office/officeart/2018/2/layout/IconVerticalSolidList"/>
    <dgm:cxn modelId="{50FFB368-89F9-464B-A9F4-EB840885BFE6}" type="presParOf" srcId="{B2C9F41F-04E0-4F92-8045-B91ED704E877}" destId="{700B77D0-DFA2-4DED-BF88-FE4EE6FC1ABE}" srcOrd="10" destOrd="0" presId="urn:microsoft.com/office/officeart/2018/2/layout/IconVerticalSolidList"/>
    <dgm:cxn modelId="{4381473A-972A-430C-A729-FE8F1BC20F05}" type="presParOf" srcId="{700B77D0-DFA2-4DED-BF88-FE4EE6FC1ABE}" destId="{1D3DC9B3-FD08-4368-9AB0-1C2D5F2504B2}" srcOrd="0" destOrd="0" presId="urn:microsoft.com/office/officeart/2018/2/layout/IconVerticalSolidList"/>
    <dgm:cxn modelId="{38FFB41C-0E3E-4457-AC4D-EF1F3950A05F}" type="presParOf" srcId="{700B77D0-DFA2-4DED-BF88-FE4EE6FC1ABE}" destId="{A30910AE-2AD0-4898-A6D1-066476F9F650}" srcOrd="1" destOrd="0" presId="urn:microsoft.com/office/officeart/2018/2/layout/IconVerticalSolidList"/>
    <dgm:cxn modelId="{4247C2E5-566F-4B88-BD74-6F44849EE79B}" type="presParOf" srcId="{700B77D0-DFA2-4DED-BF88-FE4EE6FC1ABE}" destId="{C5CA20A9-C733-4583-86A0-4BC236A11BE9}" srcOrd="2" destOrd="0" presId="urn:microsoft.com/office/officeart/2018/2/layout/IconVerticalSolidList"/>
    <dgm:cxn modelId="{98CAB124-8F11-4FA6-9379-D93CA972EDE7}" type="presParOf" srcId="{700B77D0-DFA2-4DED-BF88-FE4EE6FC1ABE}" destId="{F287A5F2-106A-4F9B-AF61-8896653460B9}" srcOrd="3" destOrd="0" presId="urn:microsoft.com/office/officeart/2018/2/layout/IconVerticalSolidList"/>
    <dgm:cxn modelId="{3C6DE5BE-E81B-4D3C-ACDD-F9B2BBE41FB4}" type="presParOf" srcId="{B2C9F41F-04E0-4F92-8045-B91ED704E877}" destId="{0F7FB380-E6FB-45EA-A254-BBE85D9A2980}" srcOrd="11" destOrd="0" presId="urn:microsoft.com/office/officeart/2018/2/layout/IconVerticalSolidList"/>
    <dgm:cxn modelId="{022B08E0-6444-4B68-BE40-103ABA26674F}" type="presParOf" srcId="{B2C9F41F-04E0-4F92-8045-B91ED704E877}" destId="{DAD459E8-37D4-445C-BD20-3F1438E204FE}" srcOrd="12" destOrd="0" presId="urn:microsoft.com/office/officeart/2018/2/layout/IconVerticalSolidList"/>
    <dgm:cxn modelId="{154CB2B4-5533-4800-A15D-161BFFAFDE16}" type="presParOf" srcId="{DAD459E8-37D4-445C-BD20-3F1438E204FE}" destId="{B28B8DCC-0E18-475F-BA55-B8350B4B71CF}" srcOrd="0" destOrd="0" presId="urn:microsoft.com/office/officeart/2018/2/layout/IconVerticalSolidList"/>
    <dgm:cxn modelId="{3FC26B7D-8BAE-4875-B970-A0DEDABCAFB5}" type="presParOf" srcId="{DAD459E8-37D4-445C-BD20-3F1438E204FE}" destId="{236015BA-BB10-40EF-AD00-66227DB3CED8}" srcOrd="1" destOrd="0" presId="urn:microsoft.com/office/officeart/2018/2/layout/IconVerticalSolidList"/>
    <dgm:cxn modelId="{E4870608-DE2C-4022-A7AE-7E7F7005CD9C}" type="presParOf" srcId="{DAD459E8-37D4-445C-BD20-3F1438E204FE}" destId="{EDFADFBF-EC9C-45AE-8717-F95B931F4473}" srcOrd="2" destOrd="0" presId="urn:microsoft.com/office/officeart/2018/2/layout/IconVerticalSolidList"/>
    <dgm:cxn modelId="{AF84D56D-7C84-4418-8ECA-AECB0D9C2CAE}" type="presParOf" srcId="{DAD459E8-37D4-445C-BD20-3F1438E204FE}" destId="{AB6B3523-E275-47B2-A747-3E1CFFA05F5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0D8F05-DE42-45F2-9B1C-900F88778AD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51DA1FC2-748F-460E-AF73-51C41B893AD5}">
      <dgm:prSet custT="1"/>
      <dgm:spPr/>
      <dgm:t>
        <a:bodyPr/>
        <a:lstStyle/>
        <a:p>
          <a:pPr algn="l">
            <a:lnSpc>
              <a:spcPct val="100000"/>
            </a:lnSpc>
            <a:defRPr cap="all"/>
          </a:pPr>
          <a:r>
            <a:rPr lang="en-US" sz="1300" b="0" i="0" dirty="0">
              <a:latin typeface="Helvetica" panose="020B0604020202020204" pitchFamily="34" charset="0"/>
              <a:cs typeface="Helvetica" panose="020B0604020202020204" pitchFamily="34" charset="0"/>
            </a:rPr>
            <a:t>    A swap contract is a financial derivative agreement between two parties to exchange or "swap" cash flows or financial instruments over a specific period of time. It involves the exchange of future payment obligations, typically based on interest rates or currencies.</a:t>
          </a:r>
          <a:endParaRPr lang="en-US" sz="1300" dirty="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4EC682CA-1F91-44D2-AE8A-F8027B068A45}" type="parTrans" cxnId="{9741C555-7CC0-4D5D-B682-559FEA40665D}">
      <dgm:prSet/>
      <dgm:spPr/>
      <dgm:t>
        <a:bodyPr/>
        <a:lstStyle/>
        <a:p>
          <a:endParaRPr lang="en-US"/>
        </a:p>
      </dgm:t>
    </dgm:pt>
    <dgm:pt modelId="{9B7E6325-F834-48FC-ACBE-216A7B7318FB}" type="sibTrans" cxnId="{9741C555-7CC0-4D5D-B682-559FEA40665D}">
      <dgm:prSet/>
      <dgm:spPr/>
      <dgm:t>
        <a:bodyPr/>
        <a:lstStyle/>
        <a:p>
          <a:endParaRPr lang="en-US"/>
        </a:p>
      </dgm:t>
    </dgm:pt>
    <dgm:pt modelId="{9207239C-CFAE-4227-9C9B-82AF945B2A8D}">
      <dgm:prSet custT="1"/>
      <dgm:spPr/>
      <dgm:t>
        <a:bodyPr/>
        <a:lstStyle/>
        <a:p>
          <a:pPr algn="l">
            <a:lnSpc>
              <a:spcPct val="100000"/>
            </a:lnSpc>
            <a:defRPr cap="all"/>
          </a:pPr>
          <a:r>
            <a:rPr lang="en-US" sz="1300" b="0" i="0" dirty="0">
              <a:latin typeface="Helvetica" panose="020B0604020202020204" pitchFamily="34" charset="0"/>
              <a:cs typeface="Helvetica" panose="020B0604020202020204" pitchFamily="34" charset="0"/>
            </a:rPr>
            <a:t>   In a typical interest rate swap, two parties agree to exchange fixed and floating interest rate payments based on a notional amount. One party pays a fixed interest rate, while the other party pays a floating interest rate, usually based on a reference rate such as TMM (Taux Moyen de Marché Monétaire). The purpose of such a contract is to manage or hedge interest rate risks, or to take advantage of different borrowing costs.</a:t>
          </a:r>
          <a:endParaRPr lang="en-US" sz="1300" dirty="0">
            <a:latin typeface="Helvetica" panose="020B0604020202020204" pitchFamily="34" charset="0"/>
            <a:cs typeface="Helvetica" panose="020B0604020202020204" pitchFamily="34" charset="0"/>
          </a:endParaRPr>
        </a:p>
      </dgm:t>
    </dgm:pt>
    <dgm:pt modelId="{7500A583-39D8-4F59-8730-1B987F412871}" type="parTrans" cxnId="{7C29303B-A11C-4846-AB3A-E57EC0F3AACA}">
      <dgm:prSet/>
      <dgm:spPr/>
      <dgm:t>
        <a:bodyPr/>
        <a:lstStyle/>
        <a:p>
          <a:endParaRPr lang="en-US"/>
        </a:p>
      </dgm:t>
    </dgm:pt>
    <dgm:pt modelId="{D19CDFA5-3B3D-43C5-9A6F-8F644EB9056E}" type="sibTrans" cxnId="{7C29303B-A11C-4846-AB3A-E57EC0F3AACA}">
      <dgm:prSet/>
      <dgm:spPr/>
      <dgm:t>
        <a:bodyPr/>
        <a:lstStyle/>
        <a:p>
          <a:endParaRPr lang="en-US"/>
        </a:p>
      </dgm:t>
    </dgm:pt>
    <dgm:pt modelId="{7B1FCADB-1839-4066-9A13-1654C0F04094}" type="pres">
      <dgm:prSet presAssocID="{5A0D8F05-DE42-45F2-9B1C-900F88778AD6}" presName="root" presStyleCnt="0">
        <dgm:presLayoutVars>
          <dgm:dir/>
          <dgm:resizeHandles val="exact"/>
        </dgm:presLayoutVars>
      </dgm:prSet>
      <dgm:spPr/>
    </dgm:pt>
    <dgm:pt modelId="{776C879C-54BA-49B0-8009-8B51F6E4E7DD}" type="pres">
      <dgm:prSet presAssocID="{51DA1FC2-748F-460E-AF73-51C41B893AD5}" presName="compNode" presStyleCnt="0"/>
      <dgm:spPr/>
    </dgm:pt>
    <dgm:pt modelId="{7443BFE0-A487-490E-B7A0-88E5BF5511C0}" type="pres">
      <dgm:prSet presAssocID="{51DA1FC2-748F-460E-AF73-51C41B893AD5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6C5F78B8-FE82-408F-841E-AB452F70CE87}" type="pres">
      <dgm:prSet presAssocID="{51DA1FC2-748F-460E-AF73-51C41B893AD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DDDE635E-0A8C-435A-A137-2BD93A77C400}" type="pres">
      <dgm:prSet presAssocID="{51DA1FC2-748F-460E-AF73-51C41B893AD5}" presName="spaceRect" presStyleCnt="0"/>
      <dgm:spPr/>
    </dgm:pt>
    <dgm:pt modelId="{D9EB0AA7-C555-4C67-A7E9-EB9B95089851}" type="pres">
      <dgm:prSet presAssocID="{51DA1FC2-748F-460E-AF73-51C41B893AD5}" presName="textRect" presStyleLbl="revTx" presStyleIdx="0" presStyleCnt="2">
        <dgm:presLayoutVars>
          <dgm:chMax val="1"/>
          <dgm:chPref val="1"/>
        </dgm:presLayoutVars>
      </dgm:prSet>
      <dgm:spPr/>
    </dgm:pt>
    <dgm:pt modelId="{062C5BD0-E6EF-4C99-B431-F5A518B09C1F}" type="pres">
      <dgm:prSet presAssocID="{9B7E6325-F834-48FC-ACBE-216A7B7318FB}" presName="sibTrans" presStyleCnt="0"/>
      <dgm:spPr/>
    </dgm:pt>
    <dgm:pt modelId="{1564A806-908B-416C-B81F-916EDE659DB1}" type="pres">
      <dgm:prSet presAssocID="{9207239C-CFAE-4227-9C9B-82AF945B2A8D}" presName="compNode" presStyleCnt="0"/>
      <dgm:spPr/>
    </dgm:pt>
    <dgm:pt modelId="{C7C2A2B9-1167-46F7-9BAF-5AE06C4828A9}" type="pres">
      <dgm:prSet presAssocID="{9207239C-CFAE-4227-9C9B-82AF945B2A8D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3A3156C6-E1E3-4ACC-968F-728B34524D9F}" type="pres">
      <dgm:prSet presAssocID="{9207239C-CFAE-4227-9C9B-82AF945B2A8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ble"/>
        </a:ext>
      </dgm:extLst>
    </dgm:pt>
    <dgm:pt modelId="{A3881673-0C54-4BA5-90DA-64918186CFEA}" type="pres">
      <dgm:prSet presAssocID="{9207239C-CFAE-4227-9C9B-82AF945B2A8D}" presName="spaceRect" presStyleCnt="0"/>
      <dgm:spPr/>
    </dgm:pt>
    <dgm:pt modelId="{35AA75A5-90B9-48E6-8F12-5F0DFEDDEBA3}" type="pres">
      <dgm:prSet presAssocID="{9207239C-CFAE-4227-9C9B-82AF945B2A8D}" presName="textRect" presStyleLbl="revTx" presStyleIdx="1" presStyleCnt="2" custScaleX="112646">
        <dgm:presLayoutVars>
          <dgm:chMax val="1"/>
          <dgm:chPref val="1"/>
        </dgm:presLayoutVars>
      </dgm:prSet>
      <dgm:spPr/>
    </dgm:pt>
  </dgm:ptLst>
  <dgm:cxnLst>
    <dgm:cxn modelId="{7C29303B-A11C-4846-AB3A-E57EC0F3AACA}" srcId="{5A0D8F05-DE42-45F2-9B1C-900F88778AD6}" destId="{9207239C-CFAE-4227-9C9B-82AF945B2A8D}" srcOrd="1" destOrd="0" parTransId="{7500A583-39D8-4F59-8730-1B987F412871}" sibTransId="{D19CDFA5-3B3D-43C5-9A6F-8F644EB9056E}"/>
    <dgm:cxn modelId="{9741C555-7CC0-4D5D-B682-559FEA40665D}" srcId="{5A0D8F05-DE42-45F2-9B1C-900F88778AD6}" destId="{51DA1FC2-748F-460E-AF73-51C41B893AD5}" srcOrd="0" destOrd="0" parTransId="{4EC682CA-1F91-44D2-AE8A-F8027B068A45}" sibTransId="{9B7E6325-F834-48FC-ACBE-216A7B7318FB}"/>
    <dgm:cxn modelId="{0ED6D559-1BF8-40A5-88D5-FD94488EDC9A}" type="presOf" srcId="{9207239C-CFAE-4227-9C9B-82AF945B2A8D}" destId="{35AA75A5-90B9-48E6-8F12-5F0DFEDDEBA3}" srcOrd="0" destOrd="0" presId="urn:microsoft.com/office/officeart/2018/5/layout/IconLeafLabelList"/>
    <dgm:cxn modelId="{B9908AA2-D2FF-4E2C-96D2-7C5B85C72B9F}" type="presOf" srcId="{5A0D8F05-DE42-45F2-9B1C-900F88778AD6}" destId="{7B1FCADB-1839-4066-9A13-1654C0F04094}" srcOrd="0" destOrd="0" presId="urn:microsoft.com/office/officeart/2018/5/layout/IconLeafLabelList"/>
    <dgm:cxn modelId="{4FC072CE-DBA4-49AA-9B09-A695E08CBEB6}" type="presOf" srcId="{51DA1FC2-748F-460E-AF73-51C41B893AD5}" destId="{D9EB0AA7-C555-4C67-A7E9-EB9B95089851}" srcOrd="0" destOrd="0" presId="urn:microsoft.com/office/officeart/2018/5/layout/IconLeafLabelList"/>
    <dgm:cxn modelId="{C28B332F-2032-4780-AE47-B3D87BC3A42E}" type="presParOf" srcId="{7B1FCADB-1839-4066-9A13-1654C0F04094}" destId="{776C879C-54BA-49B0-8009-8B51F6E4E7DD}" srcOrd="0" destOrd="0" presId="urn:microsoft.com/office/officeart/2018/5/layout/IconLeafLabelList"/>
    <dgm:cxn modelId="{FF6C0B40-1980-4107-B061-1382A3AEC4D0}" type="presParOf" srcId="{776C879C-54BA-49B0-8009-8B51F6E4E7DD}" destId="{7443BFE0-A487-490E-B7A0-88E5BF5511C0}" srcOrd="0" destOrd="0" presId="urn:microsoft.com/office/officeart/2018/5/layout/IconLeafLabelList"/>
    <dgm:cxn modelId="{C11B423C-AB39-4D21-A4A4-BCFA9493690A}" type="presParOf" srcId="{776C879C-54BA-49B0-8009-8B51F6E4E7DD}" destId="{6C5F78B8-FE82-408F-841E-AB452F70CE87}" srcOrd="1" destOrd="0" presId="urn:microsoft.com/office/officeart/2018/5/layout/IconLeafLabelList"/>
    <dgm:cxn modelId="{A248DCFB-220A-4DF3-91C0-849579F34DFB}" type="presParOf" srcId="{776C879C-54BA-49B0-8009-8B51F6E4E7DD}" destId="{DDDE635E-0A8C-435A-A137-2BD93A77C400}" srcOrd="2" destOrd="0" presId="urn:microsoft.com/office/officeart/2018/5/layout/IconLeafLabelList"/>
    <dgm:cxn modelId="{56230073-D0F9-4BA0-AEFB-49D58795F33B}" type="presParOf" srcId="{776C879C-54BA-49B0-8009-8B51F6E4E7DD}" destId="{D9EB0AA7-C555-4C67-A7E9-EB9B95089851}" srcOrd="3" destOrd="0" presId="urn:microsoft.com/office/officeart/2018/5/layout/IconLeafLabelList"/>
    <dgm:cxn modelId="{B6F63397-7999-4F10-A104-E3C577E3FDB7}" type="presParOf" srcId="{7B1FCADB-1839-4066-9A13-1654C0F04094}" destId="{062C5BD0-E6EF-4C99-B431-F5A518B09C1F}" srcOrd="1" destOrd="0" presId="urn:microsoft.com/office/officeart/2018/5/layout/IconLeafLabelList"/>
    <dgm:cxn modelId="{5588D55F-965C-40E8-94B1-575C46BA5CD5}" type="presParOf" srcId="{7B1FCADB-1839-4066-9A13-1654C0F04094}" destId="{1564A806-908B-416C-B81F-916EDE659DB1}" srcOrd="2" destOrd="0" presId="urn:microsoft.com/office/officeart/2018/5/layout/IconLeafLabelList"/>
    <dgm:cxn modelId="{CFD5FB5E-B197-465F-82DF-203B2E9A5959}" type="presParOf" srcId="{1564A806-908B-416C-B81F-916EDE659DB1}" destId="{C7C2A2B9-1167-46F7-9BAF-5AE06C4828A9}" srcOrd="0" destOrd="0" presId="urn:microsoft.com/office/officeart/2018/5/layout/IconLeafLabelList"/>
    <dgm:cxn modelId="{C0592A8A-532B-48AD-ADD8-39036B5BBD85}" type="presParOf" srcId="{1564A806-908B-416C-B81F-916EDE659DB1}" destId="{3A3156C6-E1E3-4ACC-968F-728B34524D9F}" srcOrd="1" destOrd="0" presId="urn:microsoft.com/office/officeart/2018/5/layout/IconLeafLabelList"/>
    <dgm:cxn modelId="{1C0063A1-FCF2-46F7-B529-39DF69EA8F2C}" type="presParOf" srcId="{1564A806-908B-416C-B81F-916EDE659DB1}" destId="{A3881673-0C54-4BA5-90DA-64918186CFEA}" srcOrd="2" destOrd="0" presId="urn:microsoft.com/office/officeart/2018/5/layout/IconLeafLabelList"/>
    <dgm:cxn modelId="{F9F48D3D-97EE-4169-823B-AD18E76C6C48}" type="presParOf" srcId="{1564A806-908B-416C-B81F-916EDE659DB1}" destId="{35AA75A5-90B9-48E6-8F12-5F0DFEDDEBA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DBEDE2-D247-4681-8858-C517308B367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524923-3EFC-4E7A-AFE9-47F346FF8948}">
      <dgm:prSet custT="1"/>
      <dgm:spPr/>
      <dgm:t>
        <a:bodyPr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335B74"/>
              </a:solidFill>
              <a:effectLst/>
              <a:latin typeface="Open Sans" panose="020B0606030504020204" pitchFamily="34" charset="0"/>
              <a:ea typeface="+mn-ea"/>
              <a:cs typeface="+mn-cs"/>
            </a:rPr>
            <a:t>	From January 2016 to April 2017, TMM remained relatively stable (4.25%-4.41%). However, a turning point occurred following the outbreak of the global pandemic caused by the novel coronavirus. </a:t>
          </a:r>
        </a:p>
      </dgm:t>
    </dgm:pt>
    <dgm:pt modelId="{993B7EA8-A1CA-4599-BDB0-15448888A67D}" type="parTrans" cxnId="{F27C4065-B16A-4A82-BE34-CE9F504DFD6A}">
      <dgm:prSet/>
      <dgm:spPr/>
      <dgm:t>
        <a:bodyPr/>
        <a:lstStyle/>
        <a:p>
          <a:endParaRPr lang="en-US"/>
        </a:p>
      </dgm:t>
    </dgm:pt>
    <dgm:pt modelId="{5BFFD314-D7D1-4751-8D9F-072CEDD27B26}" type="sibTrans" cxnId="{F27C4065-B16A-4A82-BE34-CE9F504DFD6A}">
      <dgm:prSet/>
      <dgm:spPr/>
      <dgm:t>
        <a:bodyPr/>
        <a:lstStyle/>
        <a:p>
          <a:endParaRPr lang="en-US"/>
        </a:p>
      </dgm:t>
    </dgm:pt>
    <dgm:pt modelId="{1FEED0D5-F335-4F7B-B05C-FB46DF3EA2C2}">
      <dgm:prSet custT="1"/>
      <dgm:spPr/>
      <dgm:t>
        <a:bodyPr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335B74"/>
              </a:solidFill>
              <a:effectLst/>
              <a:latin typeface="Open Sans" panose="020B0606030504020204" pitchFamily="34" charset="0"/>
              <a:ea typeface="+mn-ea"/>
              <a:cs typeface="+mn-cs"/>
            </a:rPr>
            <a:t>	Subsequently, interest rates started a gradual ascent, reaching their peak after a two-year period (7.9%). This sustained level was maintained for an additional year until January 2022 when interest rates reached their lowest point. </a:t>
          </a:r>
        </a:p>
      </dgm:t>
    </dgm:pt>
    <dgm:pt modelId="{510178AD-40E1-4C8D-A335-8750500A8C65}" type="parTrans" cxnId="{7B885479-0CFD-4A51-BB8F-B9ACCF9F64D3}">
      <dgm:prSet/>
      <dgm:spPr/>
      <dgm:t>
        <a:bodyPr/>
        <a:lstStyle/>
        <a:p>
          <a:endParaRPr lang="en-US"/>
        </a:p>
      </dgm:t>
    </dgm:pt>
    <dgm:pt modelId="{EC7AFD13-D35A-4AD4-A4DF-0E8A7E428AD0}" type="sibTrans" cxnId="{7B885479-0CFD-4A51-BB8F-B9ACCF9F64D3}">
      <dgm:prSet/>
      <dgm:spPr/>
      <dgm:t>
        <a:bodyPr/>
        <a:lstStyle/>
        <a:p>
          <a:endParaRPr lang="en-US"/>
        </a:p>
      </dgm:t>
    </dgm:pt>
    <dgm:pt modelId="{522035A4-746C-4634-8BD6-72FC61C3D2DA}">
      <dgm:prSet custT="1"/>
      <dgm:spPr/>
      <dgm:t>
        <a:bodyPr/>
        <a:lstStyle/>
        <a:p>
          <a:r>
            <a:rPr lang="en-US" sz="1800" b="0" i="0" kern="1200" dirty="0">
              <a:solidFill>
                <a:srgbClr val="335B74"/>
              </a:solidFill>
              <a:effectLst/>
              <a:latin typeface="Open Sans" panose="020B0606030504020204" pitchFamily="34" charset="0"/>
              <a:ea typeface="+mn-ea"/>
              <a:cs typeface="+mn-cs"/>
            </a:rPr>
            <a:t>	Following this trough, interest rates began to rise once again, reaching a peak of 8.05% in March 2023. </a:t>
          </a:r>
        </a:p>
      </dgm:t>
    </dgm:pt>
    <dgm:pt modelId="{45D21440-DE1F-4A91-A873-0FE6EF753493}" type="parTrans" cxnId="{7165E9FB-5CCF-4B60-AE1A-4EA56F92A919}">
      <dgm:prSet/>
      <dgm:spPr/>
      <dgm:t>
        <a:bodyPr/>
        <a:lstStyle/>
        <a:p>
          <a:endParaRPr lang="en-US"/>
        </a:p>
      </dgm:t>
    </dgm:pt>
    <dgm:pt modelId="{E6A541F9-359D-4BA1-AF97-588754FC8130}" type="sibTrans" cxnId="{7165E9FB-5CCF-4B60-AE1A-4EA56F92A919}">
      <dgm:prSet/>
      <dgm:spPr/>
      <dgm:t>
        <a:bodyPr/>
        <a:lstStyle/>
        <a:p>
          <a:endParaRPr lang="en-US"/>
        </a:p>
      </dgm:t>
    </dgm:pt>
    <dgm:pt modelId="{A104CEF8-F0DB-4DA9-A9FB-E400BC48BAC7}">
      <dgm:prSet custT="1"/>
      <dgm:spPr/>
      <dgm:t>
        <a:bodyPr/>
        <a:lstStyle/>
        <a:p>
          <a:r>
            <a:rPr lang="en-US" sz="1800" b="0" i="0" kern="1200" dirty="0">
              <a:solidFill>
                <a:schemeClr val="tx2"/>
              </a:solidFill>
              <a:effectLst/>
              <a:latin typeface="Open Sans" panose="020B0606030504020204" pitchFamily="34" charset="0"/>
              <a:ea typeface="+mn-ea"/>
              <a:cs typeface="+mn-cs"/>
            </a:rPr>
            <a:t>	Moving forward, financial experts and central banks anticipate a subsequent decline in interest rates by the end of the year, with an expectation of returning to more typical levels.</a:t>
          </a:r>
        </a:p>
      </dgm:t>
    </dgm:pt>
    <dgm:pt modelId="{56FFC8EA-744C-41A3-BF91-EEFD7E505BF9}" type="parTrans" cxnId="{140F83A9-C3A1-475F-A3F1-E93E32876047}">
      <dgm:prSet/>
      <dgm:spPr/>
      <dgm:t>
        <a:bodyPr/>
        <a:lstStyle/>
        <a:p>
          <a:endParaRPr lang="en-US"/>
        </a:p>
      </dgm:t>
    </dgm:pt>
    <dgm:pt modelId="{29A12633-240A-490F-AF93-F94647BC7336}" type="sibTrans" cxnId="{140F83A9-C3A1-475F-A3F1-E93E32876047}">
      <dgm:prSet/>
      <dgm:spPr/>
      <dgm:t>
        <a:bodyPr/>
        <a:lstStyle/>
        <a:p>
          <a:endParaRPr lang="en-US"/>
        </a:p>
      </dgm:t>
    </dgm:pt>
    <dgm:pt modelId="{8F7754D7-550D-4484-8D98-59DB856EE7D1}" type="pres">
      <dgm:prSet presAssocID="{C2DBEDE2-D247-4681-8858-C517308B3679}" presName="vert0" presStyleCnt="0">
        <dgm:presLayoutVars>
          <dgm:dir/>
          <dgm:animOne val="branch"/>
          <dgm:animLvl val="lvl"/>
        </dgm:presLayoutVars>
      </dgm:prSet>
      <dgm:spPr/>
    </dgm:pt>
    <dgm:pt modelId="{F6CF0B37-5A07-4901-8D17-67813C48CA44}" type="pres">
      <dgm:prSet presAssocID="{32524923-3EFC-4E7A-AFE9-47F346FF8948}" presName="thickLine" presStyleLbl="alignNode1" presStyleIdx="0" presStyleCnt="4"/>
      <dgm:spPr/>
    </dgm:pt>
    <dgm:pt modelId="{6D85C322-117F-4327-89F2-CB38A5067094}" type="pres">
      <dgm:prSet presAssocID="{32524923-3EFC-4E7A-AFE9-47F346FF8948}" presName="horz1" presStyleCnt="0"/>
      <dgm:spPr/>
    </dgm:pt>
    <dgm:pt modelId="{8D6F1C12-C133-43BA-9420-F5F409995EAA}" type="pres">
      <dgm:prSet presAssocID="{32524923-3EFC-4E7A-AFE9-47F346FF8948}" presName="tx1" presStyleLbl="revTx" presStyleIdx="0" presStyleCnt="4"/>
      <dgm:spPr/>
    </dgm:pt>
    <dgm:pt modelId="{29D85436-5492-4B96-AE32-974A9655D324}" type="pres">
      <dgm:prSet presAssocID="{32524923-3EFC-4E7A-AFE9-47F346FF8948}" presName="vert1" presStyleCnt="0"/>
      <dgm:spPr/>
    </dgm:pt>
    <dgm:pt modelId="{1F7F7F9B-F5D1-42A1-9345-38DE4E7585AD}" type="pres">
      <dgm:prSet presAssocID="{1FEED0D5-F335-4F7B-B05C-FB46DF3EA2C2}" presName="thickLine" presStyleLbl="alignNode1" presStyleIdx="1" presStyleCnt="4"/>
      <dgm:spPr/>
    </dgm:pt>
    <dgm:pt modelId="{3636E578-3726-4489-899F-030C6D4D7B1C}" type="pres">
      <dgm:prSet presAssocID="{1FEED0D5-F335-4F7B-B05C-FB46DF3EA2C2}" presName="horz1" presStyleCnt="0"/>
      <dgm:spPr/>
    </dgm:pt>
    <dgm:pt modelId="{3443AA73-11AF-4C9A-BF61-D592F9D275C4}" type="pres">
      <dgm:prSet presAssocID="{1FEED0D5-F335-4F7B-B05C-FB46DF3EA2C2}" presName="tx1" presStyleLbl="revTx" presStyleIdx="1" presStyleCnt="4"/>
      <dgm:spPr/>
    </dgm:pt>
    <dgm:pt modelId="{0C82A746-3B60-4AF8-8A47-DE0E8837E30B}" type="pres">
      <dgm:prSet presAssocID="{1FEED0D5-F335-4F7B-B05C-FB46DF3EA2C2}" presName="vert1" presStyleCnt="0"/>
      <dgm:spPr/>
    </dgm:pt>
    <dgm:pt modelId="{62E69CB1-DE44-48CA-AB2B-D2B6AC2D26AC}" type="pres">
      <dgm:prSet presAssocID="{522035A4-746C-4634-8BD6-72FC61C3D2DA}" presName="thickLine" presStyleLbl="alignNode1" presStyleIdx="2" presStyleCnt="4"/>
      <dgm:spPr/>
    </dgm:pt>
    <dgm:pt modelId="{397EA362-E90B-43B8-AF05-4C23E64A3AC4}" type="pres">
      <dgm:prSet presAssocID="{522035A4-746C-4634-8BD6-72FC61C3D2DA}" presName="horz1" presStyleCnt="0"/>
      <dgm:spPr/>
    </dgm:pt>
    <dgm:pt modelId="{4463D81F-EF3B-470B-98E6-0AE9DA0C011F}" type="pres">
      <dgm:prSet presAssocID="{522035A4-746C-4634-8BD6-72FC61C3D2DA}" presName="tx1" presStyleLbl="revTx" presStyleIdx="2" presStyleCnt="4" custScaleY="71769"/>
      <dgm:spPr/>
    </dgm:pt>
    <dgm:pt modelId="{40AC5EBA-06C6-4088-9507-3CB3656AA92D}" type="pres">
      <dgm:prSet presAssocID="{522035A4-746C-4634-8BD6-72FC61C3D2DA}" presName="vert1" presStyleCnt="0"/>
      <dgm:spPr/>
    </dgm:pt>
    <dgm:pt modelId="{EEB8BFB8-CBC7-483E-90CB-0BA112C24332}" type="pres">
      <dgm:prSet presAssocID="{A104CEF8-F0DB-4DA9-A9FB-E400BC48BAC7}" presName="thickLine" presStyleLbl="alignNode1" presStyleIdx="3" presStyleCnt="4"/>
      <dgm:spPr/>
    </dgm:pt>
    <dgm:pt modelId="{FA8A5DB8-033A-41A5-9162-76017EFBD3E4}" type="pres">
      <dgm:prSet presAssocID="{A104CEF8-F0DB-4DA9-A9FB-E400BC48BAC7}" presName="horz1" presStyleCnt="0"/>
      <dgm:spPr/>
    </dgm:pt>
    <dgm:pt modelId="{0A736C23-4E4E-4681-881F-39CB4D6E1E20}" type="pres">
      <dgm:prSet presAssocID="{A104CEF8-F0DB-4DA9-A9FB-E400BC48BAC7}" presName="tx1" presStyleLbl="revTx" presStyleIdx="3" presStyleCnt="4"/>
      <dgm:spPr/>
    </dgm:pt>
    <dgm:pt modelId="{0A1DAE0F-5E77-46E1-87A4-565092FEECB9}" type="pres">
      <dgm:prSet presAssocID="{A104CEF8-F0DB-4DA9-A9FB-E400BC48BAC7}" presName="vert1" presStyleCnt="0"/>
      <dgm:spPr/>
    </dgm:pt>
  </dgm:ptLst>
  <dgm:cxnLst>
    <dgm:cxn modelId="{361CBF39-2CA1-43E2-B659-CD01938AAAEA}" type="presOf" srcId="{1FEED0D5-F335-4F7B-B05C-FB46DF3EA2C2}" destId="{3443AA73-11AF-4C9A-BF61-D592F9D275C4}" srcOrd="0" destOrd="0" presId="urn:microsoft.com/office/officeart/2008/layout/LinedList"/>
    <dgm:cxn modelId="{16BE8C3C-664E-463B-AFDF-239948E9E880}" type="presOf" srcId="{522035A4-746C-4634-8BD6-72FC61C3D2DA}" destId="{4463D81F-EF3B-470B-98E6-0AE9DA0C011F}" srcOrd="0" destOrd="0" presId="urn:microsoft.com/office/officeart/2008/layout/LinedList"/>
    <dgm:cxn modelId="{481DBC5C-CAE9-4BD7-A868-8D398D62DCB5}" type="presOf" srcId="{C2DBEDE2-D247-4681-8858-C517308B3679}" destId="{8F7754D7-550D-4484-8D98-59DB856EE7D1}" srcOrd="0" destOrd="0" presId="urn:microsoft.com/office/officeart/2008/layout/LinedList"/>
    <dgm:cxn modelId="{F27C4065-B16A-4A82-BE34-CE9F504DFD6A}" srcId="{C2DBEDE2-D247-4681-8858-C517308B3679}" destId="{32524923-3EFC-4E7A-AFE9-47F346FF8948}" srcOrd="0" destOrd="0" parTransId="{993B7EA8-A1CA-4599-BDB0-15448888A67D}" sibTransId="{5BFFD314-D7D1-4751-8D9F-072CEDD27B26}"/>
    <dgm:cxn modelId="{7B885479-0CFD-4A51-BB8F-B9ACCF9F64D3}" srcId="{C2DBEDE2-D247-4681-8858-C517308B3679}" destId="{1FEED0D5-F335-4F7B-B05C-FB46DF3EA2C2}" srcOrd="1" destOrd="0" parTransId="{510178AD-40E1-4C8D-A335-8750500A8C65}" sibTransId="{EC7AFD13-D35A-4AD4-A4DF-0E8A7E428AD0}"/>
    <dgm:cxn modelId="{E57F5B84-6A6F-4E08-9EEF-A723AA17D3FE}" type="presOf" srcId="{32524923-3EFC-4E7A-AFE9-47F346FF8948}" destId="{8D6F1C12-C133-43BA-9420-F5F409995EAA}" srcOrd="0" destOrd="0" presId="urn:microsoft.com/office/officeart/2008/layout/LinedList"/>
    <dgm:cxn modelId="{6595088F-A1DD-4DB4-97A9-994CA8CF7385}" type="presOf" srcId="{A104CEF8-F0DB-4DA9-A9FB-E400BC48BAC7}" destId="{0A736C23-4E4E-4681-881F-39CB4D6E1E20}" srcOrd="0" destOrd="0" presId="urn:microsoft.com/office/officeart/2008/layout/LinedList"/>
    <dgm:cxn modelId="{140F83A9-C3A1-475F-A3F1-E93E32876047}" srcId="{C2DBEDE2-D247-4681-8858-C517308B3679}" destId="{A104CEF8-F0DB-4DA9-A9FB-E400BC48BAC7}" srcOrd="3" destOrd="0" parTransId="{56FFC8EA-744C-41A3-BF91-EEFD7E505BF9}" sibTransId="{29A12633-240A-490F-AF93-F94647BC7336}"/>
    <dgm:cxn modelId="{7165E9FB-5CCF-4B60-AE1A-4EA56F92A919}" srcId="{C2DBEDE2-D247-4681-8858-C517308B3679}" destId="{522035A4-746C-4634-8BD6-72FC61C3D2DA}" srcOrd="2" destOrd="0" parTransId="{45D21440-DE1F-4A91-A873-0FE6EF753493}" sibTransId="{E6A541F9-359D-4BA1-AF97-588754FC8130}"/>
    <dgm:cxn modelId="{EC57C19D-BBDD-4C50-867D-9288649556D1}" type="presParOf" srcId="{8F7754D7-550D-4484-8D98-59DB856EE7D1}" destId="{F6CF0B37-5A07-4901-8D17-67813C48CA44}" srcOrd="0" destOrd="0" presId="urn:microsoft.com/office/officeart/2008/layout/LinedList"/>
    <dgm:cxn modelId="{EC2FD296-089A-494B-B7C8-D0713B391B5E}" type="presParOf" srcId="{8F7754D7-550D-4484-8D98-59DB856EE7D1}" destId="{6D85C322-117F-4327-89F2-CB38A5067094}" srcOrd="1" destOrd="0" presId="urn:microsoft.com/office/officeart/2008/layout/LinedList"/>
    <dgm:cxn modelId="{22C7DD14-521D-4F8E-8FB0-4753F1A1A8D4}" type="presParOf" srcId="{6D85C322-117F-4327-89F2-CB38A5067094}" destId="{8D6F1C12-C133-43BA-9420-F5F409995EAA}" srcOrd="0" destOrd="0" presId="urn:microsoft.com/office/officeart/2008/layout/LinedList"/>
    <dgm:cxn modelId="{E49C8908-BB39-484F-BE05-20F76F2E18DE}" type="presParOf" srcId="{6D85C322-117F-4327-89F2-CB38A5067094}" destId="{29D85436-5492-4B96-AE32-974A9655D324}" srcOrd="1" destOrd="0" presId="urn:microsoft.com/office/officeart/2008/layout/LinedList"/>
    <dgm:cxn modelId="{38250CAD-E7D1-4569-92EE-DB9CE42A653F}" type="presParOf" srcId="{8F7754D7-550D-4484-8D98-59DB856EE7D1}" destId="{1F7F7F9B-F5D1-42A1-9345-38DE4E7585AD}" srcOrd="2" destOrd="0" presId="urn:microsoft.com/office/officeart/2008/layout/LinedList"/>
    <dgm:cxn modelId="{B32F42E6-2774-4EA0-93AB-DA410E663A66}" type="presParOf" srcId="{8F7754D7-550D-4484-8D98-59DB856EE7D1}" destId="{3636E578-3726-4489-899F-030C6D4D7B1C}" srcOrd="3" destOrd="0" presId="urn:microsoft.com/office/officeart/2008/layout/LinedList"/>
    <dgm:cxn modelId="{68B1466D-236D-4B16-80FD-F529A2DC6866}" type="presParOf" srcId="{3636E578-3726-4489-899F-030C6D4D7B1C}" destId="{3443AA73-11AF-4C9A-BF61-D592F9D275C4}" srcOrd="0" destOrd="0" presId="urn:microsoft.com/office/officeart/2008/layout/LinedList"/>
    <dgm:cxn modelId="{4D0E8C51-5D88-4343-9A01-B813B8572EB9}" type="presParOf" srcId="{3636E578-3726-4489-899F-030C6D4D7B1C}" destId="{0C82A746-3B60-4AF8-8A47-DE0E8837E30B}" srcOrd="1" destOrd="0" presId="urn:microsoft.com/office/officeart/2008/layout/LinedList"/>
    <dgm:cxn modelId="{7B361AC0-4981-4EE5-A898-98900B65C28A}" type="presParOf" srcId="{8F7754D7-550D-4484-8D98-59DB856EE7D1}" destId="{62E69CB1-DE44-48CA-AB2B-D2B6AC2D26AC}" srcOrd="4" destOrd="0" presId="urn:microsoft.com/office/officeart/2008/layout/LinedList"/>
    <dgm:cxn modelId="{E51F8E64-44C7-4263-AF16-CFDA4113697C}" type="presParOf" srcId="{8F7754D7-550D-4484-8D98-59DB856EE7D1}" destId="{397EA362-E90B-43B8-AF05-4C23E64A3AC4}" srcOrd="5" destOrd="0" presId="urn:microsoft.com/office/officeart/2008/layout/LinedList"/>
    <dgm:cxn modelId="{F909B11E-BA40-4BB4-8C7C-4CEF0C9CCB35}" type="presParOf" srcId="{397EA362-E90B-43B8-AF05-4C23E64A3AC4}" destId="{4463D81F-EF3B-470B-98E6-0AE9DA0C011F}" srcOrd="0" destOrd="0" presId="urn:microsoft.com/office/officeart/2008/layout/LinedList"/>
    <dgm:cxn modelId="{3288B9C3-7329-4B76-86A6-26D218AC6BBF}" type="presParOf" srcId="{397EA362-E90B-43B8-AF05-4C23E64A3AC4}" destId="{40AC5EBA-06C6-4088-9507-3CB3656AA92D}" srcOrd="1" destOrd="0" presId="urn:microsoft.com/office/officeart/2008/layout/LinedList"/>
    <dgm:cxn modelId="{FF1FE447-7F0C-4764-BD4E-FAD97557EF14}" type="presParOf" srcId="{8F7754D7-550D-4484-8D98-59DB856EE7D1}" destId="{EEB8BFB8-CBC7-483E-90CB-0BA112C24332}" srcOrd="6" destOrd="0" presId="urn:microsoft.com/office/officeart/2008/layout/LinedList"/>
    <dgm:cxn modelId="{99F1A42A-4412-4A75-8925-BFD5F585014E}" type="presParOf" srcId="{8F7754D7-550D-4484-8D98-59DB856EE7D1}" destId="{FA8A5DB8-033A-41A5-9162-76017EFBD3E4}" srcOrd="7" destOrd="0" presId="urn:microsoft.com/office/officeart/2008/layout/LinedList"/>
    <dgm:cxn modelId="{FC1BD28D-B9CC-4F00-AD78-68B02BE6BA73}" type="presParOf" srcId="{FA8A5DB8-033A-41A5-9162-76017EFBD3E4}" destId="{0A736C23-4E4E-4681-881F-39CB4D6E1E20}" srcOrd="0" destOrd="0" presId="urn:microsoft.com/office/officeart/2008/layout/LinedList"/>
    <dgm:cxn modelId="{062C405E-1541-43A8-8B0D-4AE32E9EE402}" type="presParOf" srcId="{FA8A5DB8-033A-41A5-9162-76017EFBD3E4}" destId="{0A1DAE0F-5E77-46E1-87A4-565092FEECB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768B0-F7B6-4459-A242-3E4EED6BF199}">
      <dsp:nvSpPr>
        <dsp:cNvPr id="0" name=""/>
        <dsp:cNvSpPr/>
      </dsp:nvSpPr>
      <dsp:spPr>
        <a:xfrm>
          <a:off x="0" y="362"/>
          <a:ext cx="5165525" cy="4993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54E14C-4F3A-4BB1-93D5-EBB0D83CCC22}">
      <dsp:nvSpPr>
        <dsp:cNvPr id="0" name=""/>
        <dsp:cNvSpPr/>
      </dsp:nvSpPr>
      <dsp:spPr>
        <a:xfrm>
          <a:off x="151061" y="112722"/>
          <a:ext cx="274657" cy="274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651ED7-05D8-49B4-AB39-7045384D94A7}">
      <dsp:nvSpPr>
        <dsp:cNvPr id="0" name=""/>
        <dsp:cNvSpPr/>
      </dsp:nvSpPr>
      <dsp:spPr>
        <a:xfrm>
          <a:off x="576780" y="362"/>
          <a:ext cx="4588744" cy="499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851" tIns="52851" rIns="52851" bIns="5285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1- Project outline</a:t>
          </a:r>
          <a:endParaRPr lang="en-US" sz="1600" kern="1200" dirty="0"/>
        </a:p>
      </dsp:txBody>
      <dsp:txXfrm>
        <a:off x="576780" y="362"/>
        <a:ext cx="4588744" cy="499376"/>
      </dsp:txXfrm>
    </dsp:sp>
    <dsp:sp modelId="{E6559311-1666-466B-8EAF-6879A187D7E0}">
      <dsp:nvSpPr>
        <dsp:cNvPr id="0" name=""/>
        <dsp:cNvSpPr/>
      </dsp:nvSpPr>
      <dsp:spPr>
        <a:xfrm>
          <a:off x="0" y="624583"/>
          <a:ext cx="5165525" cy="4993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63240-27CD-4DF1-8E55-A217987844AF}">
      <dsp:nvSpPr>
        <dsp:cNvPr id="0" name=""/>
        <dsp:cNvSpPr/>
      </dsp:nvSpPr>
      <dsp:spPr>
        <a:xfrm>
          <a:off x="151061" y="736943"/>
          <a:ext cx="274657" cy="274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D3E46-92E0-4C12-A9CD-90B0E08E1592}">
      <dsp:nvSpPr>
        <dsp:cNvPr id="0" name=""/>
        <dsp:cNvSpPr/>
      </dsp:nvSpPr>
      <dsp:spPr>
        <a:xfrm>
          <a:off x="576780" y="624583"/>
          <a:ext cx="4588744" cy="499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851" tIns="52851" rIns="52851" bIns="5285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2- Definition of a swap</a:t>
          </a:r>
          <a:endParaRPr lang="en-US" sz="1600" kern="1200" dirty="0"/>
        </a:p>
      </dsp:txBody>
      <dsp:txXfrm>
        <a:off x="576780" y="624583"/>
        <a:ext cx="4588744" cy="499376"/>
      </dsp:txXfrm>
    </dsp:sp>
    <dsp:sp modelId="{405F0042-78CE-409C-8CB8-EF7CBC36267B}">
      <dsp:nvSpPr>
        <dsp:cNvPr id="0" name=""/>
        <dsp:cNvSpPr/>
      </dsp:nvSpPr>
      <dsp:spPr>
        <a:xfrm>
          <a:off x="0" y="1248804"/>
          <a:ext cx="5165525" cy="4993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BD2E61-0ACF-4004-96BD-F1A26F86A7B2}">
      <dsp:nvSpPr>
        <dsp:cNvPr id="0" name=""/>
        <dsp:cNvSpPr/>
      </dsp:nvSpPr>
      <dsp:spPr>
        <a:xfrm>
          <a:off x="151061" y="1361164"/>
          <a:ext cx="274657" cy="274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6FC491-EA2B-48D6-8BC9-6D3278B194C5}">
      <dsp:nvSpPr>
        <dsp:cNvPr id="0" name=""/>
        <dsp:cNvSpPr/>
      </dsp:nvSpPr>
      <dsp:spPr>
        <a:xfrm>
          <a:off x="576780" y="1248804"/>
          <a:ext cx="4588744" cy="499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851" tIns="52851" rIns="52851" bIns="5285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3- ISDA Agreements</a:t>
          </a:r>
        </a:p>
      </dsp:txBody>
      <dsp:txXfrm>
        <a:off x="576780" y="1248804"/>
        <a:ext cx="4588744" cy="499376"/>
      </dsp:txXfrm>
    </dsp:sp>
    <dsp:sp modelId="{23A5D258-178D-49C9-A8B7-9E86FECFD158}">
      <dsp:nvSpPr>
        <dsp:cNvPr id="0" name=""/>
        <dsp:cNvSpPr/>
      </dsp:nvSpPr>
      <dsp:spPr>
        <a:xfrm>
          <a:off x="0" y="1873025"/>
          <a:ext cx="5165525" cy="4993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ADC52-6FA5-4D64-9157-9E68DD501104}">
      <dsp:nvSpPr>
        <dsp:cNvPr id="0" name=""/>
        <dsp:cNvSpPr/>
      </dsp:nvSpPr>
      <dsp:spPr>
        <a:xfrm>
          <a:off x="151061" y="1985385"/>
          <a:ext cx="274657" cy="274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9551C-402E-4832-AD06-3A3B921438BA}">
      <dsp:nvSpPr>
        <dsp:cNvPr id="0" name=""/>
        <dsp:cNvSpPr/>
      </dsp:nvSpPr>
      <dsp:spPr>
        <a:xfrm>
          <a:off x="576780" y="1873025"/>
          <a:ext cx="4588744" cy="499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851" tIns="52851" rIns="52851" bIns="5285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4- Overview on TMM</a:t>
          </a:r>
          <a:endParaRPr lang="en-US" sz="1600" kern="1200" dirty="0"/>
        </a:p>
      </dsp:txBody>
      <dsp:txXfrm>
        <a:off x="576780" y="1873025"/>
        <a:ext cx="4588744" cy="499376"/>
      </dsp:txXfrm>
    </dsp:sp>
    <dsp:sp modelId="{6B44379C-7D78-44DC-8592-D5762611D55C}">
      <dsp:nvSpPr>
        <dsp:cNvPr id="0" name=""/>
        <dsp:cNvSpPr/>
      </dsp:nvSpPr>
      <dsp:spPr>
        <a:xfrm>
          <a:off x="0" y="2497246"/>
          <a:ext cx="5165525" cy="4993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C8B393-AD24-490B-BA28-A58EFBF4E61C}">
      <dsp:nvSpPr>
        <dsp:cNvPr id="0" name=""/>
        <dsp:cNvSpPr/>
      </dsp:nvSpPr>
      <dsp:spPr>
        <a:xfrm>
          <a:off x="151061" y="2609606"/>
          <a:ext cx="274657" cy="2746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81DBBE-45F6-481C-BF20-33843F30B670}">
      <dsp:nvSpPr>
        <dsp:cNvPr id="0" name=""/>
        <dsp:cNvSpPr/>
      </dsp:nvSpPr>
      <dsp:spPr>
        <a:xfrm>
          <a:off x="576780" y="2497246"/>
          <a:ext cx="4588744" cy="499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851" tIns="52851" rIns="52851" bIns="5285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5- Legal Framework in </a:t>
          </a:r>
          <a:r>
            <a:rPr lang="fr-FR" sz="1600" kern="1200" dirty="0" err="1"/>
            <a:t>Tunisia</a:t>
          </a:r>
          <a:endParaRPr lang="en-US" sz="1600" kern="1200" dirty="0"/>
        </a:p>
      </dsp:txBody>
      <dsp:txXfrm>
        <a:off x="576780" y="2497246"/>
        <a:ext cx="4588744" cy="499376"/>
      </dsp:txXfrm>
    </dsp:sp>
    <dsp:sp modelId="{1D3DC9B3-FD08-4368-9AB0-1C2D5F2504B2}">
      <dsp:nvSpPr>
        <dsp:cNvPr id="0" name=""/>
        <dsp:cNvSpPr/>
      </dsp:nvSpPr>
      <dsp:spPr>
        <a:xfrm>
          <a:off x="0" y="3121467"/>
          <a:ext cx="5165525" cy="4993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0910AE-2AD0-4898-A6D1-066476F9F650}">
      <dsp:nvSpPr>
        <dsp:cNvPr id="0" name=""/>
        <dsp:cNvSpPr/>
      </dsp:nvSpPr>
      <dsp:spPr>
        <a:xfrm>
          <a:off x="151061" y="3233827"/>
          <a:ext cx="274657" cy="27465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7A5F2-106A-4F9B-AF61-8896653460B9}">
      <dsp:nvSpPr>
        <dsp:cNvPr id="0" name=""/>
        <dsp:cNvSpPr/>
      </dsp:nvSpPr>
      <dsp:spPr>
        <a:xfrm>
          <a:off x="576780" y="3121467"/>
          <a:ext cx="4588744" cy="499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851" tIns="52851" rIns="52851" bIns="5285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6- Swap Valuation</a:t>
          </a:r>
        </a:p>
      </dsp:txBody>
      <dsp:txXfrm>
        <a:off x="576780" y="3121467"/>
        <a:ext cx="4588744" cy="499376"/>
      </dsp:txXfrm>
    </dsp:sp>
    <dsp:sp modelId="{B28B8DCC-0E18-475F-BA55-B8350B4B71CF}">
      <dsp:nvSpPr>
        <dsp:cNvPr id="0" name=""/>
        <dsp:cNvSpPr/>
      </dsp:nvSpPr>
      <dsp:spPr>
        <a:xfrm>
          <a:off x="0" y="3745688"/>
          <a:ext cx="5165525" cy="4993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6015BA-BB10-40EF-AD00-66227DB3CED8}">
      <dsp:nvSpPr>
        <dsp:cNvPr id="0" name=""/>
        <dsp:cNvSpPr/>
      </dsp:nvSpPr>
      <dsp:spPr>
        <a:xfrm>
          <a:off x="151061" y="3858048"/>
          <a:ext cx="274657" cy="27465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B3523-E275-47B2-A747-3E1CFFA05F52}">
      <dsp:nvSpPr>
        <dsp:cNvPr id="0" name=""/>
        <dsp:cNvSpPr/>
      </dsp:nvSpPr>
      <dsp:spPr>
        <a:xfrm>
          <a:off x="576780" y="3745688"/>
          <a:ext cx="4588744" cy="499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851" tIns="52851" rIns="52851" bIns="5285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7- Swap Terms</a:t>
          </a:r>
        </a:p>
      </dsp:txBody>
      <dsp:txXfrm>
        <a:off x="576780" y="3745688"/>
        <a:ext cx="4588744" cy="4993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43BFE0-A487-490E-B7A0-88E5BF5511C0}">
      <dsp:nvSpPr>
        <dsp:cNvPr id="0" name=""/>
        <dsp:cNvSpPr/>
      </dsp:nvSpPr>
      <dsp:spPr>
        <a:xfrm>
          <a:off x="549725" y="1005353"/>
          <a:ext cx="1681312" cy="1681312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5F78B8-FE82-408F-841E-AB452F70CE87}">
      <dsp:nvSpPr>
        <dsp:cNvPr id="0" name=""/>
        <dsp:cNvSpPr/>
      </dsp:nvSpPr>
      <dsp:spPr>
        <a:xfrm>
          <a:off x="908038" y="1363666"/>
          <a:ext cx="964687" cy="964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B0AA7-C555-4C67-A7E9-EB9B95089851}">
      <dsp:nvSpPr>
        <dsp:cNvPr id="0" name=""/>
        <dsp:cNvSpPr/>
      </dsp:nvSpPr>
      <dsp:spPr>
        <a:xfrm>
          <a:off x="12256" y="3210353"/>
          <a:ext cx="2756250" cy="2189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 dirty="0">
              <a:latin typeface="Helvetica" panose="020B0604020202020204" pitchFamily="34" charset="0"/>
              <a:cs typeface="Helvetica" panose="020B0604020202020204" pitchFamily="34" charset="0"/>
            </a:rPr>
            <a:t>    A swap contract is a financial derivative agreement between two parties to exchange or "swap" cash flows or financial instruments over a specific period of time. It involves the exchange of future payment obligations, typically based on interest rates or currencies.</a:t>
          </a:r>
          <a:endParaRPr lang="en-US" sz="1300" kern="1200" dirty="0"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12256" y="3210353"/>
        <a:ext cx="2756250" cy="2189905"/>
      </dsp:txXfrm>
    </dsp:sp>
    <dsp:sp modelId="{C7C2A2B9-1167-46F7-9BAF-5AE06C4828A9}">
      <dsp:nvSpPr>
        <dsp:cNvPr id="0" name=""/>
        <dsp:cNvSpPr/>
      </dsp:nvSpPr>
      <dsp:spPr>
        <a:xfrm>
          <a:off x="3962597" y="1005353"/>
          <a:ext cx="1681312" cy="1681312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3156C6-E1E3-4ACC-968F-728B34524D9F}">
      <dsp:nvSpPr>
        <dsp:cNvPr id="0" name=""/>
        <dsp:cNvSpPr/>
      </dsp:nvSpPr>
      <dsp:spPr>
        <a:xfrm>
          <a:off x="4320909" y="1363666"/>
          <a:ext cx="964687" cy="964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A75A5-90B9-48E6-8F12-5F0DFEDDEBA3}">
      <dsp:nvSpPr>
        <dsp:cNvPr id="0" name=""/>
        <dsp:cNvSpPr/>
      </dsp:nvSpPr>
      <dsp:spPr>
        <a:xfrm>
          <a:off x="3250850" y="3210353"/>
          <a:ext cx="3104805" cy="2189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 dirty="0">
              <a:latin typeface="Helvetica" panose="020B0604020202020204" pitchFamily="34" charset="0"/>
              <a:cs typeface="Helvetica" panose="020B0604020202020204" pitchFamily="34" charset="0"/>
            </a:rPr>
            <a:t>   In a typical interest rate swap, two parties agree to exchange fixed and floating interest rate payments based on a notional amount. One party pays a fixed interest rate, while the other party pays a floating interest rate, usually based on a reference rate such as TMM (Taux Moyen de Marché Monétaire). The purpose of such a contract is to manage or hedge interest rate risks, or to take advantage of different borrowing costs.</a:t>
          </a:r>
          <a:endParaRPr lang="en-US" sz="1300" kern="1200" dirty="0">
            <a:latin typeface="Helvetica" panose="020B0604020202020204" pitchFamily="34" charset="0"/>
            <a:cs typeface="Helvetica" panose="020B0604020202020204" pitchFamily="34" charset="0"/>
          </a:endParaRPr>
        </a:p>
      </dsp:txBody>
      <dsp:txXfrm>
        <a:off x="3250850" y="3210353"/>
        <a:ext cx="3104805" cy="21899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CF0B37-5A07-4901-8D17-67813C48CA44}">
      <dsp:nvSpPr>
        <dsp:cNvPr id="0" name=""/>
        <dsp:cNvSpPr/>
      </dsp:nvSpPr>
      <dsp:spPr>
        <a:xfrm>
          <a:off x="0" y="2846"/>
          <a:ext cx="98360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F1C12-C133-43BA-9420-F5F409995EAA}">
      <dsp:nvSpPr>
        <dsp:cNvPr id="0" name=""/>
        <dsp:cNvSpPr/>
      </dsp:nvSpPr>
      <dsp:spPr>
        <a:xfrm>
          <a:off x="0" y="2846"/>
          <a:ext cx="9836020" cy="957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335B74"/>
              </a:solidFill>
              <a:effectLst/>
              <a:latin typeface="Open Sans" panose="020B0606030504020204" pitchFamily="34" charset="0"/>
              <a:ea typeface="+mn-ea"/>
              <a:cs typeface="+mn-cs"/>
            </a:rPr>
            <a:t>	From January 2016 to April 2017, TMM remained relatively stable (4.25%-4.41%). However, a turning point occurred following the outbreak of the global pandemic caused by the novel coronavirus. </a:t>
          </a:r>
        </a:p>
      </dsp:txBody>
      <dsp:txXfrm>
        <a:off x="0" y="2846"/>
        <a:ext cx="9836020" cy="957544"/>
      </dsp:txXfrm>
    </dsp:sp>
    <dsp:sp modelId="{1F7F7F9B-F5D1-42A1-9345-38DE4E7585AD}">
      <dsp:nvSpPr>
        <dsp:cNvPr id="0" name=""/>
        <dsp:cNvSpPr/>
      </dsp:nvSpPr>
      <dsp:spPr>
        <a:xfrm>
          <a:off x="0" y="960391"/>
          <a:ext cx="98360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43AA73-11AF-4C9A-BF61-D592F9D275C4}">
      <dsp:nvSpPr>
        <dsp:cNvPr id="0" name=""/>
        <dsp:cNvSpPr/>
      </dsp:nvSpPr>
      <dsp:spPr>
        <a:xfrm>
          <a:off x="0" y="960391"/>
          <a:ext cx="9836020" cy="957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335B74"/>
              </a:solidFill>
              <a:effectLst/>
              <a:latin typeface="Open Sans" panose="020B0606030504020204" pitchFamily="34" charset="0"/>
              <a:ea typeface="+mn-ea"/>
              <a:cs typeface="+mn-cs"/>
            </a:rPr>
            <a:t>	Subsequently, interest rates started a gradual ascent, reaching their peak after a two-year period (7.9%). This sustained level was maintained for an additional year until January 2022 when interest rates reached their lowest point. </a:t>
          </a:r>
        </a:p>
      </dsp:txBody>
      <dsp:txXfrm>
        <a:off x="0" y="960391"/>
        <a:ext cx="9836020" cy="957544"/>
      </dsp:txXfrm>
    </dsp:sp>
    <dsp:sp modelId="{62E69CB1-DE44-48CA-AB2B-D2B6AC2D26AC}">
      <dsp:nvSpPr>
        <dsp:cNvPr id="0" name=""/>
        <dsp:cNvSpPr/>
      </dsp:nvSpPr>
      <dsp:spPr>
        <a:xfrm>
          <a:off x="0" y="1917935"/>
          <a:ext cx="98360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63D81F-EF3B-470B-98E6-0AE9DA0C011F}">
      <dsp:nvSpPr>
        <dsp:cNvPr id="0" name=""/>
        <dsp:cNvSpPr/>
      </dsp:nvSpPr>
      <dsp:spPr>
        <a:xfrm>
          <a:off x="0" y="1917935"/>
          <a:ext cx="9836020" cy="687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335B74"/>
              </a:solidFill>
              <a:effectLst/>
              <a:latin typeface="Open Sans" panose="020B0606030504020204" pitchFamily="34" charset="0"/>
              <a:ea typeface="+mn-ea"/>
              <a:cs typeface="+mn-cs"/>
            </a:rPr>
            <a:t>	Following this trough, interest rates began to rise once again, reaching a peak of 8.05% in March 2023. </a:t>
          </a:r>
        </a:p>
      </dsp:txBody>
      <dsp:txXfrm>
        <a:off x="0" y="1917935"/>
        <a:ext cx="9836020" cy="687219"/>
      </dsp:txXfrm>
    </dsp:sp>
    <dsp:sp modelId="{EEB8BFB8-CBC7-483E-90CB-0BA112C24332}">
      <dsp:nvSpPr>
        <dsp:cNvPr id="0" name=""/>
        <dsp:cNvSpPr/>
      </dsp:nvSpPr>
      <dsp:spPr>
        <a:xfrm>
          <a:off x="0" y="2605154"/>
          <a:ext cx="98360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36C23-4E4E-4681-881F-39CB4D6E1E20}">
      <dsp:nvSpPr>
        <dsp:cNvPr id="0" name=""/>
        <dsp:cNvSpPr/>
      </dsp:nvSpPr>
      <dsp:spPr>
        <a:xfrm>
          <a:off x="0" y="2605154"/>
          <a:ext cx="9836020" cy="957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tx2"/>
              </a:solidFill>
              <a:effectLst/>
              <a:latin typeface="Open Sans" panose="020B0606030504020204" pitchFamily="34" charset="0"/>
              <a:ea typeface="+mn-ea"/>
              <a:cs typeface="+mn-cs"/>
            </a:rPr>
            <a:t>	Moving forward, financial experts and central banks anticipate a subsequent decline in interest rates by the end of the year, with an expectation of returning to more typical levels.</a:t>
          </a:r>
        </a:p>
      </dsp:txBody>
      <dsp:txXfrm>
        <a:off x="0" y="2605154"/>
        <a:ext cx="9836020" cy="957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A562-2510-BFBD-C81B-6F7F1135D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7215B-6AD0-D42D-2DFA-5FA74919A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49EDF-0038-7C1B-6E22-7604FF39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40D2-E4A0-4CE5-ABF5-12444C663A48}" type="datetimeFigureOut">
              <a:rPr lang="en-US" smtClean="0"/>
              <a:t>06/05/2023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4E82C-8159-A892-A0DE-A8DDF920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AB10C-E803-B991-135C-FEA5597BA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61F2-6B93-4689-AB6A-A12EE46F33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92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53EA5-B813-5301-434C-737A30A1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C7108-55A6-D0E8-70B1-E3540490F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F33AA-962B-9816-0056-690E9A23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40D2-E4A0-4CE5-ABF5-12444C663A48}" type="datetimeFigureOut">
              <a:rPr lang="en-US" smtClean="0"/>
              <a:t>06/05/2023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287A5-B38C-9153-BC92-70807A2C4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0932D-0DA2-D071-4D67-25FBED7C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61F2-6B93-4689-AB6A-A12EE46F33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2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50D6BD-9A8C-03DC-6300-21C87D623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4B806-5DC7-E47E-87D7-9EFABDCE4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8967F-F0D1-C654-A592-3E5B1ED2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40D2-E4A0-4CE5-ABF5-12444C663A48}" type="datetimeFigureOut">
              <a:rPr lang="en-US" smtClean="0"/>
              <a:t>06/05/2023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5BB22-F9DD-F5EA-4517-D497239B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5A23E-575C-DEB4-B3DE-8BAD5C9E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61F2-6B93-4689-AB6A-A12EE46F33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37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C4E3-6276-9E4C-52B2-2C501904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9C88C-16D5-ECB3-8039-A095707FE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C9191-69E2-CB57-23AC-3AFA1DA2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40D2-E4A0-4CE5-ABF5-12444C663A48}" type="datetimeFigureOut">
              <a:rPr lang="en-US" smtClean="0"/>
              <a:t>06/05/2023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64490-2954-6E7D-8411-5BF5132E6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B0402-AB71-0FB1-2C6A-4BDF7C7D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61F2-6B93-4689-AB6A-A12EE46F33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31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5E551-C538-0334-7B2A-695DC6438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25CBF-0F6E-C109-57CE-E9AB87F66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0C9D0-F479-2A31-A14F-4810CCA6C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40D2-E4A0-4CE5-ABF5-12444C663A48}" type="datetimeFigureOut">
              <a:rPr lang="en-US" smtClean="0"/>
              <a:t>06/05/2023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78CA9-F202-30DF-E2B8-50B0774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D7694-65C5-EA2C-3E14-D725CDC9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61F2-6B93-4689-AB6A-A12EE46F33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5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11C9-9297-A944-A494-09B93ED2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21140-0A91-81AF-2D7E-347E676CB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F336A-877B-413D-F40A-3B605E96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E9503-1254-E2CB-B0CC-F4020ED32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40D2-E4A0-4CE5-ABF5-12444C663A48}" type="datetimeFigureOut">
              <a:rPr lang="en-US" smtClean="0"/>
              <a:t>06/05/2023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2F3AE-75D5-C855-9842-7C8290B5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B1822-38AA-F150-BBEA-38298197A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61F2-6B93-4689-AB6A-A12EE46F33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77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796CA-22F7-6D7F-CE72-B2079C862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CCE21-36AA-EAA9-FA6F-A91FE1394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133C6-132F-38E6-8A64-F842A7111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AEC839-1F67-B1A7-3710-EA02ADBA6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B26F3-703D-F552-BE5A-A7A8CFE24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4937FA-DDA8-27A9-365F-764C6E59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40D2-E4A0-4CE5-ABF5-12444C663A48}" type="datetimeFigureOut">
              <a:rPr lang="en-US" smtClean="0"/>
              <a:t>06/05/2023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F71307-C554-D927-15BA-E4BB22C6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BC4CD9-BD4C-3968-F408-F6DD887D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61F2-6B93-4689-AB6A-A12EE46F33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57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02BE-8C7B-F9C8-456E-D5FA27C2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3F732-DA4C-3613-7157-F2B46CF7D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40D2-E4A0-4CE5-ABF5-12444C663A48}" type="datetimeFigureOut">
              <a:rPr lang="en-US" smtClean="0"/>
              <a:t>06/05/2023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7BD62-0A25-4C7F-9233-BECE0A68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9DB29-1072-E30F-B1F1-02B12325F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61F2-6B93-4689-AB6A-A12EE46F33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0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3562E-8579-1792-2EEA-B384D63E7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40D2-E4A0-4CE5-ABF5-12444C663A48}" type="datetimeFigureOut">
              <a:rPr lang="en-US" smtClean="0"/>
              <a:t>06/05/2023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4EA057-8D70-509B-1A99-EC5F01A78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0FD55-2997-68C7-681B-2D63CA76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61F2-6B93-4689-AB6A-A12EE46F33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3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D618-0A07-F35A-6E5D-772D769F2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0702B-488D-4327-D5B5-B1F752952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B707A-7BD1-F4D9-A46D-9FA317A7F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9B8D0-A49D-1169-CB37-F9C01F60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40D2-E4A0-4CE5-ABF5-12444C663A48}" type="datetimeFigureOut">
              <a:rPr lang="en-US" smtClean="0"/>
              <a:t>06/05/2023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C3123-B1B7-15A7-664C-607CD665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F7D33-D164-91FA-3FC2-497640E78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61F2-6B93-4689-AB6A-A12EE46F33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0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9546-D054-0967-A003-8A05F7234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F27D94-DED9-68E9-8366-10D2EF869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8468E-77BD-8549-9625-98299FCE0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5B0E7-1A16-1F37-245A-EABF0229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940D2-E4A0-4CE5-ABF5-12444C663A48}" type="datetimeFigureOut">
              <a:rPr lang="en-US" smtClean="0"/>
              <a:t>06/05/2023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FF305-8E7A-9D0D-C1FB-82ABE59FD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5185B-6E13-774C-3491-B553A212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61F2-6B93-4689-AB6A-A12EE46F33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58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BFB75E-D52A-D82A-4FAF-0F8D51D4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8C9E6-7430-F9D2-8D6B-17E6BB81D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4F450-DBB7-070F-5CE3-B9485429A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940D2-E4A0-4CE5-ABF5-12444C663A48}" type="datetimeFigureOut">
              <a:rPr lang="en-US" smtClean="0"/>
              <a:t>06/05/2023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DCA63-FF01-DD91-80FE-48CEBE0F1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8B8CB-9904-DFD3-E00B-098CF3021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561F2-6B93-4689-AB6A-A12EE46F33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8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Group_28_DERIVATIVES_Project_EXCEL.xls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Rectangle 105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Zip adds renewal features to its procurement management software -  SiliconANGLE">
            <a:extLst>
              <a:ext uri="{FF2B5EF4-FFF2-40B4-BE49-F238E27FC236}">
                <a16:creationId xmlns:a16="http://schemas.microsoft.com/office/drawing/2014/main" id="{0E3C3EE8-2709-712C-7DCD-8566315CC4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9332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A481EF-EA9E-69CA-EC32-F1C58E274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65862"/>
            <a:ext cx="605295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400" dirty="0">
                <a:ln w="22225">
                  <a:solidFill>
                    <a:srgbClr val="FFFFFF"/>
                  </a:solidFill>
                </a:ln>
                <a:noFill/>
              </a:rPr>
              <a:t>Swap Contract Design</a:t>
            </a:r>
            <a:br>
              <a:rPr lang="en-US" sz="7400" dirty="0">
                <a:ln w="22225">
                  <a:solidFill>
                    <a:srgbClr val="FFFFFF"/>
                  </a:solidFill>
                </a:ln>
                <a:noFill/>
              </a:rPr>
            </a:br>
            <a:br>
              <a:rPr lang="en-US" sz="7400" dirty="0">
                <a:ln w="22225">
                  <a:solidFill>
                    <a:srgbClr val="FFFFFF"/>
                  </a:solidFill>
                </a:ln>
                <a:noFill/>
              </a:rPr>
            </a:br>
            <a:endParaRPr lang="en-US" sz="7400" dirty="0">
              <a:ln w="22225">
                <a:solidFill>
                  <a:srgbClr val="FFFFFF"/>
                </a:solidFill>
              </a:ln>
              <a:noFill/>
            </a:endParaRPr>
          </a:p>
        </p:txBody>
      </p:sp>
      <p:cxnSp>
        <p:nvCxnSpPr>
          <p:cNvPr id="1061" name="Straight Connector 1060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C381445-5A23-9114-9251-7AB3CEA7F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41" y="1065862"/>
            <a:ext cx="3860002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ts val="600"/>
              </a:spcBef>
            </a:pPr>
            <a:r>
              <a:rPr lang="en-US" sz="2000" dirty="0">
                <a:solidFill>
                  <a:srgbClr val="FFFFFF"/>
                </a:solidFill>
              </a:rPr>
              <a:t>Presented by: </a:t>
            </a:r>
          </a:p>
          <a:p>
            <a:pPr indent="-2286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Mouwafak Alioui </a:t>
            </a:r>
          </a:p>
          <a:p>
            <a:pPr indent="-2286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Mohamed Haroun Cheriha</a:t>
            </a:r>
          </a:p>
          <a:p>
            <a:pPr indent="-2286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Haifa Taghouti</a:t>
            </a:r>
          </a:p>
          <a:p>
            <a:pPr indent="-22860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Chayma Ben Othmen</a:t>
            </a:r>
          </a:p>
        </p:txBody>
      </p:sp>
    </p:spTree>
    <p:extLst>
      <p:ext uri="{BB962C8B-B14F-4D97-AF65-F5344CB8AC3E}">
        <p14:creationId xmlns:p14="http://schemas.microsoft.com/office/powerpoint/2010/main" val="2680361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Color Cover">
            <a:extLst>
              <a:ext uri="{FF2B5EF4-FFF2-40B4-BE49-F238E27FC236}">
                <a16:creationId xmlns:a16="http://schemas.microsoft.com/office/drawing/2014/main" id="{6BE11944-ED05-4FE9-9927-06C110BB3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35">
            <a:extLst>
              <a:ext uri="{FF2B5EF4-FFF2-40B4-BE49-F238E27FC236}">
                <a16:creationId xmlns:a16="http://schemas.microsoft.com/office/drawing/2014/main" id="{A2812508-238C-4BCD-BDD3-25C99C5CA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167"/>
            <a:ext cx="12188952" cy="3490956"/>
            <a:chOff x="651279" y="598259"/>
            <a:chExt cx="10889442" cy="5680742"/>
          </a:xfrm>
        </p:grpSpPr>
        <p:sp>
          <p:nvSpPr>
            <p:cNvPr id="55" name="Color">
              <a:extLst>
                <a:ext uri="{FF2B5EF4-FFF2-40B4-BE49-F238E27FC236}">
                  <a16:creationId xmlns:a16="http://schemas.microsoft.com/office/drawing/2014/main" id="{EA98B5EE-6906-45B1-8691-D06F06B6C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Color">
              <a:extLst>
                <a:ext uri="{FF2B5EF4-FFF2-40B4-BE49-F238E27FC236}">
                  <a16:creationId xmlns:a16="http://schemas.microsoft.com/office/drawing/2014/main" id="{3CB4D77E-DA74-4797-88E4-C7D817D31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57" name="Freeform: Shape 42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58" name="Freeform: Shape 43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59" name="Freeform: Shape 44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60" name="Freeform: Shape 45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61" name="Freeform: Shape 46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FA6936-B7FA-1884-942A-6A1D4CB6D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8" y="1014574"/>
            <a:ext cx="9725730" cy="22267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000" dirty="0">
                <a:solidFill>
                  <a:schemeClr val="bg1">
                    <a:lumMod val="95000"/>
                  </a:schemeClr>
                </a:solidFill>
              </a:rPr>
              <a:t>7- Swap Terms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C9607-8C0E-997B-0A8C-B3253447B0C3}"/>
              </a:ext>
            </a:extLst>
          </p:cNvPr>
          <p:cNvSpPr/>
          <p:nvPr/>
        </p:nvSpPr>
        <p:spPr>
          <a:xfrm>
            <a:off x="1509226" y="4543425"/>
            <a:ext cx="2079796" cy="1144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F8A0F6-AC11-A4F5-FB54-DCDFC95DB58D}"/>
              </a:ext>
            </a:extLst>
          </p:cNvPr>
          <p:cNvSpPr/>
          <p:nvPr/>
        </p:nvSpPr>
        <p:spPr>
          <a:xfrm>
            <a:off x="7686092" y="4543425"/>
            <a:ext cx="2079796" cy="1144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A39A1E-1182-FE7B-D753-2C30C097DC0F}"/>
              </a:ext>
            </a:extLst>
          </p:cNvPr>
          <p:cNvCxnSpPr/>
          <p:nvPr/>
        </p:nvCxnSpPr>
        <p:spPr>
          <a:xfrm>
            <a:off x="3589022" y="5514392"/>
            <a:ext cx="4062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7A7DDC-BC72-A927-E523-AC4C85A884B4}"/>
              </a:ext>
            </a:extLst>
          </p:cNvPr>
          <p:cNvCxnSpPr/>
          <p:nvPr/>
        </p:nvCxnSpPr>
        <p:spPr>
          <a:xfrm flipH="1">
            <a:off x="3589022" y="4767943"/>
            <a:ext cx="4097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9F96F04-1F63-B562-AB92-5B2D74BAA3D0}"/>
              </a:ext>
            </a:extLst>
          </p:cNvPr>
          <p:cNvSpPr txBox="1"/>
          <p:nvPr/>
        </p:nvSpPr>
        <p:spPr>
          <a:xfrm>
            <a:off x="1882293" y="4699939"/>
            <a:ext cx="1502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Avenir Next LT Pro" panose="020B0504020202020204" pitchFamily="34" charset="0"/>
              </a:defRPr>
            </a:lvl1pPr>
          </a:lstStyle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BH</a:t>
            </a:r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2400" dirty="0">
                <a:solidFill>
                  <a:schemeClr val="bg1">
                    <a:lumMod val="95000"/>
                  </a:schemeClr>
                </a:solidFill>
              </a:rPr>
              <a:t>Leasing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414B30-7273-D8C0-49EA-21446ED86A4B}"/>
              </a:ext>
            </a:extLst>
          </p:cNvPr>
          <p:cNvSpPr txBox="1"/>
          <p:nvPr/>
        </p:nvSpPr>
        <p:spPr>
          <a:xfrm>
            <a:off x="8462865" y="4884606"/>
            <a:ext cx="14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</a:rPr>
              <a:t>UIB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1E3DFD-D68C-98E9-019C-34603D439D81}"/>
              </a:ext>
            </a:extLst>
          </p:cNvPr>
          <p:cNvSpPr txBox="1"/>
          <p:nvPr/>
        </p:nvSpPr>
        <p:spPr>
          <a:xfrm>
            <a:off x="4934369" y="5520253"/>
            <a:ext cx="1718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Avenir Next LT Pro" panose="020B0504020202020204" pitchFamily="34" charset="0"/>
              </a:rPr>
              <a:t>Fixed=</a:t>
            </a:r>
            <a:r>
              <a:rPr lang="en-US" sz="1400" dirty="0">
                <a:latin typeface="Avenir Next LT Pro" panose="020B0504020202020204" pitchFamily="34" charset="0"/>
              </a:rPr>
              <a:t>9.47 %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C6D5F8-C060-B893-02F1-DC7285B8393B}"/>
              </a:ext>
            </a:extLst>
          </p:cNvPr>
          <p:cNvSpPr txBox="1"/>
          <p:nvPr/>
        </p:nvSpPr>
        <p:spPr>
          <a:xfrm>
            <a:off x="4583433" y="4392162"/>
            <a:ext cx="2527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venir Next LT Pro" panose="020B0504020202020204" pitchFamily="34" charset="0"/>
              </a:rPr>
              <a:t>Float = TMM + 2.6818% </a:t>
            </a:r>
          </a:p>
        </p:txBody>
      </p:sp>
    </p:spTree>
    <p:extLst>
      <p:ext uri="{BB962C8B-B14F-4D97-AF65-F5344CB8AC3E}">
        <p14:creationId xmlns:p14="http://schemas.microsoft.com/office/powerpoint/2010/main" val="410982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8F7765-87C8-8D37-441D-84A5120FD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3" y="3399769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0" name="Graphic 39" descr="Accept">
            <a:extLst>
              <a:ext uri="{FF2B5EF4-FFF2-40B4-BE49-F238E27FC236}">
                <a16:creationId xmlns:a16="http://schemas.microsoft.com/office/drawing/2014/main" id="{A812877F-7E48-0B40-BCF3-174DB24BD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6990" y="320231"/>
            <a:ext cx="2836567" cy="2836567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34325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5436AA67-F4AF-C24A-73C9-DEE78AB935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9183817"/>
              </p:ext>
            </p:extLst>
          </p:nvPr>
        </p:nvGraphicFramePr>
        <p:xfrm>
          <a:off x="578498" y="1343609"/>
          <a:ext cx="5165525" cy="4245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group of people shaking hands&#10;&#10;Description automatically generated with medium confidence">
            <a:extLst>
              <a:ext uri="{FF2B5EF4-FFF2-40B4-BE49-F238E27FC236}">
                <a16:creationId xmlns:a16="http://schemas.microsoft.com/office/drawing/2014/main" id="{22846D1B-AAEB-DCD0-EBAF-361AEC04367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085" r="17229" b="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7301749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C31F2-AFB7-D4C1-31F8-B23F4CD46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rgbClr val="0070C0"/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1- Project Outline</a:t>
            </a:r>
            <a:endParaRPr lang="en-US" sz="3600" dirty="0">
              <a:solidFill>
                <a:srgbClr val="0070C0"/>
              </a:solidFill>
              <a:latin typeface="Franklin Gothic Medium" panose="020B0603020102020204" pitchFamily="34" charset="0"/>
              <a:ea typeface="Microsoft YaHei U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0CD72-5D81-440F-BCAE-E3572281E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5446838" cy="3639289"/>
          </a:xfrm>
        </p:spPr>
        <p:txBody>
          <a:bodyPr anchor="ctr">
            <a:normAutofit/>
          </a:bodyPr>
          <a:lstStyle/>
          <a:p>
            <a:r>
              <a:rPr lang="fr-FR" sz="1800" dirty="0">
                <a:solidFill>
                  <a:schemeClr val="tx2"/>
                </a:solidFill>
              </a:rPr>
              <a:t> Establish a contact between a leasing company (BH Leasing), and a financial institution (Union Internationale des Banques UIB). </a:t>
            </a:r>
          </a:p>
          <a:p>
            <a:r>
              <a:rPr lang="fr-FR" sz="1800" dirty="0">
                <a:solidFill>
                  <a:schemeClr val="tx2"/>
                </a:solidFill>
              </a:rPr>
              <a:t> Under the terms of this contact, we are required to design a swap contract to mitigate the risk of both parties</a:t>
            </a:r>
          </a:p>
          <a:p>
            <a:r>
              <a:rPr lang="fr-FR" sz="1800" dirty="0">
                <a:solidFill>
                  <a:schemeClr val="tx2"/>
                </a:solidFill>
              </a:rPr>
              <a:t> The swap contract, « plain vanilla swap », aims to exchange fixed payments for floating payments.</a:t>
            </a:r>
          </a:p>
          <a:p>
            <a:r>
              <a:rPr lang="fr-FR" sz="1800" dirty="0">
                <a:solidFill>
                  <a:schemeClr val="tx2"/>
                </a:solidFill>
              </a:rPr>
              <a:t> Pricing the swap contract.</a:t>
            </a:r>
          </a:p>
          <a:p>
            <a:r>
              <a:rPr lang="fr-FR" sz="1800" dirty="0">
                <a:solidFill>
                  <a:schemeClr val="tx2"/>
                </a:solidFill>
              </a:rPr>
              <a:t> Presenting the contract to both parties.</a:t>
            </a:r>
          </a:p>
        </p:txBody>
      </p:sp>
      <p:grpSp>
        <p:nvGrpSpPr>
          <p:cNvPr id="21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2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5" name="Graphic 6" descr="Handshake">
            <a:extLst>
              <a:ext uri="{FF2B5EF4-FFF2-40B4-BE49-F238E27FC236}">
                <a16:creationId xmlns:a16="http://schemas.microsoft.com/office/drawing/2014/main" id="{9D7DC0E0-4EEE-0275-AA41-4BEADAAF7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15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6" name="Group 41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43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ACF52E-1A58-71B9-B78A-C3F61684B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fr-FR" sz="4800" dirty="0">
                <a:solidFill>
                  <a:schemeClr val="bg1"/>
                </a:solidFill>
              </a:rPr>
              <a:t>2- </a:t>
            </a:r>
            <a:r>
              <a:rPr lang="fr-FR" sz="4800" dirty="0" err="1">
                <a:solidFill>
                  <a:schemeClr val="bg1"/>
                </a:solidFill>
              </a:rPr>
              <a:t>Definition</a:t>
            </a:r>
            <a:r>
              <a:rPr lang="fr-FR" sz="4800" dirty="0">
                <a:solidFill>
                  <a:schemeClr val="bg1"/>
                </a:solidFill>
              </a:rPr>
              <a:t> of a swap</a:t>
            </a:r>
            <a:br>
              <a:rPr lang="fr-FR" sz="4800" dirty="0">
                <a:solidFill>
                  <a:schemeClr val="bg1"/>
                </a:solidFill>
              </a:rPr>
            </a:br>
            <a:endParaRPr lang="en-US" sz="4800" dirty="0">
              <a:solidFill>
                <a:schemeClr val="bg1"/>
              </a:solidFill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D73635E4-69AF-213F-F7A6-6905A24D04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394472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9538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7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90A99C-C8F4-836D-0ABE-C15138792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tx2"/>
                </a:solidFill>
              </a:rPr>
              <a:t>3- ISDA Agreements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E1E6FEA-CEFA-EA33-3C7C-7ECEBE7D7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 b="0" i="0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ISDA agreements are legal contracts used in the global financial industry to govern over-the-counter derivative transactions. </a:t>
            </a:r>
          </a:p>
          <a:p>
            <a:r>
              <a:rPr lang="en-US" sz="1800" b="0" i="0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They provide a standardized framework for parties entering into derivatives contracts, helping to clarify the rights, obligations, and responsibilities of each party involved.</a:t>
            </a:r>
          </a:p>
          <a:p>
            <a:r>
              <a:rPr lang="en-US" sz="1800" b="0" i="0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ISDA agreements cover various aspects, including definitions of key terms, payment obligations, events of default, termination provisions, and dispute resolution mechanisms.</a:t>
            </a:r>
          </a:p>
          <a:p>
            <a:r>
              <a:rPr lang="en-US" sz="1800" b="0" i="0" dirty="0">
                <a:solidFill>
                  <a:schemeClr val="tx2"/>
                </a:solidFill>
                <a:effectLst/>
                <a:latin typeface="Open Sans" panose="020B0606030504020204" pitchFamily="34" charset="0"/>
              </a:rPr>
              <a:t>ISDA agreements promote consistency and clarity, contributing to the efficiency and stability of the derivatives market.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798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7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90A99C-C8F4-836D-0ABE-C15138792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tx2"/>
                </a:solidFill>
              </a:rPr>
              <a:t>4- Legal Framework in </a:t>
            </a:r>
            <a:r>
              <a:rPr lang="fr-FR" sz="3600" dirty="0" err="1">
                <a:solidFill>
                  <a:schemeClr val="tx2"/>
                </a:solidFill>
              </a:rPr>
              <a:t>Tunisia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E1E6FEA-CEFA-EA33-3C7C-7ECEBE7D7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Open Sans" panose="020B0606030504020204" pitchFamily="34" charset="0"/>
              </a:rPr>
              <a:t>The Central Bank of Tunisia issued on May 31st  2019 a directive entitled: “</a:t>
            </a:r>
            <a:r>
              <a:rPr lang="en-US" sz="1600" dirty="0" err="1">
                <a:solidFill>
                  <a:schemeClr val="tx2"/>
                </a:solidFill>
                <a:latin typeface="Open Sans" panose="020B0606030504020204" pitchFamily="34" charset="0"/>
              </a:rPr>
              <a:t>Circulaire</a:t>
            </a:r>
            <a:r>
              <a:rPr lang="en-US" sz="1600" dirty="0">
                <a:solidFill>
                  <a:schemeClr val="tx2"/>
                </a:solidFill>
                <a:latin typeface="Open Sans" panose="020B0606030504020204" pitchFamily="34" charset="0"/>
              </a:rPr>
              <a:t> aux </a:t>
            </a:r>
            <a:r>
              <a:rPr lang="en-US" sz="1600" dirty="0" err="1">
                <a:solidFill>
                  <a:schemeClr val="tx2"/>
                </a:solidFill>
                <a:latin typeface="Open Sans" panose="020B0606030504020204" pitchFamily="34" charset="0"/>
              </a:rPr>
              <a:t>intermédiares</a:t>
            </a:r>
            <a:r>
              <a:rPr lang="en-US" sz="1600" dirty="0">
                <a:solidFill>
                  <a:schemeClr val="tx2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Open Sans" panose="020B0606030504020204" pitchFamily="34" charset="0"/>
              </a:rPr>
              <a:t>egrées</a:t>
            </a:r>
            <a:r>
              <a:rPr lang="en-US" sz="1600" dirty="0">
                <a:solidFill>
                  <a:schemeClr val="tx2"/>
                </a:solidFill>
                <a:latin typeface="Open Sans" panose="020B0606030504020204" pitchFamily="34" charset="0"/>
              </a:rPr>
              <a:t> n° 2021-02 </a:t>
            </a:r>
            <a:r>
              <a:rPr lang="en-US" sz="1600" dirty="0" err="1">
                <a:solidFill>
                  <a:schemeClr val="tx2"/>
                </a:solidFill>
                <a:latin typeface="Open Sans" panose="020B0606030504020204" pitchFamily="34" charset="0"/>
              </a:rPr>
              <a:t>objet</a:t>
            </a:r>
            <a:r>
              <a:rPr lang="en-US" sz="1600" dirty="0">
                <a:solidFill>
                  <a:schemeClr val="tx2"/>
                </a:solidFill>
                <a:latin typeface="Open Sans" panose="020B0606030504020204" pitchFamily="34" charset="0"/>
              </a:rPr>
              <a:t>: instruments de couverture </a:t>
            </a:r>
            <a:r>
              <a:rPr lang="en-US" sz="1600" dirty="0" err="1">
                <a:solidFill>
                  <a:schemeClr val="tx2"/>
                </a:solidFill>
                <a:latin typeface="Open Sans" panose="020B0606030504020204" pitchFamily="34" charset="0"/>
              </a:rPr>
              <a:t>contre</a:t>
            </a:r>
            <a:r>
              <a:rPr lang="en-US" sz="1600" dirty="0">
                <a:solidFill>
                  <a:schemeClr val="tx2"/>
                </a:solidFill>
                <a:latin typeface="Open Sans" panose="020B0606030504020204" pitchFamily="34" charset="0"/>
              </a:rPr>
              <a:t> les </a:t>
            </a:r>
            <a:r>
              <a:rPr lang="en-US" sz="1600" dirty="0" err="1">
                <a:solidFill>
                  <a:schemeClr val="tx2"/>
                </a:solidFill>
                <a:latin typeface="Open Sans" panose="020B0606030504020204" pitchFamily="34" charset="0"/>
              </a:rPr>
              <a:t>risques</a:t>
            </a:r>
            <a:r>
              <a:rPr lang="en-US" sz="1600" dirty="0">
                <a:solidFill>
                  <a:schemeClr val="tx2"/>
                </a:solidFill>
                <a:latin typeface="Open Sans" panose="020B0606030504020204" pitchFamily="34" charset="0"/>
              </a:rPr>
              <a:t> de change, de </a:t>
            </a:r>
            <a:r>
              <a:rPr lang="en-US" sz="1600" dirty="0" err="1">
                <a:solidFill>
                  <a:schemeClr val="tx2"/>
                </a:solidFill>
                <a:latin typeface="Open Sans" panose="020B0606030504020204" pitchFamily="34" charset="0"/>
              </a:rPr>
              <a:t>taux</a:t>
            </a:r>
            <a:r>
              <a:rPr lang="en-US" sz="1600" dirty="0">
                <a:solidFill>
                  <a:schemeClr val="tx2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Open Sans" panose="020B0606030504020204" pitchFamily="34" charset="0"/>
              </a:rPr>
              <a:t>d’intérêt</a:t>
            </a:r>
            <a:r>
              <a:rPr lang="en-US" sz="1600" dirty="0">
                <a:solidFill>
                  <a:schemeClr val="tx2"/>
                </a:solidFill>
                <a:latin typeface="Open Sans" panose="020B0606030504020204" pitchFamily="34" charset="0"/>
              </a:rPr>
              <a:t>, et des prix des </a:t>
            </a:r>
            <a:r>
              <a:rPr lang="en-US" sz="1600" dirty="0" err="1">
                <a:solidFill>
                  <a:schemeClr val="tx2"/>
                </a:solidFill>
                <a:latin typeface="Open Sans" panose="020B0606030504020204" pitchFamily="34" charset="0"/>
              </a:rPr>
              <a:t>produits</a:t>
            </a:r>
            <a:r>
              <a:rPr lang="en-US" sz="1600" dirty="0">
                <a:solidFill>
                  <a:schemeClr val="tx2"/>
                </a:solidFill>
                <a:latin typeface="Open Sans" panose="020B0606030504020204" pitchFamily="34" charset="0"/>
              </a:rPr>
              <a:t> de base” to streamline and regulate the activity of interest rate swaps (plain vanilla) and currency swaps. </a:t>
            </a:r>
          </a:p>
        </p:txBody>
      </p:sp>
    </p:spTree>
    <p:extLst>
      <p:ext uri="{BB962C8B-B14F-4D97-AF65-F5344CB8AC3E}">
        <p14:creationId xmlns:p14="http://schemas.microsoft.com/office/powerpoint/2010/main" val="2426960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6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68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A6936-B7FA-1884-942A-6A1D4CB6D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fr-FR" sz="4800" dirty="0">
                <a:solidFill>
                  <a:srgbClr val="FFFFFF"/>
                </a:solidFill>
              </a:rPr>
              <a:t>5- Overview of TMM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71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4E73A-7A58-48DC-9528-CC2681B02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630936"/>
            <a:ext cx="7074409" cy="1463040"/>
          </a:xfrm>
        </p:spPr>
        <p:txBody>
          <a:bodyPr anchor="ctr">
            <a:normAutofit/>
          </a:bodyPr>
          <a:lstStyle/>
          <a:p>
            <a:endParaRPr lang="fr-FR" sz="2200" dirty="0">
              <a:solidFill>
                <a:srgbClr val="FFFFFF"/>
              </a:solidFill>
            </a:endParaRPr>
          </a:p>
          <a:p>
            <a:r>
              <a:rPr lang="fr-FR" sz="2200" dirty="0">
                <a:solidFill>
                  <a:srgbClr val="FFFFFF"/>
                </a:solidFill>
              </a:rPr>
              <a:t>This Table shows the past values of TMM (Taux Moyen de Marché Monétaire). </a:t>
            </a:r>
          </a:p>
          <a:p>
            <a:pPr marL="0" indent="0">
              <a:buNone/>
            </a:pPr>
            <a:endParaRPr lang="en-US" sz="2200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1F2330-7F7D-EB5A-6C3D-13BB64112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636" y="2948576"/>
            <a:ext cx="8860775" cy="327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59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6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68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A6936-B7FA-1884-942A-6A1D4CB6D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268" y="315989"/>
            <a:ext cx="8063484" cy="1463040"/>
          </a:xfrm>
        </p:spPr>
        <p:txBody>
          <a:bodyPr anchor="ctr">
            <a:normAutofit/>
          </a:bodyPr>
          <a:lstStyle/>
          <a:p>
            <a:r>
              <a:rPr lang="fr-FR" sz="4800" dirty="0">
                <a:solidFill>
                  <a:srgbClr val="FFFFFF"/>
                </a:solidFill>
              </a:rPr>
              <a:t>Comments about the variation of TMM: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71" name="sketch line" hidden="1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7" name="Content Placeholder 7">
            <a:extLst>
              <a:ext uri="{FF2B5EF4-FFF2-40B4-BE49-F238E27FC236}">
                <a16:creationId xmlns:a16="http://schemas.microsoft.com/office/drawing/2014/main" id="{EC075834-C6EF-3B54-E410-D89EFA04E2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191825"/>
              </p:ext>
            </p:extLst>
          </p:nvPr>
        </p:nvGraphicFramePr>
        <p:xfrm>
          <a:off x="838200" y="2976465"/>
          <a:ext cx="9836020" cy="3565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653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EA3021-89A1-9DA5-443B-911A4CD10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tx2"/>
                </a:solidFill>
              </a:rPr>
              <a:t>6- Swap Valuation	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A2A63-9A96-DF39-15F7-39618F2DE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1833853"/>
            <a:ext cx="4977578" cy="3639289"/>
          </a:xfrm>
        </p:spPr>
        <p:txBody>
          <a:bodyPr anchor="ctr">
            <a:normAutofit/>
          </a:bodyPr>
          <a:lstStyle/>
          <a:p>
            <a:r>
              <a:rPr lang="fr-FR" sz="1800" dirty="0" err="1">
                <a:solidFill>
                  <a:schemeClr val="tx2"/>
                </a:solidFill>
              </a:rPr>
              <a:t>Here</a:t>
            </a:r>
            <a:r>
              <a:rPr lang="fr-FR" sz="1800" dirty="0">
                <a:solidFill>
                  <a:schemeClr val="tx2"/>
                </a:solidFill>
              </a:rPr>
              <a:t> </a:t>
            </a:r>
            <a:r>
              <a:rPr lang="fr-FR" sz="1800" dirty="0" err="1">
                <a:solidFill>
                  <a:schemeClr val="tx2"/>
                </a:solidFill>
              </a:rPr>
              <a:t>is</a:t>
            </a:r>
            <a:r>
              <a:rPr lang="fr-FR" sz="1800" dirty="0">
                <a:solidFill>
                  <a:schemeClr val="tx2"/>
                </a:solidFill>
              </a:rPr>
              <a:t> how the swap </a:t>
            </a:r>
            <a:r>
              <a:rPr lang="fr-FR" sz="1800" dirty="0" err="1">
                <a:solidFill>
                  <a:schemeClr val="tx2"/>
                </a:solidFill>
              </a:rPr>
              <a:t>was</a:t>
            </a:r>
            <a:r>
              <a:rPr lang="fr-FR" sz="1800" dirty="0">
                <a:solidFill>
                  <a:schemeClr val="tx2"/>
                </a:solidFill>
              </a:rPr>
              <a:t> </a:t>
            </a:r>
            <a:r>
              <a:rPr lang="fr-FR" sz="1800" dirty="0" err="1">
                <a:solidFill>
                  <a:schemeClr val="tx2"/>
                </a:solidFill>
              </a:rPr>
              <a:t>valued</a:t>
            </a:r>
            <a:r>
              <a:rPr lang="fr-FR" sz="1800" dirty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hlinkClick r:id="rId2" action="ppaction://hlinkfile"/>
              </a:rPr>
              <a:t>Group_28_DERIVATIVES_Project_EXCEL.xlsm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Comment">
            <a:extLst>
              <a:ext uri="{FF2B5EF4-FFF2-40B4-BE49-F238E27FC236}">
                <a16:creationId xmlns:a16="http://schemas.microsoft.com/office/drawing/2014/main" id="{D37607A2-F394-B7CC-92DC-3F828FD4E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63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Blue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1F5A938AA639499DD23A7B21622E09" ma:contentTypeVersion="4" ma:contentTypeDescription="Create a new document." ma:contentTypeScope="" ma:versionID="fdb8746be7599bef336e43e226fd95bd">
  <xsd:schema xmlns:xsd="http://www.w3.org/2001/XMLSchema" xmlns:xs="http://www.w3.org/2001/XMLSchema" xmlns:p="http://schemas.microsoft.com/office/2006/metadata/properties" xmlns:ns3="6f48ddcc-aad1-4d86-b6f5-33a61c59bf87" targetNamespace="http://schemas.microsoft.com/office/2006/metadata/properties" ma:root="true" ma:fieldsID="847e73ff0b6185d2f2508c91c86ca5d4" ns3:_="">
    <xsd:import namespace="6f48ddcc-aad1-4d86-b6f5-33a61c59bf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8ddcc-aad1-4d86-b6f5-33a61c59bf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7E3728-24A4-42BB-ACB0-F8A34F3E58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48ddcc-aad1-4d86-b6f5-33a61c59bf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398989-2E36-4D77-A7C0-8B1EAD5D27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F61643-28C5-4809-B6F0-49CA98D231AB}">
  <ds:schemaRefs>
    <ds:schemaRef ds:uri="http://schemas.openxmlformats.org/package/2006/metadata/core-properties"/>
    <ds:schemaRef ds:uri="6f48ddcc-aad1-4d86-b6f5-33a61c59bf87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624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Avenir Next LT Pro</vt:lpstr>
      <vt:lpstr>Calibri</vt:lpstr>
      <vt:lpstr>Calibri Light</vt:lpstr>
      <vt:lpstr>Franklin Gothic Medium</vt:lpstr>
      <vt:lpstr>Helvetica</vt:lpstr>
      <vt:lpstr>Open Sans</vt:lpstr>
      <vt:lpstr>Office Theme</vt:lpstr>
      <vt:lpstr>Swap Contract Design  </vt:lpstr>
      <vt:lpstr>PowerPoint Presentation</vt:lpstr>
      <vt:lpstr>1- Project Outline</vt:lpstr>
      <vt:lpstr>2- Definition of a swap </vt:lpstr>
      <vt:lpstr>3- ISDA Agreements</vt:lpstr>
      <vt:lpstr>4- Legal Framework in Tunisia</vt:lpstr>
      <vt:lpstr>5- Overview of TMM</vt:lpstr>
      <vt:lpstr>Comments about the variation of TMM:</vt:lpstr>
      <vt:lpstr>6- Swap Valuation </vt:lpstr>
      <vt:lpstr>7- Swap Terms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Swap Contract Design</dc:title>
  <dc:creator>aliouimouwaffak</dc:creator>
  <cp:lastModifiedBy>aliouimouwaffak</cp:lastModifiedBy>
  <cp:revision>9</cp:revision>
  <dcterms:created xsi:type="dcterms:W3CDTF">2023-05-20T21:56:10Z</dcterms:created>
  <dcterms:modified xsi:type="dcterms:W3CDTF">2023-06-05T09:32:19Z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0x010100FE1F5A938AA639499DD23A7B21622E09</vt:lpwstr>
  </property>
</Properties>
</file>