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1"/>
  </p:notesMasterIdLst>
  <p:sldIdLst>
    <p:sldId id="296" r:id="rId2"/>
    <p:sldId id="303" r:id="rId3"/>
    <p:sldId id="304" r:id="rId4"/>
    <p:sldId id="306" r:id="rId5"/>
    <p:sldId id="308" r:id="rId6"/>
    <p:sldId id="309" r:id="rId7"/>
    <p:sldId id="310" r:id="rId8"/>
    <p:sldId id="311" r:id="rId9"/>
    <p:sldId id="31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888DF-A48F-40AD-8B1D-C5C745E3EE1F}" type="datetimeFigureOut">
              <a:rPr lang="en-US" smtClean="0"/>
              <a:t>3/17/2024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1602A-1AA8-4CE4-B3F1-BDF012F872D5}" type="slidenum">
              <a:rPr lang="en-US" smtClean="0"/>
              <a:t>‹#›</a:t>
            </a:fld>
            <a:endParaRPr lang="en-US"/>
          </a:p>
        </p:txBody>
      </p:sp>
    </p:spTree>
    <p:extLst>
      <p:ext uri="{BB962C8B-B14F-4D97-AF65-F5344CB8AC3E}">
        <p14:creationId xmlns:p14="http://schemas.microsoft.com/office/powerpoint/2010/main" val="65324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D0F450-B014-44A2-B239-0BD32D8DBBF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04793-1EE9-451B-85FB-EE299D772FF5}" type="slidenum">
              <a:rPr lang="en-US" smtClean="0"/>
              <a:t>‹#›</a:t>
            </a:fld>
            <a:endParaRPr lang="en-US"/>
          </a:p>
        </p:txBody>
      </p:sp>
    </p:spTree>
    <p:extLst>
      <p:ext uri="{BB962C8B-B14F-4D97-AF65-F5344CB8AC3E}">
        <p14:creationId xmlns:p14="http://schemas.microsoft.com/office/powerpoint/2010/main" val="303934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0F450-B014-44A2-B239-0BD32D8DBBF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04793-1EE9-451B-85FB-EE299D772FF5}" type="slidenum">
              <a:rPr lang="en-US" smtClean="0"/>
              <a:t>‹#›</a:t>
            </a:fld>
            <a:endParaRPr lang="en-US"/>
          </a:p>
        </p:txBody>
      </p:sp>
    </p:spTree>
    <p:extLst>
      <p:ext uri="{BB962C8B-B14F-4D97-AF65-F5344CB8AC3E}">
        <p14:creationId xmlns:p14="http://schemas.microsoft.com/office/powerpoint/2010/main" val="23903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0F450-B014-44A2-B239-0BD32D8DBBF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04793-1EE9-451B-85FB-EE299D772FF5}" type="slidenum">
              <a:rPr lang="en-US" smtClean="0"/>
              <a:t>‹#›</a:t>
            </a:fld>
            <a:endParaRPr lang="en-US"/>
          </a:p>
        </p:txBody>
      </p:sp>
    </p:spTree>
    <p:extLst>
      <p:ext uri="{BB962C8B-B14F-4D97-AF65-F5344CB8AC3E}">
        <p14:creationId xmlns:p14="http://schemas.microsoft.com/office/powerpoint/2010/main" val="644418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yhjä 1">
    <p:spTree>
      <p:nvGrpSpPr>
        <p:cNvPr id="1" name=""/>
        <p:cNvGrpSpPr/>
        <p:nvPr/>
      </p:nvGrpSpPr>
      <p:grpSpPr>
        <a:xfrm>
          <a:off x="0" y="0"/>
          <a:ext cx="0" cy="0"/>
          <a:chOff x="0" y="0"/>
          <a:chExt cx="0" cy="0"/>
        </a:xfrm>
      </p:grpSpPr>
      <p:sp>
        <p:nvSpPr>
          <p:cNvPr id="4" name="Päivämäärän paikkamerkki 3"/>
          <p:cNvSpPr>
            <a:spLocks noGrp="1"/>
          </p:cNvSpPr>
          <p:nvPr>
            <p:ph type="dt" sz="half" idx="10"/>
          </p:nvPr>
        </p:nvSpPr>
        <p:spPr/>
        <p:txBody>
          <a:bodyPr/>
          <a:lstStyle>
            <a:lvl1pPr>
              <a:defRPr>
                <a:solidFill>
                  <a:srgbClr val="01AEEF"/>
                </a:solidFill>
              </a:defRPr>
            </a:lvl1pPr>
          </a:lstStyle>
          <a:p>
            <a:fld id="{A0F8191B-1FE0-46F5-8E09-2F249BEA5FA4}" type="datetime1">
              <a:rPr lang="fi-FI" noProof="0" smtClean="0"/>
              <a:t>17.3.2024</a:t>
            </a:fld>
            <a:endParaRPr lang="en-GB" noProof="0" dirty="0"/>
          </a:p>
        </p:txBody>
      </p:sp>
      <p:sp>
        <p:nvSpPr>
          <p:cNvPr id="5" name="Alatunnisteen paikkamerkki 4"/>
          <p:cNvSpPr>
            <a:spLocks noGrp="1"/>
          </p:cNvSpPr>
          <p:nvPr>
            <p:ph type="ftr" sz="quarter" idx="11"/>
          </p:nvPr>
        </p:nvSpPr>
        <p:spPr/>
        <p:txBody>
          <a:bodyPr/>
          <a:lstStyle>
            <a:lvl1pPr>
              <a:defRPr>
                <a:solidFill>
                  <a:srgbClr val="01AEEF"/>
                </a:solidFill>
              </a:defRPr>
            </a:lvl1pPr>
          </a:lstStyle>
          <a:p>
            <a:r>
              <a:rPr lang="en-GB" noProof="0"/>
              <a:t>An Introduction to MTC</a:t>
            </a:r>
            <a:endParaRPr lang="en-GB" noProof="0" dirty="0"/>
          </a:p>
        </p:txBody>
      </p:sp>
      <p:sp>
        <p:nvSpPr>
          <p:cNvPr id="6" name="Dian numeron paikkamerkki 5"/>
          <p:cNvSpPr>
            <a:spLocks noGrp="1"/>
          </p:cNvSpPr>
          <p:nvPr>
            <p:ph type="sldNum" sz="quarter" idx="12"/>
          </p:nvPr>
        </p:nvSpPr>
        <p:spPr/>
        <p:txBody>
          <a:bodyPr/>
          <a:lstStyle>
            <a:lvl1pPr>
              <a:defRPr>
                <a:solidFill>
                  <a:srgbClr val="01AEEF"/>
                </a:solidFill>
              </a:defRPr>
            </a:lvl1pPr>
          </a:lstStyle>
          <a:p>
            <a:fld id="{799663BE-0A7D-4715-8D39-0EC59974DD85}" type="slidenum">
              <a:rPr lang="en-GB" noProof="0" smtClean="0"/>
              <a:pPr/>
              <a:t>‹#›</a:t>
            </a:fld>
            <a:endParaRPr lang="en-GB" noProof="0" dirty="0"/>
          </a:p>
        </p:txBody>
      </p:sp>
      <p:grpSp>
        <p:nvGrpSpPr>
          <p:cNvPr id="7" name="Ryhmä 6"/>
          <p:cNvGrpSpPr/>
          <p:nvPr userDrawn="1"/>
        </p:nvGrpSpPr>
        <p:grpSpPr bwMode="black">
          <a:xfrm>
            <a:off x="575052" y="529409"/>
            <a:ext cx="446731" cy="634281"/>
            <a:chOff x="575052" y="529409"/>
            <a:chExt cx="446731" cy="634281"/>
          </a:xfrm>
          <a:solidFill>
            <a:schemeClr val="accent4"/>
          </a:solidFill>
        </p:grpSpPr>
        <p:sp>
          <p:nvSpPr>
            <p:cNvPr id="8" name="Freeform 6"/>
            <p:cNvSpPr>
              <a:spLocks noEditPoints="1"/>
            </p:cNvSpPr>
            <p:nvPr userDrawn="1"/>
          </p:nvSpPr>
          <p:spPr bwMode="black">
            <a:xfrm>
              <a:off x="575052" y="786828"/>
              <a:ext cx="446731" cy="376862"/>
            </a:xfrm>
            <a:custGeom>
              <a:avLst/>
              <a:gdLst>
                <a:gd name="T0" fmla="*/ 1042 w 4821"/>
                <a:gd name="T1" fmla="*/ 2420 h 4067"/>
                <a:gd name="T2" fmla="*/ 1227 w 4821"/>
                <a:gd name="T3" fmla="*/ 4067 h 4067"/>
                <a:gd name="T4" fmla="*/ 3594 w 4821"/>
                <a:gd name="T5" fmla="*/ 4067 h 4067"/>
                <a:gd name="T6" fmla="*/ 3777 w 4821"/>
                <a:gd name="T7" fmla="*/ 2420 h 4067"/>
                <a:gd name="T8" fmla="*/ 4151 w 4821"/>
                <a:gd name="T9" fmla="*/ 2420 h 4067"/>
                <a:gd name="T10" fmla="*/ 4821 w 4821"/>
                <a:gd name="T11" fmla="*/ 2420 h 4067"/>
                <a:gd name="T12" fmla="*/ 4821 w 4821"/>
                <a:gd name="T13" fmla="*/ 0 h 4067"/>
                <a:gd name="T14" fmla="*/ 3481 w 4821"/>
                <a:gd name="T15" fmla="*/ 0 h 4067"/>
                <a:gd name="T16" fmla="*/ 3481 w 4821"/>
                <a:gd name="T17" fmla="*/ 196 h 4067"/>
                <a:gd name="T18" fmla="*/ 3481 w 4821"/>
                <a:gd name="T19" fmla="*/ 932 h 4067"/>
                <a:gd name="T20" fmla="*/ 3080 w 4821"/>
                <a:gd name="T21" fmla="*/ 932 h 4067"/>
                <a:gd name="T22" fmla="*/ 3080 w 4821"/>
                <a:gd name="T23" fmla="*/ 0 h 4067"/>
                <a:gd name="T24" fmla="*/ 1739 w 4821"/>
                <a:gd name="T25" fmla="*/ 0 h 4067"/>
                <a:gd name="T26" fmla="*/ 1739 w 4821"/>
                <a:gd name="T27" fmla="*/ 932 h 4067"/>
                <a:gd name="T28" fmla="*/ 1338 w 4821"/>
                <a:gd name="T29" fmla="*/ 932 h 4067"/>
                <a:gd name="T30" fmla="*/ 1338 w 4821"/>
                <a:gd name="T31" fmla="*/ 0 h 4067"/>
                <a:gd name="T32" fmla="*/ 0 w 4821"/>
                <a:gd name="T33" fmla="*/ 0 h 4067"/>
                <a:gd name="T34" fmla="*/ 0 w 4821"/>
                <a:gd name="T35" fmla="*/ 2420 h 4067"/>
                <a:gd name="T36" fmla="*/ 741 w 4821"/>
                <a:gd name="T37" fmla="*/ 2420 h 4067"/>
                <a:gd name="T38" fmla="*/ 1042 w 4821"/>
                <a:gd name="T39" fmla="*/ 2420 h 4067"/>
                <a:gd name="T40" fmla="*/ 391 w 4821"/>
                <a:gd name="T41" fmla="*/ 392 h 4067"/>
                <a:gd name="T42" fmla="*/ 946 w 4821"/>
                <a:gd name="T43" fmla="*/ 392 h 4067"/>
                <a:gd name="T44" fmla="*/ 946 w 4821"/>
                <a:gd name="T45" fmla="*/ 1325 h 4067"/>
                <a:gd name="T46" fmla="*/ 1219 w 4821"/>
                <a:gd name="T47" fmla="*/ 1325 h 4067"/>
                <a:gd name="T48" fmla="*/ 2133 w 4821"/>
                <a:gd name="T49" fmla="*/ 1325 h 4067"/>
                <a:gd name="T50" fmla="*/ 2133 w 4821"/>
                <a:gd name="T51" fmla="*/ 392 h 4067"/>
                <a:gd name="T52" fmla="*/ 2688 w 4821"/>
                <a:gd name="T53" fmla="*/ 392 h 4067"/>
                <a:gd name="T54" fmla="*/ 2688 w 4821"/>
                <a:gd name="T55" fmla="*/ 1325 h 4067"/>
                <a:gd name="T56" fmla="*/ 2957 w 4821"/>
                <a:gd name="T57" fmla="*/ 1325 h 4067"/>
                <a:gd name="T58" fmla="*/ 3602 w 4821"/>
                <a:gd name="T59" fmla="*/ 1325 h 4067"/>
                <a:gd name="T60" fmla="*/ 3875 w 4821"/>
                <a:gd name="T61" fmla="*/ 1325 h 4067"/>
                <a:gd name="T62" fmla="*/ 3875 w 4821"/>
                <a:gd name="T63" fmla="*/ 392 h 4067"/>
                <a:gd name="T64" fmla="*/ 4430 w 4821"/>
                <a:gd name="T65" fmla="*/ 392 h 4067"/>
                <a:gd name="T66" fmla="*/ 4430 w 4821"/>
                <a:gd name="T67" fmla="*/ 2028 h 4067"/>
                <a:gd name="T68" fmla="*/ 4151 w 4821"/>
                <a:gd name="T69" fmla="*/ 2028 h 4067"/>
                <a:gd name="T70" fmla="*/ 3679 w 4821"/>
                <a:gd name="T71" fmla="*/ 2028 h 4067"/>
                <a:gd name="T72" fmla="*/ 3425 w 4821"/>
                <a:gd name="T73" fmla="*/ 2028 h 4067"/>
                <a:gd name="T74" fmla="*/ 3243 w 4821"/>
                <a:gd name="T75" fmla="*/ 3676 h 4067"/>
                <a:gd name="T76" fmla="*/ 1578 w 4821"/>
                <a:gd name="T77" fmla="*/ 3676 h 4067"/>
                <a:gd name="T78" fmla="*/ 1394 w 4821"/>
                <a:gd name="T79" fmla="*/ 2028 h 4067"/>
                <a:gd name="T80" fmla="*/ 1142 w 4821"/>
                <a:gd name="T81" fmla="*/ 2028 h 4067"/>
                <a:gd name="T82" fmla="*/ 741 w 4821"/>
                <a:gd name="T83" fmla="*/ 2028 h 4067"/>
                <a:gd name="T84" fmla="*/ 391 w 4821"/>
                <a:gd name="T85" fmla="*/ 2028 h 4067"/>
                <a:gd name="T86" fmla="*/ 391 w 4821"/>
                <a:gd name="T87" fmla="*/ 392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21" h="4067">
                  <a:moveTo>
                    <a:pt x="1042" y="2420"/>
                  </a:moveTo>
                  <a:lnTo>
                    <a:pt x="1227" y="4067"/>
                  </a:lnTo>
                  <a:lnTo>
                    <a:pt x="3594" y="4067"/>
                  </a:lnTo>
                  <a:lnTo>
                    <a:pt x="3777" y="2420"/>
                  </a:lnTo>
                  <a:lnTo>
                    <a:pt x="4151" y="2420"/>
                  </a:lnTo>
                  <a:lnTo>
                    <a:pt x="4821" y="2420"/>
                  </a:lnTo>
                  <a:lnTo>
                    <a:pt x="4821" y="0"/>
                  </a:lnTo>
                  <a:lnTo>
                    <a:pt x="3481" y="0"/>
                  </a:lnTo>
                  <a:lnTo>
                    <a:pt x="3481" y="196"/>
                  </a:lnTo>
                  <a:lnTo>
                    <a:pt x="3481" y="932"/>
                  </a:lnTo>
                  <a:lnTo>
                    <a:pt x="3080" y="932"/>
                  </a:lnTo>
                  <a:lnTo>
                    <a:pt x="3080" y="0"/>
                  </a:lnTo>
                  <a:lnTo>
                    <a:pt x="1739" y="0"/>
                  </a:lnTo>
                  <a:lnTo>
                    <a:pt x="1739" y="932"/>
                  </a:lnTo>
                  <a:lnTo>
                    <a:pt x="1338" y="932"/>
                  </a:lnTo>
                  <a:lnTo>
                    <a:pt x="1338" y="0"/>
                  </a:lnTo>
                  <a:lnTo>
                    <a:pt x="0" y="0"/>
                  </a:lnTo>
                  <a:lnTo>
                    <a:pt x="0" y="2420"/>
                  </a:lnTo>
                  <a:lnTo>
                    <a:pt x="741" y="2420"/>
                  </a:lnTo>
                  <a:lnTo>
                    <a:pt x="1042" y="2420"/>
                  </a:lnTo>
                  <a:close/>
                  <a:moveTo>
                    <a:pt x="391" y="392"/>
                  </a:moveTo>
                  <a:lnTo>
                    <a:pt x="946" y="392"/>
                  </a:lnTo>
                  <a:lnTo>
                    <a:pt x="946" y="1325"/>
                  </a:lnTo>
                  <a:lnTo>
                    <a:pt x="1219" y="1325"/>
                  </a:lnTo>
                  <a:lnTo>
                    <a:pt x="2133" y="1325"/>
                  </a:lnTo>
                  <a:lnTo>
                    <a:pt x="2133" y="392"/>
                  </a:lnTo>
                  <a:lnTo>
                    <a:pt x="2688" y="392"/>
                  </a:lnTo>
                  <a:lnTo>
                    <a:pt x="2688" y="1325"/>
                  </a:lnTo>
                  <a:lnTo>
                    <a:pt x="2957" y="1325"/>
                  </a:lnTo>
                  <a:lnTo>
                    <a:pt x="3602" y="1325"/>
                  </a:lnTo>
                  <a:lnTo>
                    <a:pt x="3875" y="1325"/>
                  </a:lnTo>
                  <a:lnTo>
                    <a:pt x="3875" y="392"/>
                  </a:lnTo>
                  <a:lnTo>
                    <a:pt x="4430" y="392"/>
                  </a:lnTo>
                  <a:lnTo>
                    <a:pt x="4430" y="2028"/>
                  </a:lnTo>
                  <a:lnTo>
                    <a:pt x="4151" y="2028"/>
                  </a:lnTo>
                  <a:lnTo>
                    <a:pt x="3679" y="2028"/>
                  </a:lnTo>
                  <a:lnTo>
                    <a:pt x="3425" y="2028"/>
                  </a:lnTo>
                  <a:lnTo>
                    <a:pt x="3243" y="3676"/>
                  </a:lnTo>
                  <a:lnTo>
                    <a:pt x="1578" y="3676"/>
                  </a:lnTo>
                  <a:lnTo>
                    <a:pt x="1394" y="2028"/>
                  </a:lnTo>
                  <a:lnTo>
                    <a:pt x="1142" y="2028"/>
                  </a:lnTo>
                  <a:lnTo>
                    <a:pt x="741" y="2028"/>
                  </a:lnTo>
                  <a:lnTo>
                    <a:pt x="391" y="2028"/>
                  </a:lnTo>
                  <a:lnTo>
                    <a:pt x="391" y="392"/>
                  </a:lnTo>
                  <a:close/>
                </a:path>
              </a:pathLst>
            </a:custGeom>
            <a:solidFill>
              <a:srgbClr val="01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noProof="0" dirty="0"/>
            </a:p>
          </p:txBody>
        </p:sp>
        <p:sp>
          <p:nvSpPr>
            <p:cNvPr id="9" name="Freeform 7"/>
            <p:cNvSpPr>
              <a:spLocks/>
            </p:cNvSpPr>
            <p:nvPr userDrawn="1"/>
          </p:nvSpPr>
          <p:spPr bwMode="black">
            <a:xfrm>
              <a:off x="871297" y="576389"/>
              <a:ext cx="132324" cy="132138"/>
            </a:xfrm>
            <a:custGeom>
              <a:avLst/>
              <a:gdLst>
                <a:gd name="T0" fmla="*/ 1428 w 1428"/>
                <a:gd name="T1" fmla="*/ 268 h 1426"/>
                <a:gd name="T2" fmla="*/ 1160 w 1428"/>
                <a:gd name="T3" fmla="*/ 0 h 1426"/>
                <a:gd name="T4" fmla="*/ 1135 w 1428"/>
                <a:gd name="T5" fmla="*/ 25 h 1426"/>
                <a:gd name="T6" fmla="*/ 0 w 1428"/>
                <a:gd name="T7" fmla="*/ 1157 h 1426"/>
                <a:gd name="T8" fmla="*/ 271 w 1428"/>
                <a:gd name="T9" fmla="*/ 1426 h 1426"/>
                <a:gd name="T10" fmla="*/ 1428 w 1428"/>
                <a:gd name="T11" fmla="*/ 268 h 1426"/>
              </a:gdLst>
              <a:ahLst/>
              <a:cxnLst>
                <a:cxn ang="0">
                  <a:pos x="T0" y="T1"/>
                </a:cxn>
                <a:cxn ang="0">
                  <a:pos x="T2" y="T3"/>
                </a:cxn>
                <a:cxn ang="0">
                  <a:pos x="T4" y="T5"/>
                </a:cxn>
                <a:cxn ang="0">
                  <a:pos x="T6" y="T7"/>
                </a:cxn>
                <a:cxn ang="0">
                  <a:pos x="T8" y="T9"/>
                </a:cxn>
                <a:cxn ang="0">
                  <a:pos x="T10" y="T11"/>
                </a:cxn>
              </a:cxnLst>
              <a:rect l="0" t="0" r="r" b="b"/>
              <a:pathLst>
                <a:path w="1428" h="1426">
                  <a:moveTo>
                    <a:pt x="1428" y="268"/>
                  </a:moveTo>
                  <a:lnTo>
                    <a:pt x="1160" y="0"/>
                  </a:lnTo>
                  <a:lnTo>
                    <a:pt x="1135" y="25"/>
                  </a:lnTo>
                  <a:lnTo>
                    <a:pt x="0" y="1157"/>
                  </a:lnTo>
                  <a:lnTo>
                    <a:pt x="271" y="1426"/>
                  </a:lnTo>
                  <a:lnTo>
                    <a:pt x="1428" y="268"/>
                  </a:lnTo>
                  <a:close/>
                </a:path>
              </a:pathLst>
            </a:custGeom>
            <a:solidFill>
              <a:srgbClr val="23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noProof="0" dirty="0"/>
            </a:p>
          </p:txBody>
        </p:sp>
        <p:sp>
          <p:nvSpPr>
            <p:cNvPr id="10" name="Freeform 8"/>
            <p:cNvSpPr>
              <a:spLocks/>
            </p:cNvSpPr>
            <p:nvPr userDrawn="1"/>
          </p:nvSpPr>
          <p:spPr bwMode="black">
            <a:xfrm>
              <a:off x="593028" y="576389"/>
              <a:ext cx="132324" cy="132138"/>
            </a:xfrm>
            <a:custGeom>
              <a:avLst/>
              <a:gdLst>
                <a:gd name="T0" fmla="*/ 1159 w 1428"/>
                <a:gd name="T1" fmla="*/ 1426 h 1426"/>
                <a:gd name="T2" fmla="*/ 1428 w 1428"/>
                <a:gd name="T3" fmla="*/ 1157 h 1426"/>
                <a:gd name="T4" fmla="*/ 270 w 1428"/>
                <a:gd name="T5" fmla="*/ 0 h 1426"/>
                <a:gd name="T6" fmla="*/ 0 w 1428"/>
                <a:gd name="T7" fmla="*/ 268 h 1426"/>
                <a:gd name="T8" fmla="*/ 25 w 1428"/>
                <a:gd name="T9" fmla="*/ 293 h 1426"/>
                <a:gd name="T10" fmla="*/ 1159 w 1428"/>
                <a:gd name="T11" fmla="*/ 1426 h 1426"/>
              </a:gdLst>
              <a:ahLst/>
              <a:cxnLst>
                <a:cxn ang="0">
                  <a:pos x="T0" y="T1"/>
                </a:cxn>
                <a:cxn ang="0">
                  <a:pos x="T2" y="T3"/>
                </a:cxn>
                <a:cxn ang="0">
                  <a:pos x="T4" y="T5"/>
                </a:cxn>
                <a:cxn ang="0">
                  <a:pos x="T6" y="T7"/>
                </a:cxn>
                <a:cxn ang="0">
                  <a:pos x="T8" y="T9"/>
                </a:cxn>
                <a:cxn ang="0">
                  <a:pos x="T10" y="T11"/>
                </a:cxn>
              </a:cxnLst>
              <a:rect l="0" t="0" r="r" b="b"/>
              <a:pathLst>
                <a:path w="1428" h="1426">
                  <a:moveTo>
                    <a:pt x="1159" y="1426"/>
                  </a:moveTo>
                  <a:lnTo>
                    <a:pt x="1428" y="1157"/>
                  </a:lnTo>
                  <a:lnTo>
                    <a:pt x="270" y="0"/>
                  </a:lnTo>
                  <a:lnTo>
                    <a:pt x="0" y="268"/>
                  </a:lnTo>
                  <a:lnTo>
                    <a:pt x="25" y="293"/>
                  </a:lnTo>
                  <a:lnTo>
                    <a:pt x="1159" y="1426"/>
                  </a:lnTo>
                  <a:close/>
                </a:path>
              </a:pathLst>
            </a:custGeom>
            <a:solidFill>
              <a:srgbClr val="23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noProof="0" dirty="0"/>
            </a:p>
          </p:txBody>
        </p:sp>
        <p:sp>
          <p:nvSpPr>
            <p:cNvPr id="11" name="Freeform 9"/>
            <p:cNvSpPr>
              <a:spLocks/>
            </p:cNvSpPr>
            <p:nvPr userDrawn="1"/>
          </p:nvSpPr>
          <p:spPr bwMode="black">
            <a:xfrm>
              <a:off x="780023" y="529409"/>
              <a:ext cx="35212" cy="151783"/>
            </a:xfrm>
            <a:custGeom>
              <a:avLst/>
              <a:gdLst>
                <a:gd name="T0" fmla="*/ 380 w 380"/>
                <a:gd name="T1" fmla="*/ 0 h 1638"/>
                <a:gd name="T2" fmla="*/ 0 w 380"/>
                <a:gd name="T3" fmla="*/ 0 h 1638"/>
                <a:gd name="T4" fmla="*/ 0 w 380"/>
                <a:gd name="T5" fmla="*/ 34 h 1638"/>
                <a:gd name="T6" fmla="*/ 0 w 380"/>
                <a:gd name="T7" fmla="*/ 1638 h 1638"/>
                <a:gd name="T8" fmla="*/ 380 w 380"/>
                <a:gd name="T9" fmla="*/ 1638 h 1638"/>
                <a:gd name="T10" fmla="*/ 380 w 380"/>
                <a:gd name="T11" fmla="*/ 0 h 1638"/>
              </a:gdLst>
              <a:ahLst/>
              <a:cxnLst>
                <a:cxn ang="0">
                  <a:pos x="T0" y="T1"/>
                </a:cxn>
                <a:cxn ang="0">
                  <a:pos x="T2" y="T3"/>
                </a:cxn>
                <a:cxn ang="0">
                  <a:pos x="T4" y="T5"/>
                </a:cxn>
                <a:cxn ang="0">
                  <a:pos x="T6" y="T7"/>
                </a:cxn>
                <a:cxn ang="0">
                  <a:pos x="T8" y="T9"/>
                </a:cxn>
                <a:cxn ang="0">
                  <a:pos x="T10" y="T11"/>
                </a:cxn>
              </a:cxnLst>
              <a:rect l="0" t="0" r="r" b="b"/>
              <a:pathLst>
                <a:path w="380" h="1638">
                  <a:moveTo>
                    <a:pt x="380" y="0"/>
                  </a:moveTo>
                  <a:lnTo>
                    <a:pt x="0" y="0"/>
                  </a:lnTo>
                  <a:lnTo>
                    <a:pt x="0" y="34"/>
                  </a:lnTo>
                  <a:lnTo>
                    <a:pt x="0" y="1638"/>
                  </a:lnTo>
                  <a:lnTo>
                    <a:pt x="380" y="1638"/>
                  </a:lnTo>
                  <a:lnTo>
                    <a:pt x="380" y="0"/>
                  </a:lnTo>
                  <a:close/>
                </a:path>
              </a:pathLst>
            </a:custGeom>
            <a:solidFill>
              <a:srgbClr val="2340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noProof="0" dirty="0"/>
            </a:p>
          </p:txBody>
        </p:sp>
      </p:grpSp>
      <p:cxnSp>
        <p:nvCxnSpPr>
          <p:cNvPr id="12" name="Suora yhdysviiva 11"/>
          <p:cNvCxnSpPr/>
          <p:nvPr userDrawn="1"/>
        </p:nvCxnSpPr>
        <p:spPr>
          <a:xfrm>
            <a:off x="341313" y="332656"/>
            <a:ext cx="1016000" cy="0"/>
          </a:xfrm>
          <a:prstGeom prst="line">
            <a:avLst/>
          </a:prstGeom>
          <a:ln w="22225">
            <a:solidFill>
              <a:srgbClr val="01AEEF"/>
            </a:solidFill>
          </a:ln>
        </p:spPr>
        <p:style>
          <a:lnRef idx="1">
            <a:schemeClr val="accent1"/>
          </a:lnRef>
          <a:fillRef idx="0">
            <a:schemeClr val="accent1"/>
          </a:fillRef>
          <a:effectRef idx="0">
            <a:schemeClr val="accent1"/>
          </a:effectRef>
          <a:fontRef idx="minor">
            <a:schemeClr val="tx1"/>
          </a:fontRef>
        </p:style>
      </p:cxnSp>
      <p:cxnSp>
        <p:nvCxnSpPr>
          <p:cNvPr id="13" name="Suora yhdysviiva 12"/>
          <p:cNvCxnSpPr/>
          <p:nvPr userDrawn="1"/>
        </p:nvCxnSpPr>
        <p:spPr>
          <a:xfrm>
            <a:off x="1566863" y="332656"/>
            <a:ext cx="4421187" cy="0"/>
          </a:xfrm>
          <a:prstGeom prst="line">
            <a:avLst/>
          </a:prstGeom>
          <a:ln w="22225">
            <a:solidFill>
              <a:srgbClr val="01AEEF"/>
            </a:solidFill>
          </a:ln>
        </p:spPr>
        <p:style>
          <a:lnRef idx="1">
            <a:schemeClr val="accent1"/>
          </a:lnRef>
          <a:fillRef idx="0">
            <a:schemeClr val="accent1"/>
          </a:fillRef>
          <a:effectRef idx="0">
            <a:schemeClr val="accent1"/>
          </a:effectRef>
          <a:fontRef idx="minor">
            <a:schemeClr val="tx1"/>
          </a:fontRef>
        </p:style>
      </p:cxnSp>
      <p:cxnSp>
        <p:nvCxnSpPr>
          <p:cNvPr id="14" name="Suora yhdysviiva 13"/>
          <p:cNvCxnSpPr/>
          <p:nvPr userDrawn="1"/>
        </p:nvCxnSpPr>
        <p:spPr>
          <a:xfrm>
            <a:off x="6205538" y="332656"/>
            <a:ext cx="5641974" cy="0"/>
          </a:xfrm>
          <a:prstGeom prst="line">
            <a:avLst/>
          </a:prstGeom>
          <a:ln w="22225">
            <a:solidFill>
              <a:srgbClr val="01AEEF"/>
            </a:solidFill>
          </a:ln>
        </p:spPr>
        <p:style>
          <a:lnRef idx="1">
            <a:schemeClr val="accent1"/>
          </a:lnRef>
          <a:fillRef idx="0">
            <a:schemeClr val="accent1"/>
          </a:fillRef>
          <a:effectRef idx="0">
            <a:schemeClr val="accent1"/>
          </a:effectRef>
          <a:fontRef idx="minor">
            <a:schemeClr val="tx1"/>
          </a:fontRef>
        </p:style>
      </p:cxnSp>
      <p:sp>
        <p:nvSpPr>
          <p:cNvPr id="15" name="Tekstiruutu 15"/>
          <p:cNvSpPr txBox="1"/>
          <p:nvPr userDrawn="1"/>
        </p:nvSpPr>
        <p:spPr>
          <a:xfrm>
            <a:off x="9707213" y="6436800"/>
            <a:ext cx="2140299" cy="216000"/>
          </a:xfrm>
          <a:prstGeom prst="rect">
            <a:avLst/>
          </a:prstGeom>
          <a:noFill/>
        </p:spPr>
        <p:txBody>
          <a:bodyPr wrap="square" lIns="0" tIns="0" rIns="0" bIns="0" rtlCol="0" anchor="ctr" anchorCtr="0">
            <a:noAutofit/>
          </a:bodyPr>
          <a:lstStyle/>
          <a:p>
            <a:pPr algn="r"/>
            <a:r>
              <a:rPr lang="en-GB" sz="600" b="1" noProof="0" dirty="0">
                <a:solidFill>
                  <a:schemeClr val="tx2"/>
                </a:solidFill>
              </a:rPr>
              <a:t>University of Oulu</a:t>
            </a:r>
          </a:p>
        </p:txBody>
      </p:sp>
    </p:spTree>
    <p:extLst>
      <p:ext uri="{BB962C8B-B14F-4D97-AF65-F5344CB8AC3E}">
        <p14:creationId xmlns:p14="http://schemas.microsoft.com/office/powerpoint/2010/main" val="332026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0F450-B014-44A2-B239-0BD32D8DBBF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04793-1EE9-451B-85FB-EE299D772FF5}" type="slidenum">
              <a:rPr lang="en-US" smtClean="0"/>
              <a:t>‹#›</a:t>
            </a:fld>
            <a:endParaRPr lang="en-US"/>
          </a:p>
        </p:txBody>
      </p:sp>
    </p:spTree>
    <p:extLst>
      <p:ext uri="{BB962C8B-B14F-4D97-AF65-F5344CB8AC3E}">
        <p14:creationId xmlns:p14="http://schemas.microsoft.com/office/powerpoint/2010/main" val="341814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D0F450-B014-44A2-B239-0BD32D8DBBFD}"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04793-1EE9-451B-85FB-EE299D772FF5}" type="slidenum">
              <a:rPr lang="en-US" smtClean="0"/>
              <a:t>‹#›</a:t>
            </a:fld>
            <a:endParaRPr lang="en-US"/>
          </a:p>
        </p:txBody>
      </p:sp>
    </p:spTree>
    <p:extLst>
      <p:ext uri="{BB962C8B-B14F-4D97-AF65-F5344CB8AC3E}">
        <p14:creationId xmlns:p14="http://schemas.microsoft.com/office/powerpoint/2010/main" val="227428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D0F450-B014-44A2-B239-0BD32D8DBBFD}"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04793-1EE9-451B-85FB-EE299D772FF5}" type="slidenum">
              <a:rPr lang="en-US" smtClean="0"/>
              <a:t>‹#›</a:t>
            </a:fld>
            <a:endParaRPr lang="en-US"/>
          </a:p>
        </p:txBody>
      </p:sp>
    </p:spTree>
    <p:extLst>
      <p:ext uri="{BB962C8B-B14F-4D97-AF65-F5344CB8AC3E}">
        <p14:creationId xmlns:p14="http://schemas.microsoft.com/office/powerpoint/2010/main" val="386152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D0F450-B014-44A2-B239-0BD32D8DBBFD}"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304793-1EE9-451B-85FB-EE299D772FF5}" type="slidenum">
              <a:rPr lang="en-US" smtClean="0"/>
              <a:t>‹#›</a:t>
            </a:fld>
            <a:endParaRPr lang="en-US"/>
          </a:p>
        </p:txBody>
      </p:sp>
    </p:spTree>
    <p:extLst>
      <p:ext uri="{BB962C8B-B14F-4D97-AF65-F5344CB8AC3E}">
        <p14:creationId xmlns:p14="http://schemas.microsoft.com/office/powerpoint/2010/main" val="3371734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D0F450-B014-44A2-B239-0BD32D8DBBFD}"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304793-1EE9-451B-85FB-EE299D772FF5}" type="slidenum">
              <a:rPr lang="en-US" smtClean="0"/>
              <a:t>‹#›</a:t>
            </a:fld>
            <a:endParaRPr lang="en-US"/>
          </a:p>
        </p:txBody>
      </p:sp>
    </p:spTree>
    <p:extLst>
      <p:ext uri="{BB962C8B-B14F-4D97-AF65-F5344CB8AC3E}">
        <p14:creationId xmlns:p14="http://schemas.microsoft.com/office/powerpoint/2010/main" val="338269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0F450-B014-44A2-B239-0BD32D8DBBFD}"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304793-1EE9-451B-85FB-EE299D772FF5}" type="slidenum">
              <a:rPr lang="en-US" smtClean="0"/>
              <a:t>‹#›</a:t>
            </a:fld>
            <a:endParaRPr lang="en-US"/>
          </a:p>
        </p:txBody>
      </p:sp>
    </p:spTree>
    <p:extLst>
      <p:ext uri="{BB962C8B-B14F-4D97-AF65-F5344CB8AC3E}">
        <p14:creationId xmlns:p14="http://schemas.microsoft.com/office/powerpoint/2010/main" val="392973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0F450-B014-44A2-B239-0BD32D8DBBFD}"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04793-1EE9-451B-85FB-EE299D772FF5}" type="slidenum">
              <a:rPr lang="en-US" smtClean="0"/>
              <a:t>‹#›</a:t>
            </a:fld>
            <a:endParaRPr lang="en-US"/>
          </a:p>
        </p:txBody>
      </p:sp>
    </p:spTree>
    <p:extLst>
      <p:ext uri="{BB962C8B-B14F-4D97-AF65-F5344CB8AC3E}">
        <p14:creationId xmlns:p14="http://schemas.microsoft.com/office/powerpoint/2010/main" val="163605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D0F450-B014-44A2-B239-0BD32D8DBBFD}"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04793-1EE9-451B-85FB-EE299D772FF5}" type="slidenum">
              <a:rPr lang="en-US" smtClean="0"/>
              <a:t>‹#›</a:t>
            </a:fld>
            <a:endParaRPr lang="en-US"/>
          </a:p>
        </p:txBody>
      </p:sp>
    </p:spTree>
    <p:extLst>
      <p:ext uri="{BB962C8B-B14F-4D97-AF65-F5344CB8AC3E}">
        <p14:creationId xmlns:p14="http://schemas.microsoft.com/office/powerpoint/2010/main" val="217431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0F450-B014-44A2-B239-0BD32D8DBBFD}" type="datetimeFigureOut">
              <a:rPr lang="en-US" smtClean="0"/>
              <a:t>3/17/2024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04793-1EE9-451B-85FB-EE299D772FF5}" type="slidenum">
              <a:rPr lang="en-US" smtClean="0"/>
              <a:t>‹#›</a:t>
            </a:fld>
            <a:endParaRPr lang="en-US"/>
          </a:p>
        </p:txBody>
      </p:sp>
    </p:spTree>
    <p:extLst>
      <p:ext uri="{BB962C8B-B14F-4D97-AF65-F5344CB8AC3E}">
        <p14:creationId xmlns:p14="http://schemas.microsoft.com/office/powerpoint/2010/main" val="939605994"/>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t>Final work: </a:t>
            </a:r>
            <a:r>
              <a:rPr lang="en-US" sz="3200" b="1" dirty="0" smtClean="0"/>
              <a:t>17.03.2024</a:t>
            </a:r>
            <a:endParaRPr lang="en-US" sz="3200" b="1" dirty="0"/>
          </a:p>
        </p:txBody>
      </p:sp>
      <p:sp>
        <p:nvSpPr>
          <p:cNvPr id="6" name="Text Placeholder 5"/>
          <p:cNvSpPr>
            <a:spLocks noGrp="1"/>
          </p:cNvSpPr>
          <p:nvPr>
            <p:ph type="body" idx="1"/>
          </p:nvPr>
        </p:nvSpPr>
        <p:spPr/>
        <p:txBody>
          <a:bodyPr>
            <a:normAutofit/>
          </a:bodyPr>
          <a:lstStyle/>
          <a:p>
            <a:r>
              <a:rPr lang="en-US" dirty="0" smtClean="0"/>
              <a:t>SEPIDEH SOLEIMANI</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486" y="434338"/>
            <a:ext cx="3474727" cy="1798324"/>
          </a:xfrm>
          <a:prstGeom prst="rect">
            <a:avLst/>
          </a:prstGeom>
        </p:spPr>
      </p:pic>
    </p:spTree>
    <p:extLst>
      <p:ext uri="{BB962C8B-B14F-4D97-AF65-F5344CB8AC3E}">
        <p14:creationId xmlns:p14="http://schemas.microsoft.com/office/powerpoint/2010/main" val="201976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Slide 1: What is your plan for final work?</a:t>
            </a:r>
          </a:p>
        </p:txBody>
      </p:sp>
      <p:sp>
        <p:nvSpPr>
          <p:cNvPr id="3" name="Content Placeholder 2"/>
          <p:cNvSpPr>
            <a:spLocks noGrp="1"/>
          </p:cNvSpPr>
          <p:nvPr>
            <p:ph idx="1"/>
          </p:nvPr>
        </p:nvSpPr>
        <p:spPr>
          <a:xfrm>
            <a:off x="838200" y="1825625"/>
            <a:ext cx="10515600" cy="4351338"/>
          </a:xfrm>
        </p:spPr>
        <p:txBody>
          <a:bodyPr>
            <a:normAutofit/>
          </a:bodyPr>
          <a:lstStyle/>
          <a:p>
            <a:pPr marL="0" indent="0" algn="ctr">
              <a:buNone/>
            </a:pPr>
            <a:r>
              <a:rPr lang="en-US" b="1" dirty="0" smtClean="0"/>
              <a:t>Design </a:t>
            </a:r>
            <a:r>
              <a:rPr lang="en-US" b="1" dirty="0"/>
              <a:t>and Implementation of an </a:t>
            </a:r>
            <a:r>
              <a:rPr lang="en-US" b="1" dirty="0" err="1"/>
              <a:t>IoT</a:t>
            </a:r>
            <a:r>
              <a:rPr lang="en-US" b="1" dirty="0"/>
              <a:t>-Based Smart Art </a:t>
            </a:r>
            <a:r>
              <a:rPr lang="en-US" b="1" dirty="0" smtClean="0"/>
              <a:t>Installation; </a:t>
            </a:r>
            <a:r>
              <a:rPr lang="en-US" b="1" dirty="0"/>
              <a:t>Enhancing Interactivity and </a:t>
            </a:r>
            <a:r>
              <a:rPr lang="en-US" b="1" dirty="0" smtClean="0"/>
              <a:t>Sustainability</a:t>
            </a:r>
            <a:endParaRPr lang="en-US" b="1" dirty="0" smtClean="0"/>
          </a:p>
          <a:p>
            <a:pPr marL="0" indent="0" algn="ctr">
              <a:buNone/>
            </a:pPr>
            <a:endParaRPr lang="en-US" dirty="0" smtClean="0"/>
          </a:p>
          <a:p>
            <a:r>
              <a:rPr lang="en-US" sz="2400" dirty="0"/>
              <a:t>This project is about using Internet of Things (</a:t>
            </a:r>
            <a:r>
              <a:rPr lang="en-US" sz="2400" dirty="0" err="1"/>
              <a:t>IoT</a:t>
            </a:r>
            <a:r>
              <a:rPr lang="en-US" sz="2400" dirty="0"/>
              <a:t>) in an art installation to make it smart. We add </a:t>
            </a:r>
            <a:r>
              <a:rPr lang="en-US" sz="2400" dirty="0" err="1"/>
              <a:t>IoT</a:t>
            </a:r>
            <a:r>
              <a:rPr lang="en-US" sz="2400" dirty="0"/>
              <a:t> sensors, controllers, and actuators to the installation. This lets the art piece react to what's happening around it and how people interact with it. With </a:t>
            </a:r>
            <a:r>
              <a:rPr lang="en-US" sz="2400" dirty="0" err="1"/>
              <a:t>IoT</a:t>
            </a:r>
            <a:r>
              <a:rPr lang="en-US" sz="2400" dirty="0"/>
              <a:t>, the different parts of the installation can talk to each other, so they can respond quickly to what's going on. Plus, we can control and check on the installation from far away. This helps make sure we're not using too much energy or materials, which is good for the environment.</a:t>
            </a:r>
          </a:p>
        </p:txBody>
      </p:sp>
    </p:spTree>
    <p:extLst>
      <p:ext uri="{BB962C8B-B14F-4D97-AF65-F5344CB8AC3E}">
        <p14:creationId xmlns:p14="http://schemas.microsoft.com/office/powerpoint/2010/main" val="348072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Slide 2: Goal and method</a:t>
            </a:r>
          </a:p>
        </p:txBody>
      </p:sp>
      <p:sp>
        <p:nvSpPr>
          <p:cNvPr id="3" name="Content Placeholder 2"/>
          <p:cNvSpPr>
            <a:spLocks noGrp="1"/>
          </p:cNvSpPr>
          <p:nvPr>
            <p:ph idx="1"/>
          </p:nvPr>
        </p:nvSpPr>
        <p:spPr>
          <a:xfrm>
            <a:off x="838200" y="1825625"/>
            <a:ext cx="10515600" cy="4351338"/>
          </a:xfrm>
        </p:spPr>
        <p:txBody>
          <a:bodyPr>
            <a:normAutofit fontScale="92500" lnSpcReduction="10000"/>
          </a:bodyPr>
          <a:lstStyle/>
          <a:p>
            <a:pPr marL="0" indent="0">
              <a:buNone/>
            </a:pPr>
            <a:r>
              <a:rPr lang="en-US" sz="2700" dirty="0" smtClean="0"/>
              <a:t>The main aim of this project is to show how </a:t>
            </a:r>
            <a:r>
              <a:rPr lang="en-US" sz="2700" dirty="0" err="1" smtClean="0"/>
              <a:t>IoT</a:t>
            </a:r>
            <a:r>
              <a:rPr lang="en-US" sz="2700" dirty="0" smtClean="0"/>
              <a:t> technology can make art installations more interactive and environmentally friendly. I want to learn all about </a:t>
            </a:r>
            <a:r>
              <a:rPr lang="en-US" sz="2700" dirty="0" err="1" smtClean="0"/>
              <a:t>IoT</a:t>
            </a:r>
            <a:r>
              <a:rPr lang="en-US" sz="2700" dirty="0" smtClean="0"/>
              <a:t> and use it to make art installations that people can really get involved with. At the same time, I'll use </a:t>
            </a:r>
            <a:r>
              <a:rPr lang="en-US" sz="2700" dirty="0" err="1" smtClean="0"/>
              <a:t>IoT</a:t>
            </a:r>
            <a:r>
              <a:rPr lang="en-US" sz="2700" dirty="0" smtClean="0"/>
              <a:t> to make sure we're not wasting resources, which helps take care of the environment.</a:t>
            </a:r>
            <a:r>
              <a:rPr lang="en-US" dirty="0"/>
              <a:t/>
            </a:r>
            <a:br>
              <a:rPr lang="en-US" dirty="0"/>
            </a:br>
            <a:r>
              <a:rPr lang="en-US" sz="2700" dirty="0"/>
              <a:t>I</a:t>
            </a:r>
            <a:r>
              <a:rPr lang="en-US" sz="2700" dirty="0" smtClean="0"/>
              <a:t> </a:t>
            </a:r>
            <a:r>
              <a:rPr lang="en-US" sz="2700" dirty="0"/>
              <a:t>use Python to write the software for our </a:t>
            </a:r>
            <a:r>
              <a:rPr lang="en-US" sz="2700" dirty="0" err="1"/>
              <a:t>IoT</a:t>
            </a:r>
            <a:r>
              <a:rPr lang="en-US" sz="2700" dirty="0"/>
              <a:t> system. This includes processing data from sensors, making decisions, and letting devices talk to each other. </a:t>
            </a:r>
            <a:r>
              <a:rPr lang="en-US" sz="2700" dirty="0" smtClean="0"/>
              <a:t>I </a:t>
            </a:r>
            <a:r>
              <a:rPr lang="en-US" sz="2700" dirty="0"/>
              <a:t>use </a:t>
            </a:r>
            <a:r>
              <a:rPr lang="en-US" sz="2700" dirty="0" err="1"/>
              <a:t>NetworkX</a:t>
            </a:r>
            <a:r>
              <a:rPr lang="en-US" sz="2700" dirty="0"/>
              <a:t> to help </a:t>
            </a:r>
            <a:r>
              <a:rPr lang="en-US" sz="2700" dirty="0" smtClean="0"/>
              <a:t>me </a:t>
            </a:r>
            <a:r>
              <a:rPr lang="en-US" sz="2700" dirty="0"/>
              <a:t>understand how everything in </a:t>
            </a:r>
            <a:r>
              <a:rPr lang="en-US" sz="2700" dirty="0" err="1" smtClean="0"/>
              <a:t>IoT</a:t>
            </a:r>
            <a:r>
              <a:rPr lang="en-US" sz="2700" dirty="0" smtClean="0"/>
              <a:t> </a:t>
            </a:r>
            <a:r>
              <a:rPr lang="en-US" sz="2700" dirty="0"/>
              <a:t>system is connected. This helps </a:t>
            </a:r>
            <a:r>
              <a:rPr lang="en-US" sz="2700" dirty="0" smtClean="0"/>
              <a:t>me </a:t>
            </a:r>
            <a:r>
              <a:rPr lang="en-US" sz="2700" dirty="0"/>
              <a:t>see patterns and make </a:t>
            </a:r>
            <a:r>
              <a:rPr lang="en-US" sz="2700" dirty="0" smtClean="0"/>
              <a:t>the system </a:t>
            </a:r>
            <a:r>
              <a:rPr lang="en-US" sz="2700" dirty="0"/>
              <a:t>work better. </a:t>
            </a:r>
            <a:r>
              <a:rPr lang="en-US" sz="2700" dirty="0" err="1"/>
              <a:t>Matplotlib</a:t>
            </a:r>
            <a:r>
              <a:rPr lang="en-US" sz="2700" dirty="0"/>
              <a:t> </a:t>
            </a:r>
            <a:r>
              <a:rPr lang="en-US" sz="2700" dirty="0" smtClean="0"/>
              <a:t>is to make </a:t>
            </a:r>
            <a:r>
              <a:rPr lang="en-US" sz="2700" dirty="0"/>
              <a:t>pictures and graphs to show how </a:t>
            </a:r>
            <a:r>
              <a:rPr lang="en-US" sz="2700" dirty="0" smtClean="0"/>
              <a:t>the </a:t>
            </a:r>
            <a:r>
              <a:rPr lang="en-US" sz="2700" dirty="0"/>
              <a:t>system works. This makes it easier for others to understand. Depending on what </a:t>
            </a:r>
            <a:r>
              <a:rPr lang="en-US" sz="2700" dirty="0" smtClean="0"/>
              <a:t>I </a:t>
            </a:r>
            <a:r>
              <a:rPr lang="en-US" sz="2700" dirty="0"/>
              <a:t>need for </a:t>
            </a:r>
            <a:r>
              <a:rPr lang="en-US" sz="2700" dirty="0" smtClean="0"/>
              <a:t>my </a:t>
            </a:r>
            <a:r>
              <a:rPr lang="en-US" sz="2700" dirty="0"/>
              <a:t>project, </a:t>
            </a:r>
            <a:r>
              <a:rPr lang="en-US" sz="2700" dirty="0" smtClean="0"/>
              <a:t>I </a:t>
            </a:r>
            <a:r>
              <a:rPr lang="en-US" sz="2700" dirty="0"/>
              <a:t>might use different hardware like Raspberry Pi or Arduino. These devices help </a:t>
            </a:r>
            <a:r>
              <a:rPr lang="en-US" sz="2700" dirty="0" smtClean="0"/>
              <a:t>to connect sensors </a:t>
            </a:r>
            <a:r>
              <a:rPr lang="en-US" sz="2700" dirty="0"/>
              <a:t>and make things happen in </a:t>
            </a:r>
            <a:r>
              <a:rPr lang="en-US" sz="2700" dirty="0" smtClean="0"/>
              <a:t>my </a:t>
            </a:r>
            <a:r>
              <a:rPr lang="en-US" sz="2700" dirty="0"/>
              <a:t>system.</a:t>
            </a:r>
          </a:p>
        </p:txBody>
      </p:sp>
    </p:spTree>
    <p:extLst>
      <p:ext uri="{BB962C8B-B14F-4D97-AF65-F5344CB8AC3E}">
        <p14:creationId xmlns:p14="http://schemas.microsoft.com/office/powerpoint/2010/main" val="259548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Slide 4: Planned structure of the final work</a:t>
            </a: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US" dirty="0" smtClean="0"/>
              <a:t>Introduction:</a:t>
            </a:r>
            <a:endParaRPr lang="en-US" dirty="0"/>
          </a:p>
          <a:p>
            <a:r>
              <a:rPr lang="en-US" dirty="0"/>
              <a:t>Overview of </a:t>
            </a:r>
            <a:r>
              <a:rPr lang="en-US" dirty="0" err="1"/>
              <a:t>IoT</a:t>
            </a:r>
            <a:r>
              <a:rPr lang="en-US" dirty="0"/>
              <a:t> and its applications in art installations</a:t>
            </a:r>
          </a:p>
          <a:p>
            <a:r>
              <a:rPr lang="en-US" dirty="0"/>
              <a:t>Significance of </a:t>
            </a:r>
            <a:r>
              <a:rPr lang="en-US" dirty="0" smtClean="0"/>
              <a:t>interactivity </a:t>
            </a:r>
            <a:r>
              <a:rPr lang="en-US" dirty="0"/>
              <a:t>and sustainability in smart art </a:t>
            </a:r>
            <a:r>
              <a:rPr lang="en-US" dirty="0" smtClean="0"/>
              <a:t>installations</a:t>
            </a:r>
          </a:p>
          <a:p>
            <a:pPr marL="0" indent="0">
              <a:buNone/>
            </a:pPr>
            <a:r>
              <a:rPr lang="en-US" sz="2400" dirty="0"/>
              <a:t>Art installations and </a:t>
            </a:r>
            <a:r>
              <a:rPr lang="en-US" sz="2400" dirty="0" err="1"/>
              <a:t>IoT</a:t>
            </a:r>
            <a:r>
              <a:rPr lang="en-US" sz="2400" dirty="0"/>
              <a:t> systems have many connections. Firstly, </a:t>
            </a:r>
            <a:r>
              <a:rPr lang="en-US" sz="2400" dirty="0" err="1"/>
              <a:t>IoT</a:t>
            </a:r>
            <a:r>
              <a:rPr lang="en-US" sz="2400" dirty="0"/>
              <a:t> technology can make art installations interactive. Sensors in the artwork can detect things like movement or sound, and this can change how the artwork looks or sounds. It makes the audience part of the art. Secondly, </a:t>
            </a:r>
            <a:r>
              <a:rPr lang="en-US" sz="2400" dirty="0" err="1"/>
              <a:t>IoT</a:t>
            </a:r>
            <a:r>
              <a:rPr lang="en-US" sz="2400" dirty="0"/>
              <a:t> sensors can gather data about the environment or how people interact with the art. This data can tell artists about the audience or the surroundings. Lastly, </a:t>
            </a:r>
            <a:r>
              <a:rPr lang="en-US" sz="2400" dirty="0" err="1"/>
              <a:t>IoT</a:t>
            </a:r>
            <a:r>
              <a:rPr lang="en-US" sz="2400" dirty="0"/>
              <a:t> lets artists control their installations from far away. They can adjust lights, sounds, or fix problems without being there physically. This makes managing the art easier and more flexible.</a:t>
            </a:r>
          </a:p>
        </p:txBody>
      </p:sp>
    </p:spTree>
    <p:extLst>
      <p:ext uri="{BB962C8B-B14F-4D97-AF65-F5344CB8AC3E}">
        <p14:creationId xmlns:p14="http://schemas.microsoft.com/office/powerpoint/2010/main" val="135584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52622"/>
          </a:xfrm>
        </p:spPr>
        <p:txBody>
          <a:bodyPr>
            <a:normAutofit/>
          </a:bodyPr>
          <a:lstStyle/>
          <a:p>
            <a:pPr algn="l"/>
            <a:r>
              <a:rPr lang="en-US" sz="5000" b="1" dirty="0">
                <a:latin typeface="+mn-lt"/>
              </a:rPr>
              <a:t>Analysis and Design Phase</a:t>
            </a:r>
            <a:endParaRPr lang="en-US" sz="5000" dirty="0">
              <a:latin typeface="+mn-lt"/>
            </a:endParaRPr>
          </a:p>
        </p:txBody>
      </p:sp>
      <p:sp>
        <p:nvSpPr>
          <p:cNvPr id="3" name="Subtitle 2"/>
          <p:cNvSpPr>
            <a:spLocks noGrp="1"/>
          </p:cNvSpPr>
          <p:nvPr>
            <p:ph type="subTitle" idx="1"/>
          </p:nvPr>
        </p:nvSpPr>
        <p:spPr>
          <a:xfrm>
            <a:off x="1524000" y="2329962"/>
            <a:ext cx="9144000" cy="2927838"/>
          </a:xfrm>
        </p:spPr>
        <p:txBody>
          <a:bodyPr/>
          <a:lstStyle/>
          <a:p>
            <a:pPr marL="342900" indent="-342900" algn="l">
              <a:buFont typeface="Arial" panose="020B0604020202020204" pitchFamily="34" charset="0"/>
              <a:buChar char="•"/>
            </a:pPr>
            <a:r>
              <a:rPr lang="en-US" sz="2800" dirty="0"/>
              <a:t>Requirement analysis for the </a:t>
            </a:r>
            <a:r>
              <a:rPr lang="en-US" sz="2800" dirty="0" err="1"/>
              <a:t>IoT</a:t>
            </a:r>
            <a:r>
              <a:rPr lang="en-US" sz="2800" dirty="0"/>
              <a:t>-based art installation</a:t>
            </a:r>
          </a:p>
          <a:p>
            <a:pPr marL="342900" indent="-342900" algn="l">
              <a:buFont typeface="Arial" panose="020B0604020202020204" pitchFamily="34" charset="0"/>
              <a:buChar char="•"/>
            </a:pPr>
            <a:r>
              <a:rPr lang="en-US" sz="2800" dirty="0"/>
              <a:t>System architecture design and component specification</a:t>
            </a:r>
          </a:p>
          <a:p>
            <a:pPr marL="342900" indent="-342900" algn="l">
              <a:buFont typeface="Arial" panose="020B0604020202020204" pitchFamily="34" charset="0"/>
              <a:buChar char="•"/>
            </a:pPr>
            <a:r>
              <a:rPr lang="en-US" sz="2800" dirty="0"/>
              <a:t>Network topology design and data flow analysis</a:t>
            </a:r>
          </a:p>
          <a:p>
            <a:pPr marL="342900" indent="-342900" algn="l">
              <a:buFont typeface="Arial" panose="020B0604020202020204" pitchFamily="34" charset="0"/>
              <a:buChar char="•"/>
            </a:pPr>
            <a:r>
              <a:rPr lang="en-US" sz="2800" dirty="0"/>
              <a:t>Visualization of system architecture and connectivity using </a:t>
            </a:r>
            <a:r>
              <a:rPr lang="en-US" sz="2800" dirty="0" err="1"/>
              <a:t>NetworkX</a:t>
            </a:r>
            <a:r>
              <a:rPr lang="en-US" sz="2800" dirty="0"/>
              <a:t> and </a:t>
            </a:r>
            <a:r>
              <a:rPr lang="en-US" sz="2800" dirty="0" err="1"/>
              <a:t>Matplotlib</a:t>
            </a:r>
            <a:endParaRPr lang="en-US" sz="2800"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05930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17452"/>
          </a:xfrm>
        </p:spPr>
        <p:txBody>
          <a:bodyPr>
            <a:normAutofit/>
          </a:bodyPr>
          <a:lstStyle/>
          <a:p>
            <a:pPr algn="l"/>
            <a:r>
              <a:rPr lang="en-US" sz="4800" b="1" dirty="0">
                <a:latin typeface="+mn-lt"/>
              </a:rPr>
              <a:t>Implementation and Testing Phase</a:t>
            </a:r>
            <a:endParaRPr lang="en-US" sz="4800" dirty="0">
              <a:latin typeface="+mn-lt"/>
            </a:endParaRPr>
          </a:p>
        </p:txBody>
      </p:sp>
      <p:sp>
        <p:nvSpPr>
          <p:cNvPr id="3" name="Subtitle 2"/>
          <p:cNvSpPr>
            <a:spLocks noGrp="1"/>
          </p:cNvSpPr>
          <p:nvPr>
            <p:ph type="subTitle" idx="1"/>
          </p:nvPr>
        </p:nvSpPr>
        <p:spPr>
          <a:xfrm>
            <a:off x="1524000" y="2250831"/>
            <a:ext cx="9144000" cy="3006969"/>
          </a:xfrm>
        </p:spPr>
        <p:txBody>
          <a:bodyPr>
            <a:normAutofit/>
          </a:bodyPr>
          <a:lstStyle/>
          <a:p>
            <a:pPr marL="342900" indent="-342900" algn="l">
              <a:buFont typeface="Arial" panose="020B0604020202020204" pitchFamily="34" charset="0"/>
              <a:buChar char="•"/>
            </a:pPr>
            <a:r>
              <a:rPr lang="en-US" sz="2800" dirty="0"/>
              <a:t>Component implementation: Software and hardware development</a:t>
            </a:r>
          </a:p>
          <a:p>
            <a:pPr marL="342900" indent="-342900" algn="l">
              <a:buFont typeface="Arial" panose="020B0604020202020204" pitchFamily="34" charset="0"/>
              <a:buChar char="•"/>
            </a:pPr>
            <a:r>
              <a:rPr lang="en-US" sz="2800" dirty="0"/>
              <a:t>Integration of components into a cohesive </a:t>
            </a:r>
            <a:r>
              <a:rPr lang="en-US" sz="2800" dirty="0" err="1"/>
              <a:t>IoT</a:t>
            </a:r>
            <a:r>
              <a:rPr lang="en-US" sz="2800" dirty="0"/>
              <a:t> system</a:t>
            </a:r>
          </a:p>
          <a:p>
            <a:pPr marL="342900" indent="-342900" algn="l">
              <a:buFont typeface="Arial" panose="020B0604020202020204" pitchFamily="34" charset="0"/>
              <a:buChar char="•"/>
            </a:pPr>
            <a:r>
              <a:rPr lang="en-US" sz="2800" dirty="0"/>
              <a:t>Testing methodologies: Unit testing, integration testing, validation testing</a:t>
            </a:r>
          </a:p>
          <a:p>
            <a:pPr marL="342900" indent="-342900" algn="l">
              <a:buFont typeface="Arial" panose="020B0604020202020204" pitchFamily="34" charset="0"/>
              <a:buChar char="•"/>
            </a:pPr>
            <a:r>
              <a:rPr lang="en-US" sz="2800" dirty="0"/>
              <a:t>Refinement based on testing feedback</a:t>
            </a:r>
          </a:p>
        </p:txBody>
      </p:sp>
    </p:spTree>
    <p:extLst>
      <p:ext uri="{BB962C8B-B14F-4D97-AF65-F5344CB8AC3E}">
        <p14:creationId xmlns:p14="http://schemas.microsoft.com/office/powerpoint/2010/main" val="421716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08660"/>
          </a:xfrm>
        </p:spPr>
        <p:txBody>
          <a:bodyPr>
            <a:normAutofit/>
          </a:bodyPr>
          <a:lstStyle/>
          <a:p>
            <a:pPr algn="l"/>
            <a:r>
              <a:rPr lang="en-US" sz="5000" b="1" dirty="0">
                <a:latin typeface="+mn-lt"/>
              </a:rPr>
              <a:t>Case Study: Real-World Sample</a:t>
            </a:r>
          </a:p>
        </p:txBody>
      </p:sp>
      <p:sp>
        <p:nvSpPr>
          <p:cNvPr id="3" name="Subtitle 2"/>
          <p:cNvSpPr>
            <a:spLocks noGrp="1"/>
          </p:cNvSpPr>
          <p:nvPr>
            <p:ph type="subTitle" idx="1"/>
          </p:nvPr>
        </p:nvSpPr>
        <p:spPr>
          <a:xfrm>
            <a:off x="1524000" y="2294792"/>
            <a:ext cx="9144000" cy="2963008"/>
          </a:xfrm>
        </p:spPr>
        <p:txBody>
          <a:bodyPr>
            <a:normAutofit/>
          </a:bodyPr>
          <a:lstStyle/>
          <a:p>
            <a:pPr marL="342900" indent="-342900" algn="l">
              <a:buFont typeface="Arial" panose="020B0604020202020204" pitchFamily="34" charset="0"/>
              <a:buChar char="•"/>
            </a:pPr>
            <a:r>
              <a:rPr lang="en-US" sz="2800" dirty="0"/>
              <a:t>Exploration of a real-world </a:t>
            </a:r>
            <a:r>
              <a:rPr lang="en-US" sz="2800" dirty="0" err="1"/>
              <a:t>IoT</a:t>
            </a:r>
            <a:r>
              <a:rPr lang="en-US" sz="2800" dirty="0"/>
              <a:t> application in sustainable architecture</a:t>
            </a:r>
          </a:p>
          <a:p>
            <a:pPr marL="342900" indent="-342900" algn="l">
              <a:buFont typeface="Arial" panose="020B0604020202020204" pitchFamily="34" charset="0"/>
              <a:buChar char="•"/>
            </a:pPr>
            <a:r>
              <a:rPr lang="en-US" sz="2800" dirty="0"/>
              <a:t>Analysis of sensor data management and machine control algorithms</a:t>
            </a:r>
          </a:p>
          <a:p>
            <a:pPr marL="342900" indent="-342900" algn="l">
              <a:buFont typeface="Arial" panose="020B0604020202020204" pitchFamily="34" charset="0"/>
              <a:buChar char="•"/>
            </a:pPr>
            <a:r>
              <a:rPr lang="en-US" sz="2800" dirty="0"/>
              <a:t>Visualization of sensor-device connectivity using </a:t>
            </a:r>
            <a:r>
              <a:rPr lang="en-US" sz="2800" dirty="0" err="1"/>
              <a:t>NetworkX</a:t>
            </a:r>
            <a:r>
              <a:rPr lang="en-US" sz="2800" dirty="0"/>
              <a:t> and </a:t>
            </a:r>
            <a:r>
              <a:rPr lang="en-US" sz="2800" dirty="0" err="1"/>
              <a:t>Matplotlib</a:t>
            </a:r>
            <a:endParaRPr lang="en-US" sz="2800" dirty="0"/>
          </a:p>
        </p:txBody>
      </p:sp>
    </p:spTree>
    <p:extLst>
      <p:ext uri="{BB962C8B-B14F-4D97-AF65-F5344CB8AC3E}">
        <p14:creationId xmlns:p14="http://schemas.microsoft.com/office/powerpoint/2010/main" val="3885197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952622"/>
          </a:xfrm>
        </p:spPr>
        <p:txBody>
          <a:bodyPr>
            <a:normAutofit/>
          </a:bodyPr>
          <a:lstStyle/>
          <a:p>
            <a:pPr algn="l"/>
            <a:r>
              <a:rPr lang="en-US" sz="5000" b="1" dirty="0">
                <a:latin typeface="+mn-lt"/>
              </a:rPr>
              <a:t>Conclusion and Future Directions</a:t>
            </a:r>
          </a:p>
        </p:txBody>
      </p:sp>
      <p:sp>
        <p:nvSpPr>
          <p:cNvPr id="3" name="Subtitle 2"/>
          <p:cNvSpPr>
            <a:spLocks noGrp="1"/>
          </p:cNvSpPr>
          <p:nvPr>
            <p:ph type="subTitle" idx="1"/>
          </p:nvPr>
        </p:nvSpPr>
        <p:spPr>
          <a:xfrm>
            <a:off x="1524000" y="2286000"/>
            <a:ext cx="9144000" cy="2971800"/>
          </a:xfrm>
        </p:spPr>
        <p:txBody>
          <a:bodyPr>
            <a:normAutofit/>
          </a:bodyPr>
          <a:lstStyle/>
          <a:p>
            <a:pPr marL="342900" indent="-342900" algn="l">
              <a:buFont typeface="Arial" panose="020B0604020202020204" pitchFamily="34" charset="0"/>
              <a:buChar char="•"/>
            </a:pPr>
            <a:r>
              <a:rPr lang="en-US" sz="2800" dirty="0"/>
              <a:t>Summary of findings and contributions</a:t>
            </a:r>
          </a:p>
          <a:p>
            <a:pPr marL="342900" indent="-342900" algn="l">
              <a:buFont typeface="Arial" panose="020B0604020202020204" pitchFamily="34" charset="0"/>
              <a:buChar char="•"/>
            </a:pPr>
            <a:r>
              <a:rPr lang="en-US" sz="2800" dirty="0"/>
              <a:t>Reflection on the effectiveness of </a:t>
            </a:r>
            <a:r>
              <a:rPr lang="en-US" sz="2800" dirty="0" err="1"/>
              <a:t>IoT</a:t>
            </a:r>
            <a:r>
              <a:rPr lang="en-US" sz="2800" dirty="0"/>
              <a:t> in enhancing interactivity and sustainability</a:t>
            </a:r>
          </a:p>
          <a:p>
            <a:pPr marL="342900" indent="-342900" algn="l">
              <a:buFont typeface="Arial" panose="020B0604020202020204" pitchFamily="34" charset="0"/>
              <a:buChar char="•"/>
            </a:pPr>
            <a:r>
              <a:rPr lang="en-US" sz="2800" dirty="0"/>
              <a:t>Future research directions and potential enhancements to the </a:t>
            </a:r>
            <a:r>
              <a:rPr lang="en-US" sz="2800" dirty="0" err="1"/>
              <a:t>IoT</a:t>
            </a:r>
            <a:r>
              <a:rPr lang="en-US" sz="2800" dirty="0"/>
              <a:t>-based art installation</a:t>
            </a:r>
          </a:p>
        </p:txBody>
      </p:sp>
    </p:spTree>
    <p:extLst>
      <p:ext uri="{BB962C8B-B14F-4D97-AF65-F5344CB8AC3E}">
        <p14:creationId xmlns:p14="http://schemas.microsoft.com/office/powerpoint/2010/main" val="359793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52622"/>
          </a:xfrm>
        </p:spPr>
        <p:txBody>
          <a:bodyPr>
            <a:normAutofit/>
          </a:bodyPr>
          <a:lstStyle/>
          <a:p>
            <a:pPr algn="l"/>
            <a:r>
              <a:rPr lang="en-US" sz="5000" b="1" dirty="0">
                <a:latin typeface="+mn-lt"/>
              </a:rPr>
              <a:t>References</a:t>
            </a:r>
          </a:p>
        </p:txBody>
      </p:sp>
      <p:sp>
        <p:nvSpPr>
          <p:cNvPr id="3" name="Subtitle 2"/>
          <p:cNvSpPr>
            <a:spLocks noGrp="1"/>
          </p:cNvSpPr>
          <p:nvPr>
            <p:ph type="subTitle" idx="1"/>
          </p:nvPr>
        </p:nvSpPr>
        <p:spPr>
          <a:xfrm>
            <a:off x="1524000" y="2180492"/>
            <a:ext cx="9144000" cy="3974123"/>
          </a:xfrm>
        </p:spPr>
        <p:txBody>
          <a:bodyPr>
            <a:noAutofit/>
          </a:bodyPr>
          <a:lstStyle/>
          <a:p>
            <a:pPr marL="457200" indent="-457200" algn="l">
              <a:buFont typeface="Arial" panose="020B0604020202020204" pitchFamily="34" charset="0"/>
              <a:buChar char="•"/>
            </a:pPr>
            <a:r>
              <a:rPr lang="en-US" sz="2800" dirty="0"/>
              <a:t>Citations of relevant literature, tools, and technologies utilized in the project</a:t>
            </a:r>
          </a:p>
          <a:p>
            <a:pPr algn="l"/>
            <a:r>
              <a:rPr lang="en-US" sz="2800" dirty="0"/>
              <a:t>This planned structure outlines a comprehensive exploration of the </a:t>
            </a:r>
            <a:r>
              <a:rPr lang="en-US" sz="2800" dirty="0" err="1"/>
              <a:t>IoT</a:t>
            </a:r>
            <a:r>
              <a:rPr lang="en-US" sz="2800" dirty="0"/>
              <a:t>-based smart art installation, covering its conceptualization, design, implementation, and real-world application. Through a combination of theoretical analysis, practical demonstrations, and case studies, the work aims to provide insights into the transformative potential of </a:t>
            </a:r>
            <a:r>
              <a:rPr lang="en-US" sz="2800" dirty="0" err="1"/>
              <a:t>IoT</a:t>
            </a:r>
            <a:r>
              <a:rPr lang="en-US" sz="2800" dirty="0"/>
              <a:t> in the realm of art and sustainability.</a:t>
            </a:r>
          </a:p>
        </p:txBody>
      </p:sp>
    </p:spTree>
    <p:extLst>
      <p:ext uri="{BB962C8B-B14F-4D97-AF65-F5344CB8AC3E}">
        <p14:creationId xmlns:p14="http://schemas.microsoft.com/office/powerpoint/2010/main" val="11769403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1842</TotalTime>
  <Words>567</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Final work: 17.03.2024</vt:lpstr>
      <vt:lpstr>Slide 1: What is your plan for final work?</vt:lpstr>
      <vt:lpstr>Slide 2: Goal and method</vt:lpstr>
      <vt:lpstr>Slide 4: Planned structure of the final work</vt:lpstr>
      <vt:lpstr>Analysis and Design Phase</vt:lpstr>
      <vt:lpstr>Implementation and Testing Phase</vt:lpstr>
      <vt:lpstr>Case Study: Real-World Sample</vt:lpstr>
      <vt:lpstr>Conclusion and Future Directions</vt:lpstr>
      <vt:lpstr>References</vt:lpstr>
    </vt:vector>
  </TitlesOfParts>
  <Company>Oulun yliopisto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Energy Internet via Machine-type Communications</dc:title>
  <dc:creator>Pedro Juliano Nardelli</dc:creator>
  <cp:lastModifiedBy>Sepideh Soleimani</cp:lastModifiedBy>
  <cp:revision>231</cp:revision>
  <dcterms:created xsi:type="dcterms:W3CDTF">2017-11-02T07:02:18Z</dcterms:created>
  <dcterms:modified xsi:type="dcterms:W3CDTF">2024-03-17T12:12:50Z</dcterms:modified>
</cp:coreProperties>
</file>