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9" r:id="rId4"/>
    <p:sldId id="281" r:id="rId5"/>
    <p:sldId id="275" r:id="rId6"/>
    <p:sldId id="276" r:id="rId7"/>
    <p:sldId id="312" r:id="rId8"/>
    <p:sldId id="313" r:id="rId9"/>
    <p:sldId id="285" r:id="rId10"/>
    <p:sldId id="280" r:id="rId11"/>
    <p:sldId id="310" r:id="rId12"/>
    <p:sldId id="284" r:id="rId13"/>
    <p:sldId id="260" r:id="rId14"/>
    <p:sldId id="301" r:id="rId15"/>
    <p:sldId id="261" r:id="rId16"/>
    <p:sldId id="277" r:id="rId17"/>
    <p:sldId id="319" r:id="rId18"/>
    <p:sldId id="309" r:id="rId19"/>
    <p:sldId id="263" r:id="rId20"/>
    <p:sldId id="324" r:id="rId21"/>
    <p:sldId id="323" r:id="rId22"/>
    <p:sldId id="302" r:id="rId23"/>
    <p:sldId id="283" r:id="rId24"/>
    <p:sldId id="286" r:id="rId25"/>
    <p:sldId id="287" r:id="rId26"/>
    <p:sldId id="291" r:id="rId27"/>
    <p:sldId id="321" r:id="rId28"/>
    <p:sldId id="322" r:id="rId29"/>
    <p:sldId id="288" r:id="rId30"/>
    <p:sldId id="290" r:id="rId31"/>
    <p:sldId id="306" r:id="rId32"/>
    <p:sldId id="294" r:id="rId33"/>
    <p:sldId id="295" r:id="rId34"/>
    <p:sldId id="296" r:id="rId35"/>
    <p:sldId id="317" r:id="rId36"/>
    <p:sldId id="299" r:id="rId37"/>
    <p:sldId id="315" r:id="rId38"/>
    <p:sldId id="31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">
          <p15:clr>
            <a:srgbClr val="A4A3A4"/>
          </p15:clr>
        </p15:guide>
        <p15:guide id="2" pos="352">
          <p15:clr>
            <a:srgbClr val="A4A3A4"/>
          </p15:clr>
        </p15:guide>
        <p15:guide id="3" orient="horz" pos="1435">
          <p15:clr>
            <a:srgbClr val="A4A3A4"/>
          </p15:clr>
        </p15:guide>
        <p15:guide id="4" pos="2904">
          <p15:clr>
            <a:srgbClr val="A4A3A4"/>
          </p15:clr>
        </p15:guide>
        <p15:guide id="5" orient="horz" pos="1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29"/>
    <a:srgbClr val="000000"/>
    <a:srgbClr val="7F7F7F"/>
    <a:srgbClr val="00AF9F"/>
    <a:srgbClr val="DF6421"/>
    <a:srgbClr val="00BCE4"/>
    <a:srgbClr val="E31B22"/>
    <a:srgbClr val="0081C9"/>
    <a:srgbClr val="8BD389"/>
    <a:srgbClr val="009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6" y="77"/>
      </p:cViewPr>
      <p:guideLst>
        <p:guide orient="horz" pos="392"/>
        <p:guide pos="352"/>
        <p:guide orient="horz" pos="1435"/>
        <p:guide pos="2904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131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1C64A-14D1-7241-8C66-84CEE8747062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E367-C214-1F4E-9049-5168970A0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F24F-2D80-8244-ADC5-CB25D55F584E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C071C-9A2C-2747-A708-C160D9AC1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3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0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6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8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3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5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7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5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5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8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C071C-9A2C-2747-A708-C160D9AC13C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26924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40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3390900"/>
            <a:ext cx="7264400" cy="787400"/>
          </a:xfrm>
        </p:spPr>
        <p:txBody>
          <a:bodyPr>
            <a:noAutofit/>
          </a:bodyPr>
          <a:lstStyle>
            <a:lvl1pPr>
              <a:buNone/>
              <a:defRPr sz="2800" b="0" i="0">
                <a:solidFill>
                  <a:srgbClr val="0081C9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067" y="640080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5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2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9" name="Picture 10" descr="C:\##_E3PS_##\#_회사소개_#\e3ps\이쓰리피에스-로고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573" y="155592"/>
            <a:ext cx="1829811" cy="5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6" y="126246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4450"/>
            <a:ext cx="9144000" cy="4635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687516" cy="363465"/>
          </a:xfrm>
          <a:prstGeom prst="rect">
            <a:avLst/>
          </a:prstGeom>
        </p:spPr>
      </p:pic>
      <p:pic>
        <p:nvPicPr>
          <p:cNvPr id="12" name="Picture 2" descr="C:\##_E3PS_##\#_회사소개_#\e3ps\이쓰리피에스-로고1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5" y="6476847"/>
            <a:ext cx="1307739" cy="3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86"/>
            <a:ext cx="9144000" cy="21771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241800" y="6557598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663535" y="6626557"/>
            <a:ext cx="21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with the best</a:t>
            </a:r>
            <a:endParaRPr lang="ko-KR" altLang="en-US" sz="1000" dirty="0">
              <a:solidFill>
                <a:srgbClr val="0081C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587500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1pPr>
            <a:lvl2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2pPr>
            <a:lvl3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3pPr>
            <a:lvl4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4pPr>
            <a:lvl5pPr>
              <a:buClr>
                <a:srgbClr val="0081C9"/>
              </a:buClr>
              <a:defRPr sz="2400"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0" y="165100"/>
            <a:ext cx="6629400" cy="787400"/>
          </a:xfrm>
        </p:spPr>
        <p:txBody>
          <a:bodyPr>
            <a:noAutofit/>
          </a:bodyPr>
          <a:lstStyle>
            <a:lvl1pPr>
              <a:buNone/>
              <a:defRPr sz="32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69900" y="809624"/>
            <a:ext cx="8208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6656391" y="6472239"/>
            <a:ext cx="21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>
                <a:solidFill>
                  <a:srgbClr val="0081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1400" dirty="0" smtClean="0"/>
              <a:t>Connect with the best</a:t>
            </a:r>
            <a:endParaRPr lang="ko-KR" altLang="en-US" sz="1400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241800" y="6434815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48028D-080F-DF47-B6A5-F918BD58D871}" type="slidenum">
              <a:rPr lang="en-US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4800"/>
            <a:ext cx="1687516" cy="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5274BDB-73DD-4244-833E-EE7AC40AF30A}" type="datetime1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A48028D-080F-DF47-B6A5-F918BD58D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0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50" r:id="rId3"/>
    <p:sldLayoutId id="2147483679" r:id="rId4"/>
    <p:sldLayoutId id="21474836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 txBox="1">
            <a:spLocks/>
          </p:cNvSpPr>
          <p:nvPr/>
        </p:nvSpPr>
        <p:spPr>
          <a:xfrm>
            <a:off x="3092768" y="5540543"/>
            <a:ext cx="2963662" cy="7251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T/F</a:t>
            </a:r>
          </a:p>
          <a:p>
            <a:pPr marL="0" indent="0" algn="ctr" defTabSz="915988" eaLnBrk="0" hangingPunct="0">
              <a:buNone/>
              <a:defRPr/>
            </a:pPr>
            <a:r>
              <a:rPr lang="en-US" altLang="ko-KR" sz="1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2015.03.28 </a:t>
            </a:r>
            <a:r>
              <a:rPr lang="ko-KR" altLang="en-US" sz="18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엄태식 부장</a:t>
            </a:r>
            <a:endParaRPr lang="en-US" altLang="ko-KR" sz="18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90" y="2354341"/>
            <a:ext cx="878169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0"/>
              </a:lnSpc>
            </a:pPr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PDM </a:t>
            </a:r>
            <a:r>
              <a:rPr lang="en-US" altLang="ko-K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O-BE </a:t>
            </a:r>
            <a:endParaRPr lang="ru-RU" altLang="ko-K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1" y="251362"/>
            <a:ext cx="6853931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2-1. </a:t>
            </a:r>
            <a:r>
              <a:rPr lang="ko-KR" altLang="en-US" sz="2600" b="1" smtClean="0">
                <a:latin typeface="Georgia" panose="02040502050405020303" pitchFamily="18" charset="0"/>
              </a:rPr>
              <a:t>부품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</a:t>
            </a:r>
            <a:r>
              <a:rPr lang="ko-KR" altLang="en-US" sz="2600" b="1" smtClean="0">
                <a:latin typeface="Georgia" panose="02040502050405020303" pitchFamily="18" charset="0"/>
              </a:rPr>
              <a:t>도면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90972"/>
              </p:ext>
            </p:extLst>
          </p:nvPr>
        </p:nvGraphicFramePr>
        <p:xfrm>
          <a:off x="503238" y="923536"/>
          <a:ext cx="8138047" cy="5292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412"/>
                <a:gridCol w="840239"/>
                <a:gridCol w="292668"/>
                <a:gridCol w="283227"/>
                <a:gridCol w="405958"/>
                <a:gridCol w="405958"/>
                <a:gridCol w="736389"/>
                <a:gridCol w="736389"/>
                <a:gridCol w="292668"/>
                <a:gridCol w="953530"/>
                <a:gridCol w="2218609"/>
              </a:tblGrid>
              <a:tr h="320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속성 </a:t>
                      </a:r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CODE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지정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도면</a:t>
                      </a:r>
                      <a:endParaRPr lang="ko-KR" altLang="en-US" sz="8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부품</a:t>
                      </a:r>
                      <a:endParaRPr lang="ko-KR" altLang="en-US" sz="8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ERP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표제란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유형매핑</a:t>
                      </a:r>
                      <a:endParaRPr lang="ko-KR" altLang="en-US" sz="8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양방향</a:t>
                      </a:r>
                      <a:r>
                        <a:rPr lang="en-US" altLang="ko-KR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tx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SPECIFICATION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key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UNIT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windchill 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set,ea)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WEIGHT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무게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양방향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key in (KCC)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MANUFACTURE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MANUFACTURE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 </a:t>
                      </a:r>
                      <a:r>
                        <a:rPr lang="en-US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공급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재질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FINISH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후처리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SUBCONTRACT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사급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도급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select  - </a:t>
                      </a:r>
                      <a:r>
                        <a:rPr lang="ko-KR" altLang="en-US" sz="800" u="none" strike="noStrike">
                          <a:effectLst/>
                        </a:rPr>
                        <a:t>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Supplier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Supplier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select (</a:t>
                      </a:r>
                      <a:r>
                        <a:rPr lang="ko-KR" altLang="en-US" sz="800" u="none" strike="noStrike">
                          <a:effectLst/>
                        </a:rPr>
                        <a:t>대리점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>
                          <a:effectLst/>
                        </a:rPr>
                        <a:t>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22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REMARKS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양방향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key 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SRC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SRC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select  L/G/GL - </a:t>
                      </a:r>
                      <a:r>
                        <a:rPr lang="ko-KR" altLang="en-US" sz="800" u="none" strike="noStrike">
                          <a:effectLst/>
                        </a:rPr>
                        <a:t>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OLD_PART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구도번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PLM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key in -</a:t>
                      </a:r>
                      <a:r>
                        <a:rPr lang="ko-KR" altLang="en-US" sz="800" u="none" strike="noStrike">
                          <a:effectLst/>
                        </a:rPr>
                        <a:t>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DEPTCODE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부서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select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MODEL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양방향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select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ECONO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ECONO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설변 완료시 자동 생성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ECODATE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ECODATE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설변 완료시 자동 생성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DSGN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작성자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양방향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작성자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채번 시점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검토자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설변 완료시 자동 생성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APR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승인자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설변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완료시</a:t>
                      </a:r>
                      <a:r>
                        <a:rPr lang="ko-KR" altLang="en-US" sz="800" u="none" strike="noStrike" dirty="0">
                          <a:effectLst/>
                        </a:rPr>
                        <a:t> 자동 생성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Windchill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vesion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>
                          <a:effectLst/>
                        </a:rPr>
                        <a:t>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양방향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도면명</a:t>
                      </a:r>
                      <a:r>
                        <a:rPr lang="en-US" altLang="ko-KR" sz="800" u="none" strike="noStrike" dirty="0">
                          <a:effectLst/>
                        </a:rPr>
                        <a:t>=</a:t>
                      </a:r>
                      <a:r>
                        <a:rPr lang="ko-KR" altLang="en-US" sz="800" u="none" strike="noStrike">
                          <a:effectLst/>
                        </a:rPr>
                        <a:t>부품명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PRODUCTMETHOD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제작방법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단방향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select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chemeClr val="bg2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scale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scale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CAD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creo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>
                          <a:effectLst/>
                        </a:rPr>
                        <a:t>내부 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용지 사이즈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total_sheets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sheet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CAD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creo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>
                          <a:effectLst/>
                        </a:rPr>
                        <a:t>내부 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  <a:tr h="18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PRODUCTNAME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제품명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5" marR="5665" marT="5665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1" y="251362"/>
            <a:ext cx="6853931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2-1. </a:t>
            </a:r>
            <a:r>
              <a:rPr lang="ko-KR" altLang="en-US" sz="2600" b="1" smtClean="0">
                <a:latin typeface="Georgia" panose="02040502050405020303" pitchFamily="18" charset="0"/>
              </a:rPr>
              <a:t>부품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</a:t>
            </a:r>
            <a:r>
              <a:rPr lang="ko-KR" altLang="en-US" sz="2600" b="1" smtClean="0">
                <a:latin typeface="Georgia" panose="02040502050405020303" pitchFamily="18" charset="0"/>
              </a:rPr>
              <a:t>도면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141" y="989153"/>
            <a:ext cx="81434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사급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도급은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ERP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의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MBOM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에서 속성으로 관리한다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PDM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에서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MANUFACTURE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만 관리하고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, ERP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에서는 별도의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Supplier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를 관리한다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. </a:t>
            </a:r>
            <a:endParaRPr lang="en-US" altLang="ko-KR" sz="1200" dirty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SRC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는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EO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시 별도 전달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621136"/>
              </p:ext>
            </p:extLst>
          </p:nvPr>
        </p:nvGraphicFramePr>
        <p:xfrm>
          <a:off x="468198" y="897146"/>
          <a:ext cx="8218602" cy="5382884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채번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374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1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부자재 및 제어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품번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생성시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SEQ, 00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부분을 사용자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Key in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제조용 부품은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PLM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에서 사용하지 않음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696015" y="161276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품목 구분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6015" y="1232435"/>
            <a:ext cx="24267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부자재 및 제어 제외 </a:t>
            </a:r>
            <a:r>
              <a:rPr lang="ko-KR" altLang="en-US" sz="1200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품번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81992" y="161276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대분류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67969" y="161276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중분류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53946" y="160812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SEQ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39923" y="160748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00</a:t>
            </a:r>
            <a:endParaRPr lang="en-US" altLang="ko-KR" sz="16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014" y="2034316"/>
            <a:ext cx="24267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10101 001 00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96015" y="273581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품목 구분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6015" y="2355488"/>
            <a:ext cx="24267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부자재 및 제어 </a:t>
            </a:r>
            <a:r>
              <a:rPr lang="ko-KR" altLang="en-US" sz="1200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품번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81992" y="273581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대분류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467969" y="273581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중분류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3946" y="2731181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사용자 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Key in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or  SEQ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239923" y="2730539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사용자 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Key in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6013" y="3212207"/>
            <a:ext cx="2426747" cy="243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10101 </a:t>
            </a:r>
            <a:r>
              <a:rPr lang="en-US" altLang="ko-KR" sz="12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001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200" dirty="0" smtClean="0">
                <a:solidFill>
                  <a:srgbClr val="FFC000"/>
                </a:solidFill>
                <a:latin typeface="Georgia" panose="02040502050405020303" pitchFamily="18" charset="0"/>
              </a:rPr>
              <a:t>00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1" y="251362"/>
            <a:ext cx="6853931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2-2. </a:t>
            </a:r>
            <a:r>
              <a:rPr lang="ko-KR" altLang="en-US" sz="2600" b="1" smtClean="0">
                <a:latin typeface="Georgia" panose="02040502050405020303" pitchFamily="18" charset="0"/>
              </a:rPr>
              <a:t>부품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</a:t>
            </a:r>
            <a:r>
              <a:rPr lang="ko-KR" altLang="en-US" sz="2600" b="1" smtClean="0">
                <a:latin typeface="Georgia" panose="02040502050405020303" pitchFamily="18" charset="0"/>
              </a:rPr>
              <a:t>도면 채번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6013" y="3506440"/>
            <a:ext cx="24267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부품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도면 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–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문서의 관계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59863" y="396802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081992" y="396798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주도면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(3D,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제어 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PDF)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504121" y="3966987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참조항목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Creo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2D)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81992" y="4519762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 문서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4" name="직선 연결선 3"/>
          <p:cNvCxnSpPr>
            <a:stCxn id="66" idx="3"/>
            <a:endCxn id="67" idx="1"/>
          </p:cNvCxnSpPr>
          <p:nvPr/>
        </p:nvCxnSpPr>
        <p:spPr>
          <a:xfrm flipV="1">
            <a:off x="1783813" y="4136256"/>
            <a:ext cx="298179" cy="44"/>
          </a:xfrm>
          <a:prstGeom prst="line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 w="sm" len="sm"/>
          </a:ln>
          <a:effectLst/>
        </p:spPr>
      </p:cxnSp>
      <p:cxnSp>
        <p:nvCxnSpPr>
          <p:cNvPr id="78" name="직선 연결선 77"/>
          <p:cNvCxnSpPr/>
          <p:nvPr/>
        </p:nvCxnSpPr>
        <p:spPr>
          <a:xfrm flipV="1">
            <a:off x="3205942" y="4135218"/>
            <a:ext cx="298179" cy="44"/>
          </a:xfrm>
          <a:prstGeom prst="line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 w="sm" len="sm"/>
          </a:ln>
          <a:effectLst/>
        </p:spPr>
      </p:cxnSp>
      <p:cxnSp>
        <p:nvCxnSpPr>
          <p:cNvPr id="7" name="꺾인 연결선 6"/>
          <p:cNvCxnSpPr>
            <a:stCxn id="66" idx="2"/>
            <a:endCxn id="76" idx="1"/>
          </p:cNvCxnSpPr>
          <p:nvPr/>
        </p:nvCxnSpPr>
        <p:spPr>
          <a:xfrm rot="16200000" flipH="1">
            <a:off x="1460184" y="4066229"/>
            <a:ext cx="383462" cy="860154"/>
          </a:xfrm>
          <a:prstGeom prst="bentConnector2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852508" y="3952517"/>
            <a:ext cx="35685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설계 변경시 부품이 개정 되면 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주도면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참조 항목이 동시엑 개정이 되어 버전을 동일 하게 유지 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-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설계 변경이 완료 되면 설계 변경 대상의 부품이 자동 승인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및 주도면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,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참조 항목도 동일하게 승인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-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관련문서는 부품이나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문서쪽에서 양방향으로 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LINK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할수 있음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-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관련도면은 도면에서 단방향으로 부품과 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LINK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00897" y="4937099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 도면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00897" y="5367384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 </a:t>
            </a:r>
            <a:r>
              <a:rPr lang="en-US" altLang="ko-KR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RoHS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31" name="꺾인 연결선 30"/>
          <p:cNvCxnSpPr>
            <a:stCxn id="66" idx="2"/>
          </p:cNvCxnSpPr>
          <p:nvPr/>
        </p:nvCxnSpPr>
        <p:spPr>
          <a:xfrm rot="16200000" flipH="1">
            <a:off x="1251516" y="4274897"/>
            <a:ext cx="800799" cy="860154"/>
          </a:xfrm>
          <a:prstGeom prst="bentConnector2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꺾인 연결선 36"/>
          <p:cNvCxnSpPr>
            <a:stCxn id="66" idx="2"/>
            <a:endCxn id="29" idx="1"/>
          </p:cNvCxnSpPr>
          <p:nvPr/>
        </p:nvCxnSpPr>
        <p:spPr>
          <a:xfrm rot="16200000" flipH="1">
            <a:off x="1045825" y="4480587"/>
            <a:ext cx="1231084" cy="879059"/>
          </a:xfrm>
          <a:prstGeom prst="bentConnector2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287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724405"/>
              </p:ext>
            </p:extLst>
          </p:nvPr>
        </p:nvGraphicFramePr>
        <p:xfrm>
          <a:off x="468198" y="897146"/>
          <a:ext cx="8218602" cy="5365631"/>
        </p:xfrm>
        <a:graphic>
          <a:graphicData uri="http://schemas.openxmlformats.org/drawingml/2006/table">
            <a:tbl>
              <a:tblPr/>
              <a:tblGrid>
                <a:gridCol w="1766044"/>
                <a:gridCol w="4658264"/>
                <a:gridCol w="1794294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메카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PLM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도면관리 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809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959246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2-3. </a:t>
            </a:r>
            <a:r>
              <a:rPr lang="ko-KR" altLang="en-US" sz="2600" b="1" smtClean="0">
                <a:latin typeface="Georgia" panose="02040502050405020303" pitchFamily="18" charset="0"/>
              </a:rPr>
              <a:t>도면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/BOM </a:t>
            </a:r>
            <a:r>
              <a:rPr lang="ko-KR" altLang="en-US" sz="2600" b="1" smtClean="0">
                <a:latin typeface="Georgia" panose="02040502050405020303" pitchFamily="18" charset="0"/>
              </a:rPr>
              <a:t>관리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제품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</a:t>
            </a:r>
            <a:r>
              <a:rPr lang="ko-KR" altLang="en-US" sz="2600" b="1" smtClean="0">
                <a:latin typeface="Georgia" panose="02040502050405020303" pitchFamily="18" charset="0"/>
              </a:rPr>
              <a:t>부품등록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(</a:t>
            </a:r>
            <a:r>
              <a:rPr lang="ko-KR" altLang="en-US" sz="2600" b="1" smtClean="0">
                <a:latin typeface="Georgia" panose="02040502050405020303" pitchFamily="18" charset="0"/>
              </a:rPr>
              <a:t>메카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)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87797" y="148315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도면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5940" y="1483155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작성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(</a:t>
            </a:r>
            <a:r>
              <a:rPr lang="en-US" altLang="ko-KR" sz="900" kern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Creo</a:t>
            </a:r>
            <a:r>
              <a:rPr kumimoji="0" lang="en-US" altLang="ko-KR" sz="9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)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0" name="직사각형 35"/>
          <p:cNvSpPr>
            <a:spLocks noChangeArrowheads="1"/>
          </p:cNvSpPr>
          <p:nvPr/>
        </p:nvSpPr>
        <p:spPr bwMode="auto">
          <a:xfrm>
            <a:off x="2645950" y="1281305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002060"/>
                </a:solidFill>
                <a:latin typeface="Georgia" panose="02040502050405020303" pitchFamily="18" charset="0"/>
              </a:rPr>
              <a:t>WindChill</a:t>
            </a:r>
            <a:endParaRPr lang="en-US" altLang="ko-KR" sz="900" dirty="0" smtClean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Interface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2" name="모서리가 접힌 도형 31"/>
          <p:cNvSpPr/>
          <p:nvPr/>
        </p:nvSpPr>
        <p:spPr>
          <a:xfrm>
            <a:off x="5135103" y="2218560"/>
            <a:ext cx="1123950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dxf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도면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생성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7" name="꺾인 연결선 36"/>
          <p:cNvCxnSpPr>
            <a:stCxn id="10" idx="3"/>
            <a:endCxn id="32" idx="0"/>
          </p:cNvCxnSpPr>
          <p:nvPr/>
        </p:nvCxnSpPr>
        <p:spPr>
          <a:xfrm>
            <a:off x="4911747" y="1651430"/>
            <a:ext cx="785331" cy="567130"/>
          </a:xfrm>
          <a:prstGeom prst="bentConnector2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3790591" y="224071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EO/ECO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16998" y="4890380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자동생성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16998" y="5409805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8" name="구부러진 연결선 7"/>
          <p:cNvCxnSpPr>
            <a:stCxn id="11" idx="3"/>
            <a:endCxn id="10" idx="1"/>
          </p:cNvCxnSpPr>
          <p:nvPr/>
        </p:nvCxnSpPr>
        <p:spPr>
          <a:xfrm>
            <a:off x="1999890" y="1651430"/>
            <a:ext cx="1787907" cy="12700"/>
          </a:xfrm>
          <a:prstGeom prst="curvedConnector3">
            <a:avLst/>
          </a:prstGeom>
          <a:noFill/>
          <a:ln w="19050" cap="flat" cmpd="sng" algn="ctr">
            <a:solidFill>
              <a:srgbClr val="F89829"/>
            </a:solidFill>
            <a:prstDash val="dash"/>
            <a:tailEnd type="triangle"/>
          </a:ln>
          <a:effectLst/>
        </p:spPr>
      </p:cxnSp>
      <p:sp>
        <p:nvSpPr>
          <p:cNvPr id="46" name="순서도: 판단 45"/>
          <p:cNvSpPr/>
          <p:nvPr/>
        </p:nvSpPr>
        <p:spPr>
          <a:xfrm>
            <a:off x="3744333" y="4902407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순서도: 다중 문서 53"/>
          <p:cNvSpPr/>
          <p:nvPr/>
        </p:nvSpPr>
        <p:spPr>
          <a:xfrm>
            <a:off x="2393662" y="1509305"/>
            <a:ext cx="246183" cy="303700"/>
          </a:xfrm>
          <a:prstGeom prst="flowChartMultidocumen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35"/>
          <p:cNvSpPr>
            <a:spLocks noChangeArrowheads="1"/>
          </p:cNvSpPr>
          <p:nvPr/>
        </p:nvSpPr>
        <p:spPr bwMode="auto">
          <a:xfrm>
            <a:off x="4891398" y="4846089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96941" y="298698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진도번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채번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63" name="직선 화살표 연결선 62"/>
          <p:cNvCxnSpPr>
            <a:stCxn id="67" idx="2"/>
            <a:endCxn id="60" idx="0"/>
          </p:cNvCxnSpPr>
          <p:nvPr/>
        </p:nvCxnSpPr>
        <p:spPr>
          <a:xfrm>
            <a:off x="4352566" y="2577268"/>
            <a:ext cx="6350" cy="409714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2" name="직선 화살표 연결선 71"/>
          <p:cNvCxnSpPr>
            <a:endCxn id="46" idx="0"/>
          </p:cNvCxnSpPr>
          <p:nvPr/>
        </p:nvCxnSpPr>
        <p:spPr>
          <a:xfrm>
            <a:off x="4352566" y="3978667"/>
            <a:ext cx="10099" cy="923740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7" name="직선 화살표 연결선 76"/>
          <p:cNvCxnSpPr>
            <a:stCxn id="10" idx="2"/>
            <a:endCxn id="67" idx="0"/>
          </p:cNvCxnSpPr>
          <p:nvPr/>
        </p:nvCxnSpPr>
        <p:spPr>
          <a:xfrm>
            <a:off x="4349772" y="1819705"/>
            <a:ext cx="2794" cy="42101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8" name="모서리가 접힌 도형 77"/>
          <p:cNvSpPr/>
          <p:nvPr/>
        </p:nvSpPr>
        <p:spPr>
          <a:xfrm>
            <a:off x="5476516" y="2896341"/>
            <a:ext cx="1123950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부품 </a:t>
            </a: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코드 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자동생성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(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가도번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)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79" name="모서리가 접힌 도형 78"/>
          <p:cNvSpPr/>
          <p:nvPr/>
        </p:nvSpPr>
        <p:spPr>
          <a:xfrm>
            <a:off x="5258194" y="2569710"/>
            <a:ext cx="1123950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 latinLnBrk="1"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</a:t>
            </a:r>
            <a:r>
              <a:rPr lang="ko-KR" altLang="en-US" sz="900" ker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자동생성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6" name="꺾인 연결선 35"/>
          <p:cNvCxnSpPr>
            <a:stCxn id="46" idx="3"/>
            <a:endCxn id="68" idx="1"/>
          </p:cNvCxnSpPr>
          <p:nvPr/>
        </p:nvCxnSpPr>
        <p:spPr>
          <a:xfrm flipV="1">
            <a:off x="4980996" y="5058655"/>
            <a:ext cx="2336002" cy="1202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39" name="꺾인 연결선 38"/>
          <p:cNvCxnSpPr>
            <a:stCxn id="46" idx="3"/>
            <a:endCxn id="75" idx="1"/>
          </p:cNvCxnSpPr>
          <p:nvPr/>
        </p:nvCxnSpPr>
        <p:spPr>
          <a:xfrm>
            <a:off x="4980996" y="5070682"/>
            <a:ext cx="2336002" cy="5073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53" name="순서도: 다중 문서 52"/>
          <p:cNvSpPr/>
          <p:nvPr/>
        </p:nvSpPr>
        <p:spPr>
          <a:xfrm>
            <a:off x="5573986" y="4918984"/>
            <a:ext cx="246183" cy="303700"/>
          </a:xfrm>
          <a:prstGeom prst="flowChartMultidocumen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꺾인 연결선 91"/>
          <p:cNvCxnSpPr>
            <a:stCxn id="78" idx="2"/>
            <a:endCxn id="95" idx="0"/>
          </p:cNvCxnSpPr>
          <p:nvPr/>
        </p:nvCxnSpPr>
        <p:spPr>
          <a:xfrm rot="16200000" flipH="1">
            <a:off x="5629908" y="3641473"/>
            <a:ext cx="928652" cy="11148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95" name="모서리가 둥근 직사각형 94"/>
          <p:cNvSpPr/>
          <p:nvPr/>
        </p:nvSpPr>
        <p:spPr>
          <a:xfrm>
            <a:off x="5588003" y="416154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속성 편집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98" name="꺾인 연결선 97"/>
          <p:cNvCxnSpPr>
            <a:stCxn id="95" idx="1"/>
            <a:endCxn id="46" idx="0"/>
          </p:cNvCxnSpPr>
          <p:nvPr/>
        </p:nvCxnSpPr>
        <p:spPr>
          <a:xfrm rot="10800000" flipV="1">
            <a:off x="4362665" y="4329817"/>
            <a:ext cx="1225338" cy="572589"/>
          </a:xfrm>
          <a:prstGeom prst="bentConnector2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4" name="모서리가 둥근 직사각형 33"/>
          <p:cNvSpPr/>
          <p:nvPr/>
        </p:nvSpPr>
        <p:spPr>
          <a:xfrm>
            <a:off x="5258194" y="559501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배포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9" name="꺾인 연결선 8"/>
          <p:cNvCxnSpPr>
            <a:stCxn id="46" idx="3"/>
            <a:endCxn id="34" idx="1"/>
          </p:cNvCxnSpPr>
          <p:nvPr/>
        </p:nvCxnSpPr>
        <p:spPr>
          <a:xfrm>
            <a:off x="4980996" y="5070682"/>
            <a:ext cx="277198" cy="692612"/>
          </a:xfrm>
          <a:prstGeom prst="bentConnector3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직사각형 35"/>
          <p:cNvSpPr>
            <a:spLocks noChangeArrowheads="1"/>
          </p:cNvSpPr>
          <p:nvPr/>
        </p:nvSpPr>
        <p:spPr bwMode="auto">
          <a:xfrm>
            <a:off x="5141931" y="4724434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양산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88003" y="5174071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양산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직사각형 35"/>
          <p:cNvSpPr>
            <a:spLocks noChangeArrowheads="1"/>
          </p:cNvSpPr>
          <p:nvPr/>
        </p:nvSpPr>
        <p:spPr bwMode="auto">
          <a:xfrm>
            <a:off x="3324817" y="5301572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개발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11012" y="5595019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개발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3" name="직선 화살표 연결선 2"/>
          <p:cNvCxnSpPr>
            <a:stCxn id="46" idx="2"/>
            <a:endCxn id="38" idx="0"/>
          </p:cNvCxnSpPr>
          <p:nvPr/>
        </p:nvCxnSpPr>
        <p:spPr>
          <a:xfrm flipH="1">
            <a:off x="4358916" y="5238957"/>
            <a:ext cx="3749" cy="356062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0" name="모서리가 둥근 직사각형 39"/>
          <p:cNvSpPr/>
          <p:nvPr/>
        </p:nvSpPr>
        <p:spPr>
          <a:xfrm>
            <a:off x="3796941" y="371260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파일명 변경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363987" y="3326047"/>
            <a:ext cx="6350" cy="409714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22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704248"/>
              </p:ext>
            </p:extLst>
          </p:nvPr>
        </p:nvGraphicFramePr>
        <p:xfrm>
          <a:off x="468198" y="897146"/>
          <a:ext cx="8218602" cy="5365631"/>
        </p:xfrm>
        <a:graphic>
          <a:graphicData uri="http://schemas.openxmlformats.org/drawingml/2006/table">
            <a:tbl>
              <a:tblPr/>
              <a:tblGrid>
                <a:gridCol w="1766044"/>
                <a:gridCol w="4658264"/>
                <a:gridCol w="1794294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locale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PDM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도면관리 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809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959246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2-4. </a:t>
            </a:r>
            <a:r>
              <a:rPr lang="ko-KR" altLang="en-US" sz="2600" b="1" smtClean="0">
                <a:latin typeface="Georgia" panose="02040502050405020303" pitchFamily="18" charset="0"/>
              </a:rPr>
              <a:t>도면 등록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(</a:t>
            </a:r>
            <a:r>
              <a:rPr lang="ko-KR" altLang="en-US" sz="2600" b="1" smtClean="0">
                <a:latin typeface="Georgia" panose="02040502050405020303" pitchFamily="18" charset="0"/>
              </a:rPr>
              <a:t>가도번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-</a:t>
            </a:r>
            <a:r>
              <a:rPr lang="ko-KR" altLang="en-US" sz="2600" b="1" smtClean="0">
                <a:latin typeface="Georgia" panose="02040502050405020303" pitchFamily="18" charset="0"/>
              </a:rPr>
              <a:t>승인 없는 도면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)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6941" y="177576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도면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5940" y="1775763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작성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8" name="구부러진 연결선 7"/>
          <p:cNvCxnSpPr>
            <a:stCxn id="11" idx="3"/>
            <a:endCxn id="10" idx="1"/>
          </p:cNvCxnSpPr>
          <p:nvPr/>
        </p:nvCxnSpPr>
        <p:spPr>
          <a:xfrm>
            <a:off x="1999890" y="1944038"/>
            <a:ext cx="1797051" cy="12700"/>
          </a:xfrm>
          <a:prstGeom prst="curvedConnector3">
            <a:avLst/>
          </a:prstGeom>
          <a:noFill/>
          <a:ln w="19050" cap="flat" cmpd="sng" algn="ctr">
            <a:solidFill>
              <a:srgbClr val="F89829"/>
            </a:solidFill>
            <a:prstDash val="dash"/>
            <a:tailEnd type="triangle"/>
          </a:ln>
          <a:effectLst/>
        </p:spPr>
      </p:cxnSp>
      <p:sp>
        <p:nvSpPr>
          <p:cNvPr id="60" name="모서리가 둥근 직사각형 59"/>
          <p:cNvSpPr/>
          <p:nvPr/>
        </p:nvSpPr>
        <p:spPr>
          <a:xfrm>
            <a:off x="4176628" y="201364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 부품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1" name="직사각형 35"/>
          <p:cNvSpPr>
            <a:spLocks noChangeArrowheads="1"/>
          </p:cNvSpPr>
          <p:nvPr/>
        </p:nvSpPr>
        <p:spPr bwMode="auto">
          <a:xfrm>
            <a:off x="2339297" y="1660347"/>
            <a:ext cx="84830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PDM Upload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63451" y="2951853"/>
            <a:ext cx="387888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-PDM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메뉴상에서 도면 등록으로 등록된 메뉴는 별도의 채번이 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존재하지 않는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가도번의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도번으로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별도의 승인 처리를 하지 않는다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84275"/>
              </p:ext>
            </p:extLst>
          </p:nvPr>
        </p:nvGraphicFramePr>
        <p:xfrm>
          <a:off x="468198" y="897146"/>
          <a:ext cx="8218602" cy="5531095"/>
        </p:xfrm>
        <a:graphic>
          <a:graphicData uri="http://schemas.openxmlformats.org/drawingml/2006/table">
            <a:tbl>
              <a:tblPr/>
              <a:tblGrid>
                <a:gridCol w="1766044"/>
                <a:gridCol w="4658264"/>
                <a:gridCol w="1794294"/>
              </a:tblGrid>
              <a:tr h="272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회로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-TQM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PLM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도면관리 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25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1" y="251362"/>
            <a:ext cx="6853931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2-5. </a:t>
            </a:r>
            <a:r>
              <a:rPr lang="ko-KR" altLang="en-US" sz="2600" b="1">
                <a:latin typeface="Georgia" panose="02040502050405020303" pitchFamily="18" charset="0"/>
              </a:rPr>
              <a:t>도면</a:t>
            </a:r>
            <a:r>
              <a:rPr lang="en-US" altLang="ko-KR" sz="2600" b="1" dirty="0">
                <a:latin typeface="Georgia" panose="02040502050405020303" pitchFamily="18" charset="0"/>
              </a:rPr>
              <a:t>/BOM </a:t>
            </a:r>
            <a:r>
              <a:rPr lang="ko-KR" altLang="en-US" sz="2600" b="1">
                <a:latin typeface="Georgia" panose="02040502050405020303" pitchFamily="18" charset="0"/>
              </a:rPr>
              <a:t>관리 </a:t>
            </a:r>
            <a:r>
              <a:rPr lang="en-US" altLang="ko-KR" sz="2600" b="1" dirty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부품등록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(</a:t>
            </a:r>
            <a:r>
              <a:rPr lang="ko-KR" altLang="en-US" sz="2600" b="1" smtClean="0">
                <a:latin typeface="Georgia" panose="02040502050405020303" pitchFamily="18" charset="0"/>
              </a:rPr>
              <a:t>회로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-</a:t>
            </a:r>
            <a:r>
              <a:rPr lang="ko-KR" altLang="en-US" sz="2600" b="1" smtClean="0">
                <a:latin typeface="Georgia" panose="02040502050405020303" pitchFamily="18" charset="0"/>
              </a:rPr>
              <a:t>제어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)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6451" y="145700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A’ssy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(PL)-PDF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56207" y="172999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회로도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-PDF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1290" y="3324317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거버</a:t>
            </a: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파일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2909" y="3608180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좌표 데이터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6372" y="388856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작업 지시서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71625" y="259488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관련문서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56372" y="4992827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Editor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71625" y="328652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</a:t>
            </a:r>
            <a:r>
              <a:rPr lang="ko-KR" altLang="en-US" sz="900" ker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편집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7096" y="3660262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</a:t>
            </a: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27096" y="4616150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자동 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3934571" y="4797019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5" name="직사각형 35"/>
          <p:cNvSpPr>
            <a:spLocks noChangeArrowheads="1"/>
          </p:cNvSpPr>
          <p:nvPr/>
        </p:nvSpPr>
        <p:spPr bwMode="auto">
          <a:xfrm>
            <a:off x="2484911" y="1402414"/>
            <a:ext cx="84830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PDM Upload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직사각형 35"/>
          <p:cNvSpPr>
            <a:spLocks noChangeArrowheads="1"/>
          </p:cNvSpPr>
          <p:nvPr/>
        </p:nvSpPr>
        <p:spPr bwMode="auto">
          <a:xfrm>
            <a:off x="2545501" y="2534072"/>
            <a:ext cx="84830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PDM Upload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4" name="직선 화살표 연결선 63"/>
          <p:cNvCxnSpPr>
            <a:stCxn id="54" idx="2"/>
            <a:endCxn id="44" idx="0"/>
          </p:cNvCxnSpPr>
          <p:nvPr/>
        </p:nvCxnSpPr>
        <p:spPr>
          <a:xfrm>
            <a:off x="4533600" y="3623071"/>
            <a:ext cx="10802" cy="49246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8" name="직사각형 35"/>
          <p:cNvSpPr>
            <a:spLocks noChangeArrowheads="1"/>
          </p:cNvSpPr>
          <p:nvPr/>
        </p:nvSpPr>
        <p:spPr bwMode="auto">
          <a:xfrm>
            <a:off x="5003550" y="4675306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8" name="꺾인 연결선 37"/>
          <p:cNvCxnSpPr>
            <a:stCxn id="69" idx="3"/>
            <a:endCxn id="59" idx="1"/>
          </p:cNvCxnSpPr>
          <p:nvPr/>
        </p:nvCxnSpPr>
        <p:spPr>
          <a:xfrm flipV="1">
            <a:off x="5171234" y="3828537"/>
            <a:ext cx="2155862" cy="11367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41" name="꺾인 연결선 40"/>
          <p:cNvCxnSpPr>
            <a:stCxn id="69" idx="3"/>
            <a:endCxn id="60" idx="1"/>
          </p:cNvCxnSpPr>
          <p:nvPr/>
        </p:nvCxnSpPr>
        <p:spPr>
          <a:xfrm flipV="1">
            <a:off x="5171234" y="4784425"/>
            <a:ext cx="2155862" cy="18086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75" name="순서도: 다중 문서 74"/>
          <p:cNvSpPr/>
          <p:nvPr/>
        </p:nvSpPr>
        <p:spPr>
          <a:xfrm>
            <a:off x="5669223" y="4829869"/>
            <a:ext cx="246183" cy="303700"/>
          </a:xfrm>
          <a:prstGeom prst="flowChartMultidocumen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82427" y="4115534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EO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79" name="직선 화살표 연결선 78"/>
          <p:cNvCxnSpPr>
            <a:stCxn id="44" idx="2"/>
            <a:endCxn id="69" idx="0"/>
          </p:cNvCxnSpPr>
          <p:nvPr/>
        </p:nvCxnSpPr>
        <p:spPr>
          <a:xfrm>
            <a:off x="4544402" y="4452084"/>
            <a:ext cx="8501" cy="344935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8" name="꺾인 연결선 87"/>
          <p:cNvCxnSpPr>
            <a:stCxn id="11" idx="3"/>
            <a:endCxn id="67" idx="1"/>
          </p:cNvCxnSpPr>
          <p:nvPr/>
        </p:nvCxnSpPr>
        <p:spPr>
          <a:xfrm>
            <a:off x="1810401" y="1625281"/>
            <a:ext cx="2069199" cy="20910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95" name="모서리가 둥근 직사각형 94"/>
          <p:cNvSpPr/>
          <p:nvPr/>
        </p:nvSpPr>
        <p:spPr>
          <a:xfrm>
            <a:off x="3472307" y="141369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부품생성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진도번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</p:txBody>
      </p:sp>
      <p:cxnSp>
        <p:nvCxnSpPr>
          <p:cNvPr id="99" name="꺾인 연결선 98"/>
          <p:cNvCxnSpPr>
            <a:stCxn id="34" idx="3"/>
            <a:endCxn id="36" idx="1"/>
          </p:cNvCxnSpPr>
          <p:nvPr/>
        </p:nvCxnSpPr>
        <p:spPr>
          <a:xfrm flipV="1">
            <a:off x="1776859" y="2763158"/>
            <a:ext cx="2194766" cy="101329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110" name="직선 화살표 연결선 109"/>
          <p:cNvCxnSpPr>
            <a:stCxn id="36" idx="2"/>
            <a:endCxn id="54" idx="0"/>
          </p:cNvCxnSpPr>
          <p:nvPr/>
        </p:nvCxnSpPr>
        <p:spPr>
          <a:xfrm>
            <a:off x="4533600" y="2931433"/>
            <a:ext cx="0" cy="355088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9" name="모서리가 둥근 직사각형 48"/>
          <p:cNvSpPr/>
          <p:nvPr/>
        </p:nvSpPr>
        <p:spPr>
          <a:xfrm>
            <a:off x="1058245" y="1991481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PCB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-PDF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78129" y="230594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-PDF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79600" y="166611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주도면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56" name="꺾인 연결선 55"/>
          <p:cNvCxnSpPr>
            <a:stCxn id="53" idx="3"/>
            <a:endCxn id="54" idx="1"/>
          </p:cNvCxnSpPr>
          <p:nvPr/>
        </p:nvCxnSpPr>
        <p:spPr>
          <a:xfrm flipV="1">
            <a:off x="1880322" y="3454796"/>
            <a:ext cx="2091303" cy="170630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62" name="모서리가 둥근 직사각형 61"/>
          <p:cNvSpPr/>
          <p:nvPr/>
        </p:nvSpPr>
        <p:spPr>
          <a:xfrm>
            <a:off x="924056" y="415426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알티움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파일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24" name="꺾인 연결선 23"/>
          <p:cNvCxnSpPr>
            <a:stCxn id="36" idx="3"/>
            <a:endCxn id="95" idx="3"/>
          </p:cNvCxnSpPr>
          <p:nvPr/>
        </p:nvCxnSpPr>
        <p:spPr>
          <a:xfrm flipH="1" flipV="1">
            <a:off x="4596257" y="1581973"/>
            <a:ext cx="499318" cy="1181185"/>
          </a:xfrm>
          <a:prstGeom prst="bentConnector3">
            <a:avLst>
              <a:gd name="adj1" fmla="val -45782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576935" y="1402415"/>
            <a:ext cx="1968566" cy="1360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79159" y="3243558"/>
            <a:ext cx="2066341" cy="1360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950354" y="2679022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86031" y="4551615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직사각형 35"/>
          <p:cNvSpPr>
            <a:spLocks noChangeArrowheads="1"/>
          </p:cNvSpPr>
          <p:nvPr/>
        </p:nvSpPr>
        <p:spPr bwMode="auto">
          <a:xfrm>
            <a:off x="4845916" y="5144704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양산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직사각형 35"/>
          <p:cNvSpPr>
            <a:spLocks noChangeArrowheads="1"/>
          </p:cNvSpPr>
          <p:nvPr/>
        </p:nvSpPr>
        <p:spPr bwMode="auto">
          <a:xfrm>
            <a:off x="3412212" y="5267177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개발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6" name="직선 화살표 연결선 45"/>
          <p:cNvCxnSpPr>
            <a:stCxn id="69" idx="2"/>
          </p:cNvCxnSpPr>
          <p:nvPr/>
        </p:nvCxnSpPr>
        <p:spPr>
          <a:xfrm flipH="1">
            <a:off x="4552902" y="5133569"/>
            <a:ext cx="1" cy="402692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7" name="모서리가 둥근 직사각형 46"/>
          <p:cNvSpPr/>
          <p:nvPr/>
        </p:nvSpPr>
        <p:spPr>
          <a:xfrm>
            <a:off x="3885696" y="5547396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개발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01261" y="4204694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양산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3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77703"/>
              </p:ext>
            </p:extLst>
          </p:nvPr>
        </p:nvGraphicFramePr>
        <p:xfrm>
          <a:off x="468198" y="897146"/>
          <a:ext cx="8218602" cy="5400137"/>
        </p:xfrm>
        <a:graphic>
          <a:graphicData uri="http://schemas.openxmlformats.org/drawingml/2006/table">
            <a:tbl>
              <a:tblPr/>
              <a:tblGrid>
                <a:gridCol w="1766044"/>
                <a:gridCol w="4658264"/>
                <a:gridCol w="1794294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SW-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기타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PLM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도면관리 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154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1" y="251362"/>
            <a:ext cx="6853931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2-6. </a:t>
            </a:r>
            <a:r>
              <a:rPr lang="ko-KR" altLang="en-US" sz="2600" b="1">
                <a:latin typeface="Georgia" panose="02040502050405020303" pitchFamily="18" charset="0"/>
              </a:rPr>
              <a:t>도면</a:t>
            </a:r>
            <a:r>
              <a:rPr lang="en-US" altLang="ko-KR" sz="2600" b="1" dirty="0">
                <a:latin typeface="Georgia" panose="02040502050405020303" pitchFamily="18" charset="0"/>
              </a:rPr>
              <a:t>/BOM </a:t>
            </a:r>
            <a:r>
              <a:rPr lang="ko-KR" altLang="en-US" sz="2600" b="1">
                <a:latin typeface="Georgia" panose="02040502050405020303" pitchFamily="18" charset="0"/>
              </a:rPr>
              <a:t>관리 </a:t>
            </a:r>
            <a:r>
              <a:rPr lang="en-US" altLang="ko-KR" sz="2600" b="1" dirty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부품등록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(SW-</a:t>
            </a:r>
            <a:r>
              <a:rPr lang="ko-KR" altLang="en-US" sz="2600" b="1" smtClean="0">
                <a:latin typeface="Georgia" panose="02040502050405020303" pitchFamily="18" charset="0"/>
              </a:rPr>
              <a:t>제어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)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9578" y="3205445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소스 코드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1197" y="3489308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실행 파일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4660" y="3769694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지침서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89913" y="247601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관련문서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1197" y="4922639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Editor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89913" y="316764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</a:t>
            </a:r>
            <a:r>
              <a:rPr lang="ko-KR" altLang="en-US" sz="900" ker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편집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45384" y="3541390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</a:t>
            </a: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345384" y="4497278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자동 생성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3952859" y="4678147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8" name="직사각형 35"/>
          <p:cNvSpPr>
            <a:spLocks noChangeArrowheads="1"/>
          </p:cNvSpPr>
          <p:nvPr/>
        </p:nvSpPr>
        <p:spPr bwMode="auto">
          <a:xfrm>
            <a:off x="2563789" y="2415200"/>
            <a:ext cx="8467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>
                <a:solidFill>
                  <a:srgbClr val="002060"/>
                </a:solidFill>
                <a:latin typeface="Georgia" panose="02040502050405020303" pitchFamily="18" charset="0"/>
              </a:rPr>
              <a:t>PLM </a:t>
            </a: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Upload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4" name="직선 화살표 연결선 63"/>
          <p:cNvCxnSpPr>
            <a:stCxn id="54" idx="2"/>
            <a:endCxn id="44" idx="0"/>
          </p:cNvCxnSpPr>
          <p:nvPr/>
        </p:nvCxnSpPr>
        <p:spPr>
          <a:xfrm>
            <a:off x="4551888" y="3504199"/>
            <a:ext cx="10802" cy="49246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8" name="직사각형 35"/>
          <p:cNvSpPr>
            <a:spLocks noChangeArrowheads="1"/>
          </p:cNvSpPr>
          <p:nvPr/>
        </p:nvSpPr>
        <p:spPr bwMode="auto">
          <a:xfrm>
            <a:off x="5021838" y="4556434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8" name="꺾인 연결선 37"/>
          <p:cNvCxnSpPr>
            <a:stCxn id="69" idx="3"/>
            <a:endCxn id="59" idx="1"/>
          </p:cNvCxnSpPr>
          <p:nvPr/>
        </p:nvCxnSpPr>
        <p:spPr>
          <a:xfrm flipV="1">
            <a:off x="5189522" y="3709665"/>
            <a:ext cx="2155862" cy="11367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41" name="꺾인 연결선 40"/>
          <p:cNvCxnSpPr>
            <a:stCxn id="69" idx="3"/>
            <a:endCxn id="60" idx="1"/>
          </p:cNvCxnSpPr>
          <p:nvPr/>
        </p:nvCxnSpPr>
        <p:spPr>
          <a:xfrm flipV="1">
            <a:off x="5189522" y="4665553"/>
            <a:ext cx="2155862" cy="18086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75" name="순서도: 다중 문서 74"/>
          <p:cNvSpPr/>
          <p:nvPr/>
        </p:nvSpPr>
        <p:spPr>
          <a:xfrm>
            <a:off x="5687511" y="4710997"/>
            <a:ext cx="246183" cy="303700"/>
          </a:xfrm>
          <a:prstGeom prst="flowChartMultidocumen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00715" y="399666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EO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79" name="직선 화살표 연결선 78"/>
          <p:cNvCxnSpPr>
            <a:stCxn id="44" idx="2"/>
            <a:endCxn id="69" idx="0"/>
          </p:cNvCxnSpPr>
          <p:nvPr/>
        </p:nvCxnSpPr>
        <p:spPr>
          <a:xfrm>
            <a:off x="4562690" y="4333212"/>
            <a:ext cx="8501" cy="344935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5" name="모서리가 둥근 직사각형 94"/>
          <p:cNvSpPr/>
          <p:nvPr/>
        </p:nvSpPr>
        <p:spPr>
          <a:xfrm>
            <a:off x="3490595" y="129482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부품생성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진도번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</a:p>
        </p:txBody>
      </p:sp>
      <p:cxnSp>
        <p:nvCxnSpPr>
          <p:cNvPr id="99" name="꺾인 연결선 98"/>
          <p:cNvCxnSpPr>
            <a:stCxn id="34" idx="3"/>
            <a:endCxn id="36" idx="1"/>
          </p:cNvCxnSpPr>
          <p:nvPr/>
        </p:nvCxnSpPr>
        <p:spPr>
          <a:xfrm flipV="1">
            <a:off x="1795147" y="2644286"/>
            <a:ext cx="2194766" cy="101329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110" name="직선 화살표 연결선 109"/>
          <p:cNvCxnSpPr>
            <a:stCxn id="36" idx="2"/>
            <a:endCxn id="54" idx="0"/>
          </p:cNvCxnSpPr>
          <p:nvPr/>
        </p:nvCxnSpPr>
        <p:spPr>
          <a:xfrm>
            <a:off x="4551888" y="2812561"/>
            <a:ext cx="0" cy="355088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6" name="꺾인 연결선 55"/>
          <p:cNvCxnSpPr>
            <a:stCxn id="53" idx="3"/>
            <a:endCxn id="54" idx="1"/>
          </p:cNvCxnSpPr>
          <p:nvPr/>
        </p:nvCxnSpPr>
        <p:spPr>
          <a:xfrm flipV="1">
            <a:off x="1795147" y="3335924"/>
            <a:ext cx="2194766" cy="17549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24" name="꺾인 연결선 23"/>
          <p:cNvCxnSpPr>
            <a:stCxn id="36" idx="3"/>
            <a:endCxn id="95" idx="3"/>
          </p:cNvCxnSpPr>
          <p:nvPr/>
        </p:nvCxnSpPr>
        <p:spPr>
          <a:xfrm flipH="1" flipV="1">
            <a:off x="4614545" y="1463101"/>
            <a:ext cx="499318" cy="1181185"/>
          </a:xfrm>
          <a:prstGeom prst="bentConnector3">
            <a:avLst>
              <a:gd name="adj1" fmla="val -45782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>
          <a:xfrm>
            <a:off x="497447" y="3124686"/>
            <a:ext cx="2066341" cy="1125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93826" y="4149207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</a:t>
            </a:r>
            <a:endParaRPr lang="en-US" altLang="ko-KR" sz="900" kern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직사각형 35"/>
          <p:cNvSpPr>
            <a:spLocks noChangeArrowheads="1"/>
          </p:cNvSpPr>
          <p:nvPr/>
        </p:nvSpPr>
        <p:spPr bwMode="auto">
          <a:xfrm>
            <a:off x="4864204" y="5025832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양산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직사각형 35"/>
          <p:cNvSpPr>
            <a:spLocks noChangeArrowheads="1"/>
          </p:cNvSpPr>
          <p:nvPr/>
        </p:nvSpPr>
        <p:spPr bwMode="auto">
          <a:xfrm>
            <a:off x="3430500" y="5148305"/>
            <a:ext cx="9941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EO Type</a:t>
            </a:r>
            <a:r>
              <a:rPr lang="ko-KR" altLang="en-US" sz="90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이 개발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03984" y="5428524"/>
            <a:ext cx="1295807" cy="32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개발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19549" y="4085822"/>
            <a:ext cx="1295807" cy="32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양산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8606" y="19248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2-7.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최종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E-BOM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3108" y="1204898"/>
            <a:ext cx="1500198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LASEMD-</a:t>
            </a:r>
            <a:r>
              <a:rPr lang="ko-KR" altLang="en-US" sz="1200" dirty="0" smtClean="0">
                <a:solidFill>
                  <a:schemeClr val="tx1"/>
                </a:solidFill>
              </a:rPr>
              <a:t>국내 </a:t>
            </a:r>
            <a:r>
              <a:rPr lang="en-US" altLang="ko-KR" sz="1200" dirty="0" smtClean="0">
                <a:solidFill>
                  <a:schemeClr val="tx1"/>
                </a:solidFill>
              </a:rPr>
              <a:t>220V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(11201 00100)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00496" y="1204898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(21201 00110)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00496" y="2786058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BODY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(21201 00120)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00496" y="3371850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HANDPIECE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(21201 00130)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00496" y="3957642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ARM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(21201 00140)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00496" y="5436884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001ST)</a:t>
            </a:r>
          </a:p>
        </p:txBody>
      </p:sp>
      <p:cxnSp>
        <p:nvCxnSpPr>
          <p:cNvPr id="12" name="꺾인 연결선 11"/>
          <p:cNvCxnSpPr>
            <a:stCxn id="5" idx="3"/>
            <a:endCxn id="11" idx="1"/>
          </p:cNvCxnSpPr>
          <p:nvPr/>
        </p:nvCxnSpPr>
        <p:spPr>
          <a:xfrm>
            <a:off x="3643306" y="1419212"/>
            <a:ext cx="357190" cy="42319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3"/>
            <a:endCxn id="10" idx="1"/>
          </p:cNvCxnSpPr>
          <p:nvPr/>
        </p:nvCxnSpPr>
        <p:spPr>
          <a:xfrm>
            <a:off x="3643306" y="1419212"/>
            <a:ext cx="357190" cy="27527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3"/>
            <a:endCxn id="9" idx="1"/>
          </p:cNvCxnSpPr>
          <p:nvPr/>
        </p:nvCxnSpPr>
        <p:spPr>
          <a:xfrm>
            <a:off x="3643306" y="1419212"/>
            <a:ext cx="357190" cy="21669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8" idx="1"/>
          </p:cNvCxnSpPr>
          <p:nvPr/>
        </p:nvCxnSpPr>
        <p:spPr>
          <a:xfrm>
            <a:off x="3643306" y="1419212"/>
            <a:ext cx="357190" cy="15811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1"/>
          </p:cNvCxnSpPr>
          <p:nvPr/>
        </p:nvCxnSpPr>
        <p:spPr>
          <a:xfrm>
            <a:off x="3643306" y="1419212"/>
            <a:ext cx="357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00694" y="5429264"/>
            <a:ext cx="1643074" cy="428628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라벨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매뉴얼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0496" y="6022674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001ET)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500694" y="6013150"/>
            <a:ext cx="1643074" cy="428628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디자인 사양서 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5" idx="3"/>
            <a:endCxn id="18" idx="1"/>
          </p:cNvCxnSpPr>
          <p:nvPr/>
        </p:nvCxnSpPr>
        <p:spPr>
          <a:xfrm>
            <a:off x="3643306" y="1419212"/>
            <a:ext cx="357190" cy="48177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4282" y="1204898"/>
            <a:ext cx="1500198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LASEMD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(11201 00000)</a:t>
            </a:r>
          </a:p>
        </p:txBody>
      </p:sp>
      <p:cxnSp>
        <p:nvCxnSpPr>
          <p:cNvPr id="22" name="직선 연결선 21"/>
          <p:cNvCxnSpPr>
            <a:stCxn id="21" idx="3"/>
            <a:endCxn id="5" idx="1"/>
          </p:cNvCxnSpPr>
          <p:nvPr/>
        </p:nvCxnSpPr>
        <p:spPr>
          <a:xfrm>
            <a:off x="1714480" y="1419212"/>
            <a:ext cx="428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43108" y="5174469"/>
            <a:ext cx="1500198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LASEMD-</a:t>
            </a:r>
            <a:r>
              <a:rPr lang="ko-KR" altLang="en-US" sz="1200" dirty="0" smtClean="0">
                <a:solidFill>
                  <a:schemeClr val="tx1"/>
                </a:solidFill>
              </a:rPr>
              <a:t>해외 </a:t>
            </a:r>
            <a:r>
              <a:rPr lang="en-US" altLang="ko-KR" sz="1200" dirty="0" smtClean="0">
                <a:solidFill>
                  <a:schemeClr val="tx1"/>
                </a:solidFill>
              </a:rPr>
              <a:t>220V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(11201 00200)</a:t>
            </a:r>
          </a:p>
        </p:txBody>
      </p:sp>
      <p:cxnSp>
        <p:nvCxnSpPr>
          <p:cNvPr id="24" name="꺾인 연결선 23"/>
          <p:cNvCxnSpPr>
            <a:stCxn id="21" idx="3"/>
            <a:endCxn id="23" idx="1"/>
          </p:cNvCxnSpPr>
          <p:nvPr/>
        </p:nvCxnSpPr>
        <p:spPr>
          <a:xfrm>
            <a:off x="1714480" y="1419212"/>
            <a:ext cx="428628" cy="39695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143108" y="5929330"/>
            <a:ext cx="1500198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LASEMD-</a:t>
            </a:r>
            <a:r>
              <a:rPr lang="ko-KR" altLang="en-US" sz="1200" dirty="0" smtClean="0">
                <a:solidFill>
                  <a:schemeClr val="tx1"/>
                </a:solidFill>
              </a:rPr>
              <a:t>해외 </a:t>
            </a:r>
            <a:r>
              <a:rPr lang="en-US" altLang="ko-KR" sz="1200" dirty="0" smtClean="0">
                <a:solidFill>
                  <a:schemeClr val="tx1"/>
                </a:solidFill>
              </a:rPr>
              <a:t>110V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(11201 00300)</a:t>
            </a:r>
          </a:p>
        </p:txBody>
      </p:sp>
      <p:cxnSp>
        <p:nvCxnSpPr>
          <p:cNvPr id="26" name="꺾인 연결선 25"/>
          <p:cNvCxnSpPr>
            <a:stCxn id="21" idx="3"/>
            <a:endCxn id="25" idx="1"/>
          </p:cNvCxnSpPr>
          <p:nvPr/>
        </p:nvCxnSpPr>
        <p:spPr>
          <a:xfrm>
            <a:off x="1714480" y="1419212"/>
            <a:ext cx="428628" cy="47244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00496" y="4543434"/>
            <a:ext cx="1357322" cy="4286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(21201 00150)</a:t>
            </a:r>
          </a:p>
        </p:txBody>
      </p:sp>
      <p:cxnSp>
        <p:nvCxnSpPr>
          <p:cNvPr id="28" name="꺾인 연결선 27"/>
          <p:cNvCxnSpPr>
            <a:stCxn id="5" idx="3"/>
            <a:endCxn id="27" idx="1"/>
          </p:cNvCxnSpPr>
          <p:nvPr/>
        </p:nvCxnSpPr>
        <p:spPr>
          <a:xfrm>
            <a:off x="3643306" y="1419212"/>
            <a:ext cx="357190" cy="33385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857884" y="1142978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0011M)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57884" y="1633717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0011O)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857884" y="2124456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0011C)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57884" y="2615196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0011P)</a:t>
            </a:r>
          </a:p>
        </p:txBody>
      </p:sp>
      <p:cxnSp>
        <p:nvCxnSpPr>
          <p:cNvPr id="33" name="꺾인 연결선 32"/>
          <p:cNvCxnSpPr>
            <a:stCxn id="7" idx="3"/>
            <a:endCxn id="29" idx="1"/>
          </p:cNvCxnSpPr>
          <p:nvPr/>
        </p:nvCxnSpPr>
        <p:spPr>
          <a:xfrm flipV="1">
            <a:off x="5357818" y="1337052"/>
            <a:ext cx="500066" cy="821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7" idx="3"/>
            <a:endCxn id="30" idx="1"/>
          </p:cNvCxnSpPr>
          <p:nvPr/>
        </p:nvCxnSpPr>
        <p:spPr>
          <a:xfrm>
            <a:off x="5357818" y="1419212"/>
            <a:ext cx="500066" cy="408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" idx="3"/>
            <a:endCxn id="32" idx="1"/>
          </p:cNvCxnSpPr>
          <p:nvPr/>
        </p:nvCxnSpPr>
        <p:spPr>
          <a:xfrm>
            <a:off x="5357818" y="1419212"/>
            <a:ext cx="500066" cy="1390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57884" y="3140265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0012M)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57884" y="3631004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0012O)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857884" y="4121743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smtClean="0">
                <a:solidFill>
                  <a:schemeClr val="tx1"/>
                </a:solidFill>
              </a:rPr>
              <a:t>21201 0012E)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57884" y="4612483"/>
            <a:ext cx="1143008" cy="3881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(21201 0012P)</a:t>
            </a:r>
          </a:p>
        </p:txBody>
      </p:sp>
      <p:cxnSp>
        <p:nvCxnSpPr>
          <p:cNvPr id="41" name="꺾인 연결선 40"/>
          <p:cNvCxnSpPr>
            <a:endCxn id="37" idx="1"/>
          </p:cNvCxnSpPr>
          <p:nvPr/>
        </p:nvCxnSpPr>
        <p:spPr>
          <a:xfrm flipV="1">
            <a:off x="5357818" y="3334339"/>
            <a:ext cx="500066" cy="2375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38" idx="1"/>
          </p:cNvCxnSpPr>
          <p:nvPr/>
        </p:nvCxnSpPr>
        <p:spPr>
          <a:xfrm>
            <a:off x="5357818" y="3571870"/>
            <a:ext cx="500066" cy="2532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39" idx="1"/>
          </p:cNvCxnSpPr>
          <p:nvPr/>
        </p:nvCxnSpPr>
        <p:spPr>
          <a:xfrm>
            <a:off x="5357818" y="3571870"/>
            <a:ext cx="500066" cy="743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40" idx="1"/>
          </p:cNvCxnSpPr>
          <p:nvPr/>
        </p:nvCxnSpPr>
        <p:spPr>
          <a:xfrm>
            <a:off x="5357818" y="3571870"/>
            <a:ext cx="500066" cy="12346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224730" y="1142978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24730" y="1638622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24730" y="2134266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24730" y="2629910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24730" y="3125554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24730" y="3621198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24730" y="4116842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224730" y="4612483"/>
            <a:ext cx="1419236" cy="38814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각 파트 부품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0562" y="5042546"/>
            <a:ext cx="461665" cy="692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….</a:t>
            </a:r>
            <a:endParaRPr lang="ko-KR" altLang="en-US" dirty="0" smtClean="0">
              <a:latin typeface="+mn-ea"/>
              <a:ea typeface="+mn-ea"/>
            </a:endParaRPr>
          </a:p>
        </p:txBody>
      </p:sp>
      <p:cxnSp>
        <p:nvCxnSpPr>
          <p:cNvPr id="59" name="꺾인 연결선 58"/>
          <p:cNvCxnSpPr>
            <a:stCxn id="7" idx="3"/>
            <a:endCxn id="31" idx="1"/>
          </p:cNvCxnSpPr>
          <p:nvPr/>
        </p:nvCxnSpPr>
        <p:spPr>
          <a:xfrm>
            <a:off x="5357818" y="1419212"/>
            <a:ext cx="500066" cy="8993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/>
          <p:cNvSpPr txBox="1">
            <a:spLocks/>
          </p:cNvSpPr>
          <p:nvPr/>
        </p:nvSpPr>
        <p:spPr>
          <a:xfrm>
            <a:off x="357751" y="251362"/>
            <a:ext cx="6853931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Georgia" panose="02040502050405020303" pitchFamily="18" charset="0"/>
              </a:rPr>
              <a:t>2-8. </a:t>
            </a:r>
            <a:r>
              <a:rPr lang="ko-KR" altLang="en-US" sz="2600" b="1" smtClean="0">
                <a:latin typeface="Georgia" panose="02040502050405020303" pitchFamily="18" charset="0"/>
              </a:rPr>
              <a:t>도면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/</a:t>
            </a:r>
            <a:r>
              <a:rPr lang="ko-KR" altLang="en-US" sz="2600" b="1" smtClean="0">
                <a:latin typeface="Georgia" panose="02040502050405020303" pitchFamily="18" charset="0"/>
              </a:rPr>
              <a:t>부품 분류 체계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35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74085"/>
              </p:ext>
            </p:extLst>
          </p:nvPr>
        </p:nvGraphicFramePr>
        <p:xfrm>
          <a:off x="468198" y="897147"/>
          <a:ext cx="8218602" cy="5417389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7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분류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체계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39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42801" y="4672532"/>
            <a:ext cx="7686136" cy="904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부서</a:t>
            </a:r>
            <a:r>
              <a:rPr lang="ko-KR" altLang="en-US" sz="1200" dirty="0">
                <a:latin typeface="Georgia" panose="02040502050405020303" pitchFamily="18" charset="0"/>
                <a:cs typeface="Arial" panose="020B0604020202020204" pitchFamily="34" charset="0"/>
              </a:rPr>
              <a:t>별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하위 분류 체계는 최종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5/30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일까지 진행 예정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프로젝트별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폴더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유형별 폴더 구성 예정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Libray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폴더는 해당 부품이나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도면에 대한 수정을 할수 있는 권한을 별도 부여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다운로드는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ALL</a:t>
            </a:r>
            <a:endParaRPr lang="en-US" altLang="ko-KR" sz="12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25468"/>
              </p:ext>
            </p:extLst>
          </p:nvPr>
        </p:nvGraphicFramePr>
        <p:xfrm>
          <a:off x="793626" y="1388852"/>
          <a:ext cx="6147104" cy="127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454"/>
                <a:gridCol w="1582064"/>
                <a:gridCol w="1618293"/>
                <a:gridCol w="1461293"/>
              </a:tblGrid>
              <a:tr h="254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544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도면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메카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4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4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44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2849"/>
              </p:ext>
            </p:extLst>
          </p:nvPr>
        </p:nvGraphicFramePr>
        <p:xfrm>
          <a:off x="797081" y="2660904"/>
          <a:ext cx="6147104" cy="1969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454"/>
                <a:gridCol w="1582064"/>
                <a:gridCol w="1618293"/>
                <a:gridCol w="1461293"/>
              </a:tblGrid>
              <a:tr h="2462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도면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메카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Library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62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2-9. </a:t>
            </a:r>
            <a:r>
              <a:rPr lang="ko-KR" altLang="en-US" sz="2600" b="1">
                <a:latin typeface="Georgia" panose="02040502050405020303" pitchFamily="18" charset="0"/>
              </a:rPr>
              <a:t>도면</a:t>
            </a:r>
            <a:r>
              <a:rPr lang="en-US" altLang="ko-KR" sz="2600" b="1" dirty="0">
                <a:latin typeface="Georgia" panose="02040502050405020303" pitchFamily="18" charset="0"/>
              </a:rPr>
              <a:t>/BOM </a:t>
            </a:r>
            <a:r>
              <a:rPr lang="ko-KR" altLang="en-US" sz="2600" b="1">
                <a:latin typeface="Georgia" panose="02040502050405020303" pitchFamily="18" charset="0"/>
              </a:rPr>
              <a:t>관리 </a:t>
            </a:r>
            <a:r>
              <a:rPr lang="en-US" altLang="ko-KR" sz="2600" b="1" dirty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기타 결정사항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841842"/>
              </p:ext>
            </p:extLst>
          </p:nvPr>
        </p:nvGraphicFramePr>
        <p:xfrm>
          <a:off x="501767" y="1076752"/>
          <a:ext cx="8176407" cy="4762300"/>
        </p:xfrm>
        <a:graphic>
          <a:graphicData uri="http://schemas.openxmlformats.org/drawingml/2006/table">
            <a:tbl>
              <a:tblPr/>
              <a:tblGrid>
                <a:gridCol w="2577863"/>
                <a:gridCol w="4329882"/>
                <a:gridCol w="1268662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결정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28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Creo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Creo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2.0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Creo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2D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3D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참조 도면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(2D)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or N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개의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2D &amp;&amp; N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sheet)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Pro/W 5.0 Template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하위 버전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Template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호환성 유무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Config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재설정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도면 속성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속성 재정의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BOM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필요 속성 재정의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Revision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A,B,C,D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ko-KR" altLang="en-US" sz="2600" b="1" dirty="0" smtClean="0">
                <a:latin typeface="Georgia" panose="02040502050405020303" pitchFamily="18" charset="0"/>
              </a:rPr>
              <a:t>주요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TO-BE </a:t>
            </a:r>
            <a:r>
              <a:rPr lang="ko-KR" altLang="en-US" sz="2600" b="1" smtClean="0">
                <a:latin typeface="Georgia" panose="02040502050405020303" pitchFamily="18" charset="0"/>
              </a:rPr>
              <a:t>프로세스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3275013" y="2327286"/>
            <a:ext cx="1962150" cy="41116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9CC00"/>
              </a:gs>
              <a:gs pos="50000">
                <a:srgbClr val="99CC00">
                  <a:gamma/>
                  <a:shade val="66275"/>
                  <a:invGamma/>
                </a:srgbClr>
              </a:gs>
              <a:gs pos="100000">
                <a:srgbClr val="99CC00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ERP</a:t>
            </a:r>
            <a:endParaRPr lang="en-US" altLang="ko-K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5446713" y="1611324"/>
            <a:ext cx="2052637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6C8C"/>
              </a:gs>
              <a:gs pos="50000">
                <a:srgbClr val="CC6C8C">
                  <a:gamma/>
                  <a:shade val="66275"/>
                  <a:invGamma/>
                </a:srgbClr>
              </a:gs>
              <a:gs pos="100000">
                <a:srgbClr val="CC6C8C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6C8C"/>
            </a:extrusionClr>
            <a:contourClr>
              <a:srgbClr val="CC6C8C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PDM System</a:t>
            </a:r>
            <a:endParaRPr lang="en-US" altLang="ko-K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32" name="AutoShape 35"/>
          <p:cNvCxnSpPr>
            <a:cxnSpLocks noChangeShapeType="1"/>
            <a:stCxn id="31" idx="2"/>
          </p:cNvCxnSpPr>
          <p:nvPr/>
        </p:nvCxnSpPr>
        <p:spPr bwMode="auto">
          <a:xfrm flipH="1" flipV="1">
            <a:off x="6469063" y="1581161"/>
            <a:ext cx="4762" cy="44132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6"/>
          <p:cNvCxnSpPr>
            <a:cxnSpLocks noChangeShapeType="1"/>
            <a:stCxn id="31" idx="2"/>
          </p:cNvCxnSpPr>
          <p:nvPr/>
        </p:nvCxnSpPr>
        <p:spPr bwMode="auto">
          <a:xfrm flipH="1" flipV="1">
            <a:off x="6469063" y="1581161"/>
            <a:ext cx="4762" cy="44132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7"/>
          <p:cNvCxnSpPr>
            <a:cxnSpLocks noChangeShapeType="1"/>
            <a:stCxn id="31" idx="2"/>
          </p:cNvCxnSpPr>
          <p:nvPr/>
        </p:nvCxnSpPr>
        <p:spPr bwMode="auto">
          <a:xfrm flipH="1" flipV="1">
            <a:off x="6469063" y="1581161"/>
            <a:ext cx="4762" cy="44132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8"/>
          <p:cNvCxnSpPr>
            <a:cxnSpLocks noChangeShapeType="1"/>
          </p:cNvCxnSpPr>
          <p:nvPr/>
        </p:nvCxnSpPr>
        <p:spPr bwMode="auto">
          <a:xfrm>
            <a:off x="6792913" y="1457336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</p:cNvCxnSpPr>
          <p:nvPr/>
        </p:nvCxnSpPr>
        <p:spPr bwMode="auto">
          <a:xfrm>
            <a:off x="6792913" y="1457336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884238" y="3402024"/>
            <a:ext cx="1374775" cy="1739900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70000"/>
                </a:srgbClr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문서속성</a:t>
            </a: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문서분류체계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문서 권한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폴더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2373313" y="3392499"/>
            <a:ext cx="1374775" cy="1739900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70000"/>
                </a:srgbClr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개발 업무 마스터</a:t>
            </a: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Task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Active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활동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산출물 관리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auto">
          <a:xfrm>
            <a:off x="3871913" y="3392499"/>
            <a:ext cx="1374775" cy="1739900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70000"/>
                </a:srgbClr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기구 도면 등록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제어 도면 등록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신규 부품 체번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latin typeface="Arial" panose="020B0604020202020204" pitchFamily="34" charset="0"/>
              </a:rPr>
              <a:t>부품</a:t>
            </a: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/BOM ERP </a:t>
            </a:r>
          </a:p>
          <a:p>
            <a:pPr>
              <a:lnSpc>
                <a:spcPct val="120000"/>
              </a:lnSpc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Interface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도면 권한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폴더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5360988" y="3382974"/>
            <a:ext cx="1373187" cy="1739900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70000"/>
                </a:srgbClr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ECR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관리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ECO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관리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EO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관리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auto">
          <a:xfrm>
            <a:off x="6850063" y="3392499"/>
            <a:ext cx="1373187" cy="1739900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70000"/>
                </a:srgbClr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>
              <a:lnSpc>
                <a:spcPct val="120000"/>
              </a:lnSpc>
            </a:pP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Arial" panose="020B0604020202020204" pitchFamily="34" charset="0"/>
              </a:rPr>
              <a:t>물질 관리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자료 검색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부품 현황</a:t>
            </a:r>
            <a:endParaRPr lang="en-US" altLang="ko-KR" sz="1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제품 현황</a:t>
            </a:r>
            <a:endParaRPr lang="en-US" altLang="ko-KR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AutoShape 45"/>
          <p:cNvSpPr>
            <a:spLocks noChangeArrowheads="1"/>
          </p:cNvSpPr>
          <p:nvPr/>
        </p:nvSpPr>
        <p:spPr bwMode="auto">
          <a:xfrm>
            <a:off x="2354263" y="3354399"/>
            <a:ext cx="1408112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  <a:contourClr>
              <a:srgbClr val="7067A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b="1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개발업무관리</a:t>
            </a:r>
            <a:endParaRPr lang="en-US" altLang="ko-K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8" name="AutoShape 46"/>
          <p:cNvSpPr>
            <a:spLocks noChangeArrowheads="1"/>
          </p:cNvSpPr>
          <p:nvPr/>
        </p:nvSpPr>
        <p:spPr bwMode="auto">
          <a:xfrm>
            <a:off x="3862388" y="3354399"/>
            <a:ext cx="1408112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  <a:contourClr>
              <a:srgbClr val="7067A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3.</a:t>
            </a:r>
            <a:r>
              <a:rPr lang="ko-KR" altLang="en-US" sz="1400" b="1" smtClean="0">
                <a:solidFill>
                  <a:srgbClr val="FFFFFF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도면</a:t>
            </a:r>
            <a:r>
              <a:rPr lang="en-US" altLang="ko-KR" sz="1400" b="1" dirty="0" smtClean="0">
                <a:solidFill>
                  <a:srgbClr val="FFFFFF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,BOM</a:t>
            </a:r>
            <a:r>
              <a:rPr lang="ko-KR" altLang="en-US" sz="1400" b="1" smtClean="0">
                <a:solidFill>
                  <a:srgbClr val="FFFFFF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  <a:endParaRPr lang="en-US" altLang="ko-K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" name="AutoShape 47"/>
          <p:cNvSpPr>
            <a:spLocks noChangeArrowheads="1"/>
          </p:cNvSpPr>
          <p:nvPr/>
        </p:nvSpPr>
        <p:spPr bwMode="auto">
          <a:xfrm>
            <a:off x="5330825" y="3354399"/>
            <a:ext cx="1409700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  <a:contourClr>
              <a:srgbClr val="7067A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</a:t>
            </a:r>
            <a:r>
              <a:rPr lang="ko-KR" altLang="en-US" sz="1400" b="1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설계변경관리</a:t>
            </a:r>
            <a:endParaRPr lang="en-US" altLang="ko-KR" sz="1400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6819900" y="3354399"/>
            <a:ext cx="1409700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  <a:contourClr>
              <a:srgbClr val="7067A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rgbClr val="FFFFFF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5.ROHS</a:t>
            </a:r>
            <a:endParaRPr lang="en-US" altLang="ko-KR" sz="1400" b="1" dirty="0">
              <a:solidFill>
                <a:srgbClr val="FFFFFF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865188" y="3354399"/>
            <a:ext cx="1408112" cy="4111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  <a:contourClr>
              <a:srgbClr val="7067A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1.</a:t>
            </a:r>
            <a:r>
              <a:rPr lang="ko-KR" altLang="en-US" sz="1400" b="1" smtClean="0">
                <a:solidFill>
                  <a:schemeClr val="bg1"/>
                </a:solidFill>
                <a:latin typeface="Arial" panose="020B0604020202020204" pitchFamily="34" charset="0"/>
                <a:ea typeface="HY헤드라인M" panose="02030600000101010101" pitchFamily="18" charset="-127"/>
              </a:rPr>
              <a:t>문서관리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1990725" y="3076586"/>
            <a:ext cx="5953125" cy="38100"/>
          </a:xfrm>
          <a:custGeom>
            <a:avLst/>
            <a:gdLst>
              <a:gd name="T0" fmla="*/ 0 w 3750"/>
              <a:gd name="T1" fmla="*/ 0 h 24"/>
              <a:gd name="T2" fmla="*/ 936 w 3750"/>
              <a:gd name="T3" fmla="*/ 12 h 24"/>
              <a:gd name="T4" fmla="*/ 1878 w 3750"/>
              <a:gd name="T5" fmla="*/ 12 h 24"/>
              <a:gd name="T6" fmla="*/ 2802 w 3750"/>
              <a:gd name="T7" fmla="*/ 24 h 24"/>
              <a:gd name="T8" fmla="*/ 3750 w 3750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0" h="24">
                <a:moveTo>
                  <a:pt x="0" y="0"/>
                </a:moveTo>
                <a:lnTo>
                  <a:pt x="936" y="12"/>
                </a:lnTo>
                <a:lnTo>
                  <a:pt x="1878" y="12"/>
                </a:lnTo>
                <a:lnTo>
                  <a:pt x="2802" y="24"/>
                </a:lnTo>
                <a:lnTo>
                  <a:pt x="3750" y="12"/>
                </a:lnTo>
              </a:path>
            </a:pathLst>
          </a:custGeom>
          <a:noFill/>
          <a:ln w="9525" cap="flat" cmpd="sng">
            <a:solidFill>
              <a:srgbClr val="969696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3" name="AutoShape 51"/>
          <p:cNvCxnSpPr>
            <a:cxnSpLocks noChangeShapeType="1"/>
            <a:stCxn id="51" idx="0"/>
            <a:endCxn id="52" idx="0"/>
          </p:cNvCxnSpPr>
          <p:nvPr/>
        </p:nvCxnSpPr>
        <p:spPr bwMode="auto">
          <a:xfrm flipV="1">
            <a:off x="1569244" y="3076586"/>
            <a:ext cx="421481" cy="277813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2"/>
          <p:cNvCxnSpPr>
            <a:cxnSpLocks noChangeShapeType="1"/>
            <a:stCxn id="47" idx="0"/>
            <a:endCxn id="52" idx="1"/>
          </p:cNvCxnSpPr>
          <p:nvPr/>
        </p:nvCxnSpPr>
        <p:spPr bwMode="auto">
          <a:xfrm flipV="1">
            <a:off x="3058319" y="3095636"/>
            <a:ext cx="418306" cy="258763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3"/>
          <p:cNvCxnSpPr>
            <a:cxnSpLocks noChangeShapeType="1"/>
            <a:stCxn id="48" idx="0"/>
            <a:endCxn id="52" idx="2"/>
          </p:cNvCxnSpPr>
          <p:nvPr/>
        </p:nvCxnSpPr>
        <p:spPr bwMode="auto">
          <a:xfrm flipV="1">
            <a:off x="4566444" y="3095636"/>
            <a:ext cx="405606" cy="258763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4"/>
          <p:cNvCxnSpPr>
            <a:cxnSpLocks noChangeShapeType="1"/>
            <a:stCxn id="49" idx="0"/>
            <a:endCxn id="52" idx="3"/>
          </p:cNvCxnSpPr>
          <p:nvPr/>
        </p:nvCxnSpPr>
        <p:spPr bwMode="auto">
          <a:xfrm flipV="1">
            <a:off x="6035675" y="3114686"/>
            <a:ext cx="403225" cy="239713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5"/>
          <p:cNvCxnSpPr>
            <a:cxnSpLocks noChangeShapeType="1"/>
            <a:stCxn id="50" idx="0"/>
            <a:endCxn id="52" idx="4"/>
          </p:cNvCxnSpPr>
          <p:nvPr/>
        </p:nvCxnSpPr>
        <p:spPr bwMode="auto">
          <a:xfrm flipV="1">
            <a:off x="7524750" y="3095636"/>
            <a:ext cx="419100" cy="258763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56"/>
          <p:cNvCxnSpPr>
            <a:cxnSpLocks noChangeShapeType="1"/>
            <a:stCxn id="52" idx="2"/>
            <a:endCxn id="31" idx="2"/>
          </p:cNvCxnSpPr>
          <p:nvPr/>
        </p:nvCxnSpPr>
        <p:spPr bwMode="auto">
          <a:xfrm flipV="1">
            <a:off x="4972050" y="2022486"/>
            <a:ext cx="1501775" cy="1073150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57"/>
          <p:cNvCxnSpPr>
            <a:cxnSpLocks noChangeShapeType="1"/>
            <a:stCxn id="30" idx="3"/>
          </p:cNvCxnSpPr>
          <p:nvPr/>
        </p:nvCxnSpPr>
        <p:spPr bwMode="auto">
          <a:xfrm>
            <a:off x="5237163" y="2532868"/>
            <a:ext cx="533909" cy="3298"/>
          </a:xfrm>
          <a:prstGeom prst="straightConnector1">
            <a:avLst/>
          </a:prstGeom>
          <a:noFill/>
          <a:ln w="9525">
            <a:solidFill>
              <a:srgbClr val="969696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8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3-1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en-US" altLang="ko-KR" sz="2600" b="1" dirty="0" smtClean="0">
                <a:latin typeface="맑은 고딕" panose="020B0503020000020004" pitchFamily="50" charset="-127"/>
              </a:rPr>
              <a:t>RoHS </a:t>
            </a:r>
            <a:r>
              <a:rPr lang="ko-KR" altLang="en-US" sz="2600" b="1" dirty="0" smtClean="0">
                <a:latin typeface="맑은 고딕" panose="020B0503020000020004" pitchFamily="50" charset="-127"/>
              </a:rPr>
              <a:t>관리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97549"/>
            <a:ext cx="31157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1"/>
            <a:r>
              <a:rPr lang="ko-KR" altLang="en-US" sz="1300" b="1" dirty="0" smtClean="0">
                <a:latin typeface="Georgia" panose="02040502050405020303" pitchFamily="18" charset="0"/>
              </a:rPr>
              <a:t>주요 개선효과 </a:t>
            </a:r>
            <a:r>
              <a:rPr lang="en-US" altLang="ko-KR" sz="1300" b="1" dirty="0" smtClean="0">
                <a:latin typeface="Georgia" panose="02040502050405020303" pitchFamily="18" charset="0"/>
              </a:rPr>
              <a:t>(Return)</a:t>
            </a:r>
          </a:p>
        </p:txBody>
      </p:sp>
      <p:sp>
        <p:nvSpPr>
          <p:cNvPr id="10" name="Rectangle 48"/>
          <p:cNvSpPr/>
          <p:nvPr/>
        </p:nvSpPr>
        <p:spPr>
          <a:xfrm>
            <a:off x="429186" y="946635"/>
            <a:ext cx="45719" cy="188872"/>
          </a:xfrm>
          <a:prstGeom prst="rect">
            <a:avLst/>
          </a:prstGeom>
          <a:solidFill>
            <a:srgbClr val="E52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772057" y="1281950"/>
          <a:ext cx="3718802" cy="1745922"/>
        </p:xfrm>
        <a:graphic>
          <a:graphicData uri="http://schemas.openxmlformats.org/drawingml/2006/table">
            <a:tbl>
              <a:tblPr/>
              <a:tblGrid>
                <a:gridCol w="3718802"/>
              </a:tblGrid>
              <a:tr h="3722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TO-BE 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개선효과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991" marR="71991" marT="72009" marB="7200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3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171450" lvl="0" indent="-171450" defTabSz="914400" fontAlgn="base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Georgia" panose="02040502050405020303" pitchFamily="18" charset="0"/>
                          <a:cs typeface="Arial" charset="0"/>
                        </a:rPr>
                        <a:t>품목 및 </a:t>
                      </a:r>
                      <a:r>
                        <a:rPr lang="en-US" altLang="ko-KR" sz="1200" dirty="0" err="1" smtClean="0">
                          <a:latin typeface="Georgia" panose="02040502050405020303" pitchFamily="18" charset="0"/>
                          <a:cs typeface="Arial" charset="0"/>
                        </a:rPr>
                        <a:t>RoHS</a:t>
                      </a:r>
                      <a:r>
                        <a:rPr lang="en-US" altLang="ko-KR" sz="1200" dirty="0" smtClean="0">
                          <a:latin typeface="Georgia" panose="02040502050405020303" pitchFamily="18" charset="0"/>
                          <a:cs typeface="Arial" charset="0"/>
                        </a:rPr>
                        <a:t> </a:t>
                      </a:r>
                      <a:r>
                        <a:rPr lang="ko-KR" altLang="en-US" sz="1200" dirty="0" smtClean="0">
                          <a:latin typeface="Georgia" panose="02040502050405020303" pitchFamily="18" charset="0"/>
                          <a:cs typeface="Arial" charset="0"/>
                        </a:rPr>
                        <a:t>양방향으로 관리 </a:t>
                      </a:r>
                      <a:endParaRPr lang="en-US" altLang="ko-KR" sz="1200" dirty="0" smtClean="0">
                        <a:latin typeface="Georgia" panose="02040502050405020303" pitchFamily="18" charset="0"/>
                        <a:cs typeface="Arial" charset="0"/>
                      </a:endParaRPr>
                    </a:p>
                    <a:p>
                      <a:pPr marL="171450" lvl="0" indent="-171450" defTabSz="914400" fontAlgn="base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EPL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기준으로 품목의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RoHS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현황 파악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  <a:cs typeface="Arial" charset="0"/>
                      </a:endParaRPr>
                    </a:p>
                    <a:p>
                      <a:pPr marL="171450" lvl="0" indent="-171450" defTabSz="914400" fontAlgn="base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제품 단위의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RoHS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  <a:cs typeface="Arial" charset="0"/>
                        </a:rPr>
                        <a:t>현황 파악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  <a:cs typeface="Arial" charset="0"/>
                      </a:endParaRPr>
                    </a:p>
                    <a:p>
                      <a:pPr marL="171450" lvl="0" indent="-171450" defTabSz="914400" fontAlgn="base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>
                          <a:latin typeface="Georgia" panose="02040502050405020303" pitchFamily="18" charset="0"/>
                          <a:cs typeface="Arial" charset="0"/>
                        </a:rPr>
                        <a:t>RoHS</a:t>
                      </a:r>
                      <a:r>
                        <a:rPr lang="en-US" altLang="ko-KR" sz="1200" dirty="0" smtClean="0">
                          <a:latin typeface="Georgia" panose="02040502050405020303" pitchFamily="18" charset="0"/>
                          <a:cs typeface="Arial" charset="0"/>
                        </a:rPr>
                        <a:t> </a:t>
                      </a:r>
                      <a:r>
                        <a:rPr lang="ko-KR" altLang="en-US" sz="1200" dirty="0" smtClean="0">
                          <a:latin typeface="Georgia" panose="02040502050405020303" pitchFamily="18" charset="0"/>
                          <a:cs typeface="Arial" charset="0"/>
                        </a:rPr>
                        <a:t>대한 승인 </a:t>
                      </a:r>
                      <a:r>
                        <a:rPr lang="en-US" altLang="ko-KR" sz="1200" dirty="0" smtClean="0">
                          <a:latin typeface="Georgia" panose="02040502050405020303" pitchFamily="18" charset="0"/>
                          <a:cs typeface="Arial" charset="0"/>
                        </a:rPr>
                        <a:t>Process </a:t>
                      </a:r>
                      <a:r>
                        <a:rPr lang="ko-KR" altLang="en-US" sz="1200" dirty="0" smtClean="0">
                          <a:latin typeface="Georgia" panose="02040502050405020303" pitchFamily="18" charset="0"/>
                          <a:cs typeface="Arial" charset="0"/>
                        </a:rPr>
                        <a:t>및 버전 관리 </a:t>
                      </a:r>
                      <a:endParaRPr lang="en-US" altLang="ko-KR" sz="1200" dirty="0">
                        <a:latin typeface="Georgia" panose="02040502050405020303" pitchFamily="18" charset="0"/>
                        <a:cs typeface="Arial" charset="0"/>
                      </a:endParaRPr>
                    </a:p>
                  </a:txBody>
                  <a:tcPr marL="71991" marR="71991" marT="72009" marB="7200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4440441" y="1410531"/>
            <a:ext cx="205038" cy="125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38743" y="1306187"/>
          <a:ext cx="3785728" cy="1697235"/>
        </p:xfrm>
        <a:graphic>
          <a:graphicData uri="http://schemas.openxmlformats.org/drawingml/2006/table">
            <a:tbl>
              <a:tblPr/>
              <a:tblGrid>
                <a:gridCol w="3785728"/>
              </a:tblGrid>
              <a:tr h="297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기존현황 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(AS-IS)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991" marR="71991" marT="72009" marB="7200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55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defRPr>
                      </a:lvl9pPr>
                    </a:lstStyle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MADAMS </a:t>
                      </a:r>
                      <a:r>
                        <a:rPr lang="ko-KR" altLang="en-US" sz="1200" dirty="0" smtClean="0"/>
                        <a:t>시스템에서 자료 관리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별도의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MADAMS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BOM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EPL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변경 시 </a:t>
                      </a:r>
                      <a:r>
                        <a:rPr lang="en-US" altLang="ko-KR" sz="1200" dirty="0" smtClean="0"/>
                        <a:t>MADAMS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BOM </a:t>
                      </a:r>
                      <a:r>
                        <a:rPr lang="ko-KR" altLang="en-US" sz="1200" dirty="0" smtClean="0"/>
                        <a:t>별도 변경</a:t>
                      </a:r>
                      <a:endParaRPr lang="en-US" altLang="ko-KR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RoHS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자료 연구원들간 공유 안 됨</a:t>
                      </a:r>
                      <a:endParaRPr lang="en-US" altLang="ko-KR" sz="1200" b="1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991" marR="71991" marT="72009" marB="7200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429186" y="3388119"/>
          <a:ext cx="8249129" cy="183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394"/>
                <a:gridCol w="1339766"/>
                <a:gridCol w="1014394"/>
                <a:gridCol w="1014394"/>
                <a:gridCol w="2851787"/>
                <a:gridCol w="1014394"/>
              </a:tblGrid>
              <a:tr h="2993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속성 코드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입력방식</a:t>
                      </a:r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코드</a:t>
                      </a:r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3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물질번호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물질명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업체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1.</a:t>
                      </a:r>
                      <a:r>
                        <a:rPr lang="ko-KR" altLang="en-US" sz="1100" u="none" strike="noStrike" smtClean="0">
                          <a:effectLst/>
                        </a:rPr>
                        <a:t>정밀분석 성적서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,2.XRF </a:t>
                      </a:r>
                      <a:r>
                        <a:rPr lang="ko-KR" altLang="en-US" sz="1100" u="none" strike="noStrike" smtClean="0">
                          <a:effectLst/>
                        </a:rPr>
                        <a:t>시험 성적서</a:t>
                      </a:r>
                    </a:p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3.MSDS, </a:t>
                      </a:r>
                      <a:r>
                        <a:rPr lang="ko-KR" altLang="en-US" sz="1100" u="none" strike="noStrike" smtClean="0">
                          <a:effectLst/>
                        </a:rPr>
                        <a:t>성분 분석표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,4.DoC, </a:t>
                      </a:r>
                      <a:r>
                        <a:rPr lang="en-US" altLang="ko-KR" sz="1100" u="none" strike="noStrike" dirty="0" err="1" smtClean="0">
                          <a:effectLst/>
                        </a:rPr>
                        <a:t>CoC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 발행일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달력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파일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추가시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파일구분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발행일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2"/>
          <p:cNvGrpSpPr/>
          <p:nvPr/>
        </p:nvGrpSpPr>
        <p:grpSpPr>
          <a:xfrm>
            <a:off x="-14757" y="3050359"/>
            <a:ext cx="7356765" cy="292388"/>
            <a:chOff x="2353" y="850617"/>
            <a:chExt cx="7356765" cy="292388"/>
          </a:xfrm>
        </p:grpSpPr>
        <p:sp>
          <p:nvSpPr>
            <p:cNvPr id="14" name="TextBox 13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물질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17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4429" y="5358436"/>
            <a:ext cx="8298250" cy="923330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pass </a:t>
            </a:r>
            <a:r>
              <a:rPr lang="ko-KR" altLang="en-US" sz="1200" dirty="0" smtClean="0">
                <a:latin typeface="+mn-ea"/>
              </a:rPr>
              <a:t>       : </a:t>
            </a:r>
            <a:r>
              <a:rPr lang="ko-KR" altLang="en-US" sz="1200" dirty="0">
                <a:latin typeface="+mn-ea"/>
              </a:rPr>
              <a:t>부품과 연결된 물질의 상태-승인됨 (N개 - N개 모두</a:t>
            </a:r>
            <a:r>
              <a:rPr lang="ko-KR" altLang="en-US" sz="1200" dirty="0" smtClean="0">
                <a:latin typeface="+mn-ea"/>
              </a:rPr>
              <a:t>),-</a:t>
            </a:r>
            <a:r>
              <a:rPr lang="ko-KR" altLang="en-US" sz="1200" dirty="0">
                <a:latin typeface="+mn-ea"/>
              </a:rPr>
              <a:t>대표 물질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fail          : </a:t>
            </a:r>
            <a:r>
              <a:rPr lang="ko-KR" altLang="en-US" sz="1200" dirty="0">
                <a:latin typeface="+mn-ea"/>
              </a:rPr>
              <a:t>부품과 연결된 물질의 상태가 승인됨이 </a:t>
            </a:r>
            <a:r>
              <a:rPr lang="ko-KR" altLang="en-US" sz="1200" dirty="0" smtClean="0">
                <a:latin typeface="+mn-ea"/>
              </a:rPr>
              <a:t>아닌 </a:t>
            </a:r>
            <a:r>
              <a:rPr lang="ko-KR" altLang="en-US" sz="1200" dirty="0">
                <a:latin typeface="+mn-ea"/>
              </a:rPr>
              <a:t>상태 (N개 - N개 증 1개</a:t>
            </a:r>
            <a:r>
              <a:rPr lang="ko-KR" altLang="en-US" sz="1200" dirty="0" smtClean="0">
                <a:latin typeface="+mn-ea"/>
              </a:rPr>
              <a:t>),-</a:t>
            </a:r>
            <a:r>
              <a:rPr lang="ko-KR" altLang="en-US" sz="1200" dirty="0">
                <a:latin typeface="+mn-ea"/>
              </a:rPr>
              <a:t>대표 </a:t>
            </a:r>
            <a:r>
              <a:rPr lang="ko-KR" altLang="en-US" sz="1200" dirty="0" smtClean="0">
                <a:latin typeface="+mn-ea"/>
              </a:rPr>
              <a:t>물질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대표 물질  </a:t>
            </a:r>
            <a:r>
              <a:rPr lang="en-US" altLang="ko-KR" sz="1200" dirty="0" smtClean="0"/>
              <a:t>: </a:t>
            </a:r>
            <a:r>
              <a:rPr lang="ko-KR" altLang="en-US" sz="1200" smtClean="0"/>
              <a:t>물질들의 대표성을 갖는 물질</a:t>
            </a:r>
            <a:r>
              <a:rPr lang="en-US" altLang="ko-KR" sz="1200" dirty="0" smtClean="0"/>
              <a:t>(N</a:t>
            </a:r>
            <a:r>
              <a:rPr lang="ko-KR" altLang="en-US" sz="1200" smtClean="0"/>
              <a:t>개의 물질과 연결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93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3-1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.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TO-BE – </a:t>
            </a:r>
            <a:r>
              <a:rPr lang="en-US" altLang="ko-KR" sz="2600" b="1" dirty="0" smtClean="0">
                <a:latin typeface="맑은 고딕" panose="020B0503020000020004" pitchFamily="50" charset="-127"/>
              </a:rPr>
              <a:t>⑤</a:t>
            </a:r>
            <a:r>
              <a:rPr lang="en-US" altLang="ko-KR" sz="2600" b="1" dirty="0" err="1" smtClean="0">
                <a:latin typeface="맑은 고딕" panose="020B0503020000020004" pitchFamily="50" charset="-127"/>
              </a:rPr>
              <a:t>RoHS</a:t>
            </a:r>
            <a:r>
              <a:rPr lang="en-US" altLang="ko-KR" sz="26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600" b="1" dirty="0" smtClean="0">
                <a:latin typeface="맑은 고딕" panose="020B0503020000020004" pitchFamily="50" charset="-127"/>
              </a:rPr>
              <a:t>관리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515307" y="1197004"/>
          <a:ext cx="8249129" cy="2568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394"/>
                <a:gridCol w="7234735"/>
              </a:tblGrid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구성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  기능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물질 등록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물질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등록시 업체 선정 및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자료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부품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물질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대표성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Link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물질 상세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물질을 사용 하는 부품들의 목록을 확인 할수 있음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물질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업체별 물질을 관리 할수 있음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자료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및 발행일 기준으로 물질을 검색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부품 현황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BOM</a:t>
                      </a:r>
                      <a:r>
                        <a:rPr lang="ko-KR" altLang="en-US" sz="1100" b="1" i="0" u="none" strike="noStrike" baseline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 </a:t>
                      </a:r>
                      <a:r>
                        <a:rPr lang="ko-KR" altLang="en-US" sz="11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단위로 </a:t>
                      </a:r>
                      <a:r>
                        <a:rPr lang="en-US" altLang="ko-KR" sz="11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RoHS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현황을 파악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9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현황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단위의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RoHS </a:t>
                      </a:r>
                      <a:r>
                        <a:rPr lang="ko-KR" altLang="en-US" sz="11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적합율을 파악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18"/>
          <p:cNvGrpSpPr/>
          <p:nvPr/>
        </p:nvGrpSpPr>
        <p:grpSpPr>
          <a:xfrm>
            <a:off x="71364" y="873622"/>
            <a:ext cx="7356765" cy="292388"/>
            <a:chOff x="2353" y="850617"/>
            <a:chExt cx="7356765" cy="292388"/>
          </a:xfrm>
        </p:grpSpPr>
        <p:sp>
          <p:nvSpPr>
            <p:cNvPr id="20" name="TextBox 19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err="1" smtClean="0">
                  <a:latin typeface="Georgia" panose="02040502050405020303" pitchFamily="18" charset="0"/>
                </a:rPr>
                <a:t>RoHS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 </a:t>
              </a:r>
              <a:r>
                <a:rPr lang="ko-KR" altLang="en-US" sz="1300" b="1" dirty="0" smtClean="0">
                  <a:latin typeface="Georgia" panose="02040502050405020303" pitchFamily="18" charset="0"/>
                </a:rPr>
                <a:t>메뉴 구성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21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364" y="3800851"/>
            <a:ext cx="3819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1"/>
            <a:r>
              <a:rPr lang="ko-KR" altLang="en-US" sz="1300" b="1" dirty="0" smtClean="0">
                <a:latin typeface="Georgia" panose="02040502050405020303" pitchFamily="18" charset="0"/>
              </a:rPr>
              <a:t>부품</a:t>
            </a:r>
            <a:r>
              <a:rPr lang="en-US" altLang="ko-KR" sz="1300" b="1" dirty="0" smtClean="0">
                <a:latin typeface="Georgia" panose="02040502050405020303" pitchFamily="18" charset="0"/>
              </a:rPr>
              <a:t> </a:t>
            </a:r>
            <a:r>
              <a:rPr lang="ko-KR" altLang="en-US" sz="1300" b="1" smtClean="0">
                <a:latin typeface="Georgia" panose="02040502050405020303" pitchFamily="18" charset="0"/>
              </a:rPr>
              <a:t>현황</a:t>
            </a:r>
            <a:endParaRPr lang="en-US" altLang="ko-KR" sz="1300" b="1" dirty="0">
              <a:latin typeface="Georgia" panose="02040502050405020303" pitchFamily="18" charset="0"/>
            </a:endParaRPr>
          </a:p>
        </p:txBody>
      </p:sp>
      <p:sp>
        <p:nvSpPr>
          <p:cNvPr id="25" name="Rectangle 48"/>
          <p:cNvSpPr/>
          <p:nvPr/>
        </p:nvSpPr>
        <p:spPr>
          <a:xfrm>
            <a:off x="500550" y="3849937"/>
            <a:ext cx="45719" cy="188872"/>
          </a:xfrm>
          <a:prstGeom prst="rect">
            <a:avLst/>
          </a:prstGeom>
          <a:solidFill>
            <a:srgbClr val="E52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00550" y="4153624"/>
          <a:ext cx="3398590" cy="2117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055"/>
                <a:gridCol w="962097"/>
                <a:gridCol w="939867"/>
                <a:gridCol w="966571"/>
              </a:tblGrid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순번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부품코드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RoHS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현황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8011817400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Insert Nut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4120103100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와이어 새들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4120100900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Foam </a:t>
                      </a:r>
                      <a:r>
                        <a:rPr lang="en-US" altLang="ko-KR" sz="1100" u="none" strike="noStrike" dirty="0" err="1" smtClean="0">
                          <a:effectLst/>
                        </a:rPr>
                        <a:t>Gaske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4110905400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타이마운트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4110905200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케이블락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4110905100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와이어 새들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219308" y="4493080"/>
            <a:ext cx="233848" cy="2434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219308" y="4769828"/>
            <a:ext cx="233848" cy="2325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219308" y="5076216"/>
            <a:ext cx="233848" cy="2434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219308" y="5393472"/>
            <a:ext cx="233848" cy="2434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19308" y="5710728"/>
            <a:ext cx="233848" cy="2434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213464" y="5966623"/>
            <a:ext cx="233848" cy="2434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30131" y="3857133"/>
            <a:ext cx="3819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1"/>
            <a:r>
              <a:rPr lang="ko-KR" altLang="en-US" sz="1300" b="1" dirty="0" smtClean="0">
                <a:latin typeface="Georgia" panose="02040502050405020303" pitchFamily="18" charset="0"/>
              </a:rPr>
              <a:t>제품</a:t>
            </a:r>
            <a:r>
              <a:rPr lang="en-US" altLang="ko-KR" sz="1300" b="1" dirty="0" smtClean="0">
                <a:latin typeface="Georgia" panose="02040502050405020303" pitchFamily="18" charset="0"/>
              </a:rPr>
              <a:t> </a:t>
            </a:r>
            <a:r>
              <a:rPr lang="ko-KR" altLang="en-US" sz="1300" b="1" smtClean="0">
                <a:latin typeface="Georgia" panose="02040502050405020303" pitchFamily="18" charset="0"/>
              </a:rPr>
              <a:t>현황</a:t>
            </a:r>
            <a:endParaRPr lang="en-US" altLang="ko-KR" sz="1300" b="1" dirty="0">
              <a:latin typeface="Georgia" panose="02040502050405020303" pitchFamily="18" charset="0"/>
            </a:endParaRPr>
          </a:p>
        </p:txBody>
      </p:sp>
      <p:sp>
        <p:nvSpPr>
          <p:cNvPr id="33" name="Rectangle 48"/>
          <p:cNvSpPr/>
          <p:nvPr/>
        </p:nvSpPr>
        <p:spPr>
          <a:xfrm>
            <a:off x="4259317" y="3899023"/>
            <a:ext cx="45719" cy="188872"/>
          </a:xfrm>
          <a:prstGeom prst="rect">
            <a:avLst/>
          </a:prstGeom>
          <a:solidFill>
            <a:srgbClr val="E52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253542" y="4165318"/>
          <a:ext cx="4485016" cy="211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76"/>
                <a:gridCol w="2555100"/>
                <a:gridCol w="992140"/>
              </a:tblGrid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제품 코드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제품명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RoHS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적합</a:t>
                      </a:r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1011500100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PICO+4-</a:t>
                      </a:r>
                      <a:r>
                        <a:rPr lang="ko-KR" altLang="en-US" sz="1100" u="none" strike="noStrike">
                          <a:effectLst/>
                        </a:rPr>
                        <a:t>국내 </a:t>
                      </a:r>
                      <a:r>
                        <a:rPr lang="en-US" altLang="ko-KR" sz="1100" u="none" strike="noStrike" dirty="0">
                          <a:effectLst/>
                        </a:rPr>
                        <a:t>220</a:t>
                      </a:r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1011500200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PICO+4-</a:t>
                      </a:r>
                      <a:r>
                        <a:rPr lang="ko-KR" altLang="en-US" sz="1100" u="none" strike="noStrike">
                          <a:effectLst/>
                        </a:rPr>
                        <a:t>해외 </a:t>
                      </a:r>
                      <a:r>
                        <a:rPr lang="en-US" altLang="ko-KR" sz="1100" u="none" strike="noStrike" dirty="0">
                          <a:effectLst/>
                        </a:rPr>
                        <a:t>220</a:t>
                      </a:r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1709020000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ADVANTAGE-</a:t>
                      </a:r>
                      <a:r>
                        <a:rPr lang="ko-KR" altLang="en-US" sz="1100" u="none" strike="noStrike">
                          <a:effectLst/>
                        </a:rPr>
                        <a:t>해외 </a:t>
                      </a:r>
                      <a:r>
                        <a:rPr lang="en-US" altLang="ko-KR" sz="1100" u="none" strike="noStrike">
                          <a:effectLst/>
                        </a:rPr>
                        <a:t>220</a:t>
                      </a:r>
                      <a:r>
                        <a:rPr lang="en-US" sz="1100" u="none" strike="noStrike">
                          <a:effectLst/>
                        </a:rPr>
                        <a:t>V,D1 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1090200900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ADVANTAGE-</a:t>
                      </a:r>
                      <a:r>
                        <a:rPr lang="ko-KR" altLang="en-US" sz="1100" u="none" strike="noStrike">
                          <a:effectLst/>
                        </a:rPr>
                        <a:t>해외 </a:t>
                      </a:r>
                      <a:r>
                        <a:rPr lang="en-US" altLang="ko-KR" sz="1100" u="none" strike="noStrike">
                          <a:effectLst/>
                        </a:rPr>
                        <a:t>220</a:t>
                      </a:r>
                      <a:r>
                        <a:rPr lang="en-US" sz="1100" u="none" strike="noStrike">
                          <a:effectLst/>
                        </a:rPr>
                        <a:t>V,D1/D3 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1090201000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ADVANTAGE-</a:t>
                      </a:r>
                      <a:r>
                        <a:rPr lang="ko-KR" altLang="en-US" sz="1100" u="none" strike="noStrike">
                          <a:effectLst/>
                        </a:rPr>
                        <a:t>국내 </a:t>
                      </a:r>
                      <a:r>
                        <a:rPr lang="en-US" altLang="ko-KR" sz="1100" u="none" strike="noStrike">
                          <a:effectLst/>
                        </a:rPr>
                        <a:t>220</a:t>
                      </a:r>
                      <a:r>
                        <a:rPr lang="en-US" sz="1100" u="none" strike="noStrike">
                          <a:effectLst/>
                        </a:rPr>
                        <a:t>V,D1 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1090201100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ADVANTAGE-</a:t>
                      </a:r>
                      <a:r>
                        <a:rPr lang="ko-KR" altLang="en-US" sz="1100" u="none" strike="noStrike">
                          <a:effectLst/>
                        </a:rPr>
                        <a:t>국내 </a:t>
                      </a:r>
                      <a:r>
                        <a:rPr lang="en-US" altLang="ko-KR" sz="1100" u="none" strike="noStrike">
                          <a:effectLst/>
                        </a:rPr>
                        <a:t>220</a:t>
                      </a:r>
                      <a:r>
                        <a:rPr lang="en-US" sz="1100" u="none" strike="noStrike">
                          <a:effectLst/>
                        </a:rPr>
                        <a:t>V,D1/D3 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3-2. ROHS </a:t>
            </a:r>
            <a:r>
              <a:rPr lang="ko-KR" altLang="en-US" sz="2600" b="1" smtClean="0">
                <a:latin typeface="Georgia" panose="02040502050405020303" pitchFamily="18" charset="0"/>
              </a:rPr>
              <a:t>등록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51386"/>
              </p:ext>
            </p:extLst>
          </p:nvPr>
        </p:nvGraphicFramePr>
        <p:xfrm>
          <a:off x="412629" y="956185"/>
          <a:ext cx="8334553" cy="4314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793"/>
                <a:gridCol w="815970"/>
                <a:gridCol w="815970"/>
                <a:gridCol w="815970"/>
                <a:gridCol w="815970"/>
                <a:gridCol w="815970"/>
                <a:gridCol w="815970"/>
                <a:gridCol w="815970"/>
                <a:gridCol w="815970"/>
              </a:tblGrid>
              <a:tr h="386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물질명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업체 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4538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386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파일종류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발행일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8607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6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관련 부품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3860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품목번호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품목명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86072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6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대표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물질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</a:tr>
              <a:tr h="3860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물질명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수정일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</a:tr>
              <a:tr h="386072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0465" y="5312612"/>
            <a:ext cx="7686136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물질 등록 및 수정에서 관련 부품을 추가 </a:t>
            </a:r>
            <a:r>
              <a:rPr lang="ko-KR" altLang="en-US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할수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있고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부품 등록및 수정에서도 물질을 추가 삭제 할수 있음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물질 </a:t>
            </a:r>
            <a:r>
              <a:rPr lang="ko-KR" altLang="en-US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등록시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관련 물질은 대표 물질의 의미를 가진다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3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308755"/>
              </p:ext>
            </p:extLst>
          </p:nvPr>
        </p:nvGraphicFramePr>
        <p:xfrm>
          <a:off x="468198" y="897146"/>
          <a:ext cx="8218602" cy="5382884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물질 관리 프로세스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374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1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문서 등록 및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수정시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관련 부품을 링크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할수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있음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016999" y="141825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물질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2968372" y="3817640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5.1.3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승인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59" name="직사각형 35"/>
          <p:cNvSpPr>
            <a:spLocks noChangeArrowheads="1"/>
          </p:cNvSpPr>
          <p:nvPr/>
        </p:nvSpPr>
        <p:spPr bwMode="auto">
          <a:xfrm>
            <a:off x="2783391" y="3791402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9" name="직선 화살표 연결선 8"/>
          <p:cNvCxnSpPr>
            <a:stCxn id="60" idx="2"/>
            <a:endCxn id="46" idx="0"/>
          </p:cNvCxnSpPr>
          <p:nvPr/>
        </p:nvCxnSpPr>
        <p:spPr>
          <a:xfrm flipH="1">
            <a:off x="3586704" y="3342288"/>
            <a:ext cx="5874" cy="475352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모서리가 둥근 직사각형 47"/>
          <p:cNvSpPr/>
          <p:nvPr/>
        </p:nvSpPr>
        <p:spPr>
          <a:xfrm>
            <a:off x="3024252" y="481441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5.1.6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반려확인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80230" y="2604982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5.1.7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취소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16" name="직선 화살표 연결선 15"/>
          <p:cNvCxnSpPr>
            <a:stCxn id="46" idx="2"/>
            <a:endCxn id="48" idx="0"/>
          </p:cNvCxnSpPr>
          <p:nvPr/>
        </p:nvCxnSpPr>
        <p:spPr>
          <a:xfrm flipH="1">
            <a:off x="3586227" y="4154190"/>
            <a:ext cx="477" cy="660228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1162949" y="3827720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5.1.5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수신자 </a:t>
            </a: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Notice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56" name="직사각형 35"/>
          <p:cNvSpPr>
            <a:spLocks noChangeArrowheads="1"/>
          </p:cNvSpPr>
          <p:nvPr/>
        </p:nvSpPr>
        <p:spPr bwMode="auto">
          <a:xfrm>
            <a:off x="3592971" y="4133909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31" name="직선 화살표 연결선 30"/>
          <p:cNvCxnSpPr>
            <a:stCxn id="33" idx="3"/>
            <a:endCxn id="49" idx="1"/>
          </p:cNvCxnSpPr>
          <p:nvPr/>
        </p:nvCxnSpPr>
        <p:spPr>
          <a:xfrm flipV="1">
            <a:off x="6138563" y="2773257"/>
            <a:ext cx="741667" cy="5338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1" name="모서리가 둥근 직사각형 70"/>
          <p:cNvSpPr/>
          <p:nvPr/>
        </p:nvSpPr>
        <p:spPr>
          <a:xfrm>
            <a:off x="4901900" y="2064634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5.1.8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물질 개정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3" name="직사각형 35"/>
          <p:cNvSpPr>
            <a:spLocks noChangeArrowheads="1"/>
          </p:cNvSpPr>
          <p:nvPr/>
        </p:nvSpPr>
        <p:spPr bwMode="auto">
          <a:xfrm>
            <a:off x="4774301" y="2585551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47" name="직사각형 35"/>
          <p:cNvSpPr>
            <a:spLocks noChangeArrowheads="1"/>
          </p:cNvSpPr>
          <p:nvPr/>
        </p:nvSpPr>
        <p:spPr bwMode="auto">
          <a:xfrm>
            <a:off x="6025850" y="2562769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19901" y="1412939"/>
            <a:ext cx="1123950" cy="336550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5.1.1.1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물질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수정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900" kern="0" noProof="0" smtClean="0">
                <a:solidFill>
                  <a:prstClr val="black"/>
                </a:solidFill>
                <a:latin typeface="Georgia" panose="02040502050405020303" pitchFamily="18" charset="0"/>
              </a:rPr>
              <a:t>삭제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4901900" y="2610320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5.1.6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재작업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여부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7" name="꺾인 연결선 6"/>
          <p:cNvCxnSpPr>
            <a:stCxn id="48" idx="3"/>
            <a:endCxn id="33" idx="2"/>
          </p:cNvCxnSpPr>
          <p:nvPr/>
        </p:nvCxnSpPr>
        <p:spPr>
          <a:xfrm flipV="1">
            <a:off x="4148202" y="2946870"/>
            <a:ext cx="1372030" cy="2035823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0" name="순서도: 판단 59"/>
          <p:cNvSpPr/>
          <p:nvPr/>
        </p:nvSpPr>
        <p:spPr>
          <a:xfrm>
            <a:off x="2974246" y="3005738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5.1.2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결재선 지정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4" name="꺾인 연결선 53"/>
          <p:cNvCxnSpPr>
            <a:stCxn id="60" idx="1"/>
            <a:endCxn id="55" idx="0"/>
          </p:cNvCxnSpPr>
          <p:nvPr/>
        </p:nvCxnSpPr>
        <p:spPr>
          <a:xfrm rot="10800000" flipV="1">
            <a:off x="1724924" y="3174012"/>
            <a:ext cx="1249322" cy="653707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5" name="직사각형 35"/>
          <p:cNvSpPr>
            <a:spLocks noChangeArrowheads="1"/>
          </p:cNvSpPr>
          <p:nvPr/>
        </p:nvSpPr>
        <p:spPr bwMode="auto">
          <a:xfrm>
            <a:off x="1670604" y="2961715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ko-KR" altLang="en-US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자가결재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66" name="직사각형 35"/>
          <p:cNvSpPr>
            <a:spLocks noChangeArrowheads="1"/>
          </p:cNvSpPr>
          <p:nvPr/>
        </p:nvSpPr>
        <p:spPr bwMode="auto">
          <a:xfrm>
            <a:off x="3586227" y="3331624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67" name="직사각형 35"/>
          <p:cNvSpPr>
            <a:spLocks noChangeArrowheads="1"/>
          </p:cNvSpPr>
          <p:nvPr/>
        </p:nvSpPr>
        <p:spPr bwMode="auto">
          <a:xfrm>
            <a:off x="2847961" y="2961715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34" name="꺾인 연결선 33"/>
          <p:cNvCxnSpPr>
            <a:stCxn id="71" idx="0"/>
            <a:endCxn id="32" idx="2"/>
          </p:cNvCxnSpPr>
          <p:nvPr/>
        </p:nvCxnSpPr>
        <p:spPr>
          <a:xfrm rot="16200000" flipV="1">
            <a:off x="5165304" y="1766062"/>
            <a:ext cx="315145" cy="2819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none"/>
          </a:ln>
          <a:effectLst/>
        </p:spPr>
      </p:cxnSp>
      <p:cxnSp>
        <p:nvCxnSpPr>
          <p:cNvPr id="41" name="꺾인 연결선 40"/>
          <p:cNvCxnSpPr>
            <a:stCxn id="10" idx="3"/>
            <a:endCxn id="32" idx="1"/>
          </p:cNvCxnSpPr>
          <p:nvPr/>
        </p:nvCxnSpPr>
        <p:spPr>
          <a:xfrm flipV="1">
            <a:off x="4140949" y="1581214"/>
            <a:ext cx="478952" cy="531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none"/>
          </a:ln>
          <a:effectLst/>
        </p:spPr>
      </p:cxnSp>
      <p:cxnSp>
        <p:nvCxnSpPr>
          <p:cNvPr id="50" name="꺾인 연결선 49"/>
          <p:cNvCxnSpPr>
            <a:stCxn id="33" idx="1"/>
            <a:endCxn id="60" idx="0"/>
          </p:cNvCxnSpPr>
          <p:nvPr/>
        </p:nvCxnSpPr>
        <p:spPr>
          <a:xfrm rot="10800000" flipV="1">
            <a:off x="3592578" y="2778594"/>
            <a:ext cx="1309322" cy="227143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직선 화살표 연결선 63"/>
          <p:cNvCxnSpPr>
            <a:stCxn id="46" idx="1"/>
            <a:endCxn id="55" idx="3"/>
          </p:cNvCxnSpPr>
          <p:nvPr/>
        </p:nvCxnSpPr>
        <p:spPr>
          <a:xfrm flipH="1">
            <a:off x="2286899" y="3985915"/>
            <a:ext cx="681473" cy="1008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모서리가 둥근 직사각형 34"/>
          <p:cNvSpPr/>
          <p:nvPr/>
        </p:nvSpPr>
        <p:spPr>
          <a:xfrm>
            <a:off x="1355286" y="2060463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일괄 결재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2967895" y="2060463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즉시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결재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" name="직선 화살표 연결선 2"/>
          <p:cNvCxnSpPr>
            <a:stCxn id="36" idx="2"/>
            <a:endCxn id="60" idx="0"/>
          </p:cNvCxnSpPr>
          <p:nvPr/>
        </p:nvCxnSpPr>
        <p:spPr>
          <a:xfrm>
            <a:off x="3586227" y="2397013"/>
            <a:ext cx="6351" cy="608725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직선 화살표 연결선 12"/>
          <p:cNvCxnSpPr>
            <a:stCxn id="71" idx="1"/>
            <a:endCxn id="36" idx="3"/>
          </p:cNvCxnSpPr>
          <p:nvPr/>
        </p:nvCxnSpPr>
        <p:spPr>
          <a:xfrm flipH="1" flipV="1">
            <a:off x="4204558" y="2228738"/>
            <a:ext cx="697342" cy="4171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7" name="직선 화살표 연결선 16"/>
          <p:cNvCxnSpPr>
            <a:stCxn id="36" idx="1"/>
            <a:endCxn id="35" idx="3"/>
          </p:cNvCxnSpPr>
          <p:nvPr/>
        </p:nvCxnSpPr>
        <p:spPr>
          <a:xfrm flipH="1">
            <a:off x="2479236" y="2228738"/>
            <a:ext cx="488659" cy="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/>
          <p:cNvCxnSpPr>
            <a:stCxn id="10" idx="2"/>
            <a:endCxn id="36" idx="0"/>
          </p:cNvCxnSpPr>
          <p:nvPr/>
        </p:nvCxnSpPr>
        <p:spPr>
          <a:xfrm>
            <a:off x="3578974" y="1754806"/>
            <a:ext cx="7253" cy="305657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3-3. </a:t>
            </a:r>
            <a:r>
              <a:rPr lang="en-US" altLang="ko-KR" sz="2600" b="1" dirty="0">
                <a:latin typeface="Georgia" panose="02040502050405020303" pitchFamily="18" charset="0"/>
              </a:rPr>
              <a:t>ROHS  </a:t>
            </a:r>
            <a:r>
              <a:rPr lang="ko-KR" altLang="en-US" sz="2600" b="1">
                <a:latin typeface="Georgia" panose="02040502050405020303" pitchFamily="18" charset="0"/>
              </a:rPr>
              <a:t>관리 </a:t>
            </a:r>
            <a:r>
              <a:rPr lang="en-US" altLang="ko-KR" sz="2600" b="1" dirty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프로세스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4-1. </a:t>
            </a:r>
            <a:r>
              <a:rPr lang="ko-KR" altLang="en-US" sz="2600" b="1" smtClean="0">
                <a:latin typeface="Georgia" panose="02040502050405020303" pitchFamily="18" charset="0"/>
              </a:rPr>
              <a:t>설계 변경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53" y="850617"/>
            <a:ext cx="7356765" cy="292388"/>
            <a:chOff x="2353" y="850617"/>
            <a:chExt cx="7356765" cy="292388"/>
          </a:xfrm>
        </p:grpSpPr>
        <p:sp>
          <p:nvSpPr>
            <p:cNvPr id="6" name="TextBox 5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smtClean="0">
                  <a:latin typeface="Georgia" panose="02040502050405020303" pitchFamily="18" charset="0"/>
                </a:rPr>
                <a:t>ECR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53" y="4479462"/>
            <a:ext cx="7356765" cy="292388"/>
            <a:chOff x="2353" y="850617"/>
            <a:chExt cx="7356765" cy="292388"/>
          </a:xfrm>
        </p:grpSpPr>
        <p:sp>
          <p:nvSpPr>
            <p:cNvPr id="14" name="TextBox 13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smtClean="0">
                  <a:latin typeface="Georgia" panose="02040502050405020303" pitchFamily="18" charset="0"/>
                </a:rPr>
                <a:t>ECA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활동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15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76350"/>
              </p:ext>
            </p:extLst>
          </p:nvPr>
        </p:nvGraphicFramePr>
        <p:xfrm>
          <a:off x="477258" y="4869252"/>
          <a:ext cx="8175036" cy="140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802"/>
                <a:gridCol w="2648310"/>
                <a:gridCol w="2599131"/>
                <a:gridCol w="2274793"/>
              </a:tblGrid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활동타입명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활동 타입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진체번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채번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ORDER_NUMBER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EPL (BOM Editor)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BOM_CHANGE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관련문서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산출물 등록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DOCUMENT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80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개정 및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BOM Editor,</a:t>
                      </a:r>
                      <a:r>
                        <a:rPr lang="ko-KR" altLang="en-US" sz="1100" u="none" strike="noStrike" smtClean="0">
                          <a:effectLst/>
                        </a:rPr>
                        <a:t>변경 내용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REVISE_BOM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9313"/>
              </p:ext>
            </p:extLst>
          </p:nvPr>
        </p:nvGraphicFramePr>
        <p:xfrm>
          <a:off x="431539" y="1223548"/>
          <a:ext cx="8160369" cy="2994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576"/>
                <a:gridCol w="1100576"/>
                <a:gridCol w="697926"/>
                <a:gridCol w="711348"/>
                <a:gridCol w="3838595"/>
                <a:gridCol w="711348"/>
              </a:tblGrid>
              <a:tr h="249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createDate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달력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approveDate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승인일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달력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createDepart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 부서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creator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ECR-2016-03-00001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프로젝트 코드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(Model)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proposer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제안자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changeSection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변경부분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광학설계 기구설계 회로설계 프로그램 조립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검사 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eoCommentA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변경사유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49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eoCommentB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변경사항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4-2. </a:t>
            </a:r>
            <a:r>
              <a:rPr lang="ko-KR" altLang="en-US" sz="2600" b="1" smtClean="0">
                <a:latin typeface="Georgia" panose="02040502050405020303" pitchFamily="18" charset="0"/>
              </a:rPr>
              <a:t>설계 변경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53" y="850617"/>
            <a:ext cx="7356765" cy="292388"/>
            <a:chOff x="2353" y="850617"/>
            <a:chExt cx="7356765" cy="292388"/>
          </a:xfrm>
        </p:grpSpPr>
        <p:sp>
          <p:nvSpPr>
            <p:cNvPr id="6" name="TextBox 5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smtClean="0">
                  <a:latin typeface="Georgia" panose="02040502050405020303" pitchFamily="18" charset="0"/>
                </a:rPr>
                <a:t>ECO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23275"/>
              </p:ext>
            </p:extLst>
          </p:nvPr>
        </p:nvGraphicFramePr>
        <p:xfrm>
          <a:off x="431539" y="1209947"/>
          <a:ext cx="8341525" cy="477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809"/>
                <a:gridCol w="1383727"/>
                <a:gridCol w="678810"/>
                <a:gridCol w="691863"/>
                <a:gridCol w="3733453"/>
                <a:gridCol w="691863"/>
              </a:tblGrid>
              <a:tr h="238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승인일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 부서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 성 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ECO-2016-03-00001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프로젝트 코드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(Model)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completProduct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완제품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품번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eoCommentA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변경사유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eoCommentB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변경사항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EcoPartLink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설계변경 부품 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eoCommentC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설계변경 세부내용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첨부 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변경 문건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관련 문서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구분 문서명 문서번호 이관대상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인허가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[]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필요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[]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불필요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폐기자재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[]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있음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[]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없음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폐기자재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총금액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eoCommentD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특기사항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eoCommentE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기타사항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85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4-2. </a:t>
            </a:r>
            <a:r>
              <a:rPr lang="ko-KR" altLang="en-US" sz="2600" b="1" smtClean="0">
                <a:latin typeface="Georgia" panose="02040502050405020303" pitchFamily="18" charset="0"/>
              </a:rPr>
              <a:t>설계 변경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53" y="850617"/>
            <a:ext cx="7356765" cy="292388"/>
            <a:chOff x="2353" y="850617"/>
            <a:chExt cx="7356765" cy="292388"/>
          </a:xfrm>
        </p:grpSpPr>
        <p:sp>
          <p:nvSpPr>
            <p:cNvPr id="6" name="TextBox 5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smtClean="0">
                  <a:latin typeface="Georgia" panose="02040502050405020303" pitchFamily="18" charset="0"/>
                </a:rPr>
                <a:t>EO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37325"/>
              </p:ext>
            </p:extLst>
          </p:nvPr>
        </p:nvGraphicFramePr>
        <p:xfrm>
          <a:off x="431539" y="1286534"/>
          <a:ext cx="8324274" cy="34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406"/>
                <a:gridCol w="1380865"/>
                <a:gridCol w="677406"/>
                <a:gridCol w="690433"/>
                <a:gridCol w="3725731"/>
                <a:gridCol w="690433"/>
              </a:tblGrid>
              <a:tr h="26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승인일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 부서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 성 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EO-2016-03-00001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프로젝트 코드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(Model)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completProduct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완제품 품번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eoCommentA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제품 설계 개요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eoCommentB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특기사항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eoCommentC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기타사항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EO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양산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Ⅲ.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TO-BE – </a:t>
            </a:r>
            <a:r>
              <a:rPr lang="en-US" altLang="ko-KR" sz="2600" b="1" dirty="0">
                <a:latin typeface="맑은 고딕" panose="020B0503020000020004" pitchFamily="50" charset="-127"/>
              </a:rPr>
              <a:t>④ </a:t>
            </a:r>
            <a:r>
              <a:rPr lang="ko-KR" altLang="en-US" sz="2600" b="1" smtClean="0">
                <a:latin typeface="Georgia" panose="02040502050405020303" pitchFamily="18" charset="0"/>
              </a:rPr>
              <a:t>설계변경 </a:t>
            </a:r>
            <a:r>
              <a:rPr lang="ko-KR" altLang="en-US" sz="2600" b="1">
                <a:latin typeface="Georgia" panose="02040502050405020303" pitchFamily="18" charset="0"/>
              </a:rPr>
              <a:t>관리</a:t>
            </a:r>
          </a:p>
          <a:p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46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7" y="1864767"/>
          <a:ext cx="8244481" cy="4417063"/>
        </p:xfrm>
        <a:graphic>
          <a:graphicData uri="http://schemas.openxmlformats.org/drawingml/2006/table">
            <a:tbl>
              <a:tblPr/>
              <a:tblGrid>
                <a:gridCol w="2126495"/>
                <a:gridCol w="4466441"/>
                <a:gridCol w="1651545"/>
              </a:tblGrid>
              <a:tr h="255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PDM-ECR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PDM-ECO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42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739115" y="3270759"/>
            <a:ext cx="1123950" cy="294887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ECR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44093" y="2504937"/>
            <a:ext cx="1123950" cy="294887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ECO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682758" y="4173794"/>
            <a:ext cx="1236663" cy="294887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승인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51606" y="2503918"/>
            <a:ext cx="1123950" cy="294887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Activity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지정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(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ECA)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1606" y="4144888"/>
            <a:ext cx="1123950" cy="294887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ECO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활동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2" name="순서도: 판단 51"/>
          <p:cNvSpPr/>
          <p:nvPr/>
        </p:nvSpPr>
        <p:spPr>
          <a:xfrm>
            <a:off x="4495250" y="5234508"/>
            <a:ext cx="1236663" cy="294887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426260" y="5262827"/>
            <a:ext cx="1123950" cy="294887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자동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변경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442653" y="5863780"/>
            <a:ext cx="1123950" cy="294887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900" ker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변경</a:t>
            </a:r>
            <a:endParaRPr lang="ko-KR" altLang="en-US" sz="900" kern="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직사각형 35"/>
          <p:cNvSpPr>
            <a:spLocks noChangeArrowheads="1"/>
          </p:cNvSpPr>
          <p:nvPr/>
        </p:nvSpPr>
        <p:spPr bwMode="auto">
          <a:xfrm>
            <a:off x="5433615" y="5090782"/>
            <a:ext cx="27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Y</a:t>
            </a:r>
          </a:p>
        </p:txBody>
      </p:sp>
      <p:sp>
        <p:nvSpPr>
          <p:cNvPr id="59" name="직사각형 35"/>
          <p:cNvSpPr>
            <a:spLocks noChangeArrowheads="1"/>
          </p:cNvSpPr>
          <p:nvPr/>
        </p:nvSpPr>
        <p:spPr bwMode="auto">
          <a:xfrm>
            <a:off x="4069709" y="5091725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0" name="꺾인 연결선 59"/>
          <p:cNvCxnSpPr>
            <a:stCxn id="49" idx="3"/>
            <a:endCxn id="48" idx="1"/>
          </p:cNvCxnSpPr>
          <p:nvPr/>
        </p:nvCxnSpPr>
        <p:spPr>
          <a:xfrm flipV="1">
            <a:off x="1919421" y="2652381"/>
            <a:ext cx="924672" cy="166885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1" name="직선 화살표 연결선 60"/>
          <p:cNvCxnSpPr>
            <a:stCxn id="48" idx="3"/>
            <a:endCxn id="50" idx="1"/>
          </p:cNvCxnSpPr>
          <p:nvPr/>
        </p:nvCxnSpPr>
        <p:spPr>
          <a:xfrm flipV="1">
            <a:off x="3968043" y="2651362"/>
            <a:ext cx="583563" cy="1019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2" name="직선 화살표 연결선 61"/>
          <p:cNvCxnSpPr>
            <a:stCxn id="50" idx="2"/>
            <a:endCxn id="51" idx="0"/>
          </p:cNvCxnSpPr>
          <p:nvPr/>
        </p:nvCxnSpPr>
        <p:spPr>
          <a:xfrm>
            <a:off x="5113581" y="2798805"/>
            <a:ext cx="0" cy="134608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직선 화살표 연결선 62"/>
          <p:cNvCxnSpPr>
            <a:stCxn id="51" idx="2"/>
            <a:endCxn id="52" idx="0"/>
          </p:cNvCxnSpPr>
          <p:nvPr/>
        </p:nvCxnSpPr>
        <p:spPr>
          <a:xfrm>
            <a:off x="5113581" y="4439775"/>
            <a:ext cx="1" cy="79473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6" name="순서도: 다중 문서 65"/>
          <p:cNvSpPr/>
          <p:nvPr/>
        </p:nvSpPr>
        <p:spPr>
          <a:xfrm>
            <a:off x="6051946" y="5276707"/>
            <a:ext cx="246183" cy="266104"/>
          </a:xfrm>
          <a:prstGeom prst="flowChartMultidocumen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46708" y="2524355"/>
            <a:ext cx="1123950" cy="2948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그룹웨어 다운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68" name="직선 화살표 연결선 67"/>
          <p:cNvCxnSpPr>
            <a:stCxn id="67" idx="2"/>
            <a:endCxn id="47" idx="0"/>
          </p:cNvCxnSpPr>
          <p:nvPr/>
        </p:nvCxnSpPr>
        <p:spPr>
          <a:xfrm flipH="1">
            <a:off x="1301090" y="2819242"/>
            <a:ext cx="7593" cy="451517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9" name="직선 화살표 연결선 68"/>
          <p:cNvCxnSpPr>
            <a:stCxn id="47" idx="2"/>
            <a:endCxn id="49" idx="0"/>
          </p:cNvCxnSpPr>
          <p:nvPr/>
        </p:nvCxnSpPr>
        <p:spPr>
          <a:xfrm>
            <a:off x="1301090" y="3565646"/>
            <a:ext cx="0" cy="608148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1" name="꺾인 연결선 70"/>
          <p:cNvCxnSpPr>
            <a:stCxn id="52" idx="3"/>
            <a:endCxn id="54" idx="1"/>
          </p:cNvCxnSpPr>
          <p:nvPr/>
        </p:nvCxnSpPr>
        <p:spPr>
          <a:xfrm>
            <a:off x="5731913" y="5381952"/>
            <a:ext cx="1710740" cy="6292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72" name="꺾인 연결선 71"/>
          <p:cNvCxnSpPr>
            <a:stCxn id="52" idx="3"/>
            <a:endCxn id="53" idx="1"/>
          </p:cNvCxnSpPr>
          <p:nvPr/>
        </p:nvCxnSpPr>
        <p:spPr>
          <a:xfrm>
            <a:off x="5731913" y="5381952"/>
            <a:ext cx="1694347" cy="2831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73" name="꺾인 연결선 72"/>
          <p:cNvCxnSpPr>
            <a:stCxn id="52" idx="1"/>
            <a:endCxn id="51" idx="1"/>
          </p:cNvCxnSpPr>
          <p:nvPr/>
        </p:nvCxnSpPr>
        <p:spPr>
          <a:xfrm rot="10800000" flipH="1">
            <a:off x="4495250" y="4292332"/>
            <a:ext cx="56356" cy="1089620"/>
          </a:xfrm>
          <a:prstGeom prst="bentConnector3">
            <a:avLst>
              <a:gd name="adj1" fmla="val -405636"/>
            </a:avLst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4" name="모서리가 둥근 직사각형 73"/>
          <p:cNvSpPr/>
          <p:nvPr/>
        </p:nvSpPr>
        <p:spPr>
          <a:xfrm>
            <a:off x="2844093" y="3106225"/>
            <a:ext cx="1327281" cy="539322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제품 선택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완제품 </a:t>
            </a:r>
            <a:r>
              <a:rPr lang="ko-KR" altLang="en-US" sz="900" kern="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품번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선택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설계 변경 부품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선택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600508" y="5943038"/>
            <a:ext cx="1295807" cy="29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양산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TextBox 84"/>
          <p:cNvSpPr txBox="1"/>
          <p:nvPr/>
        </p:nvSpPr>
        <p:spPr>
          <a:xfrm>
            <a:off x="0" y="832376"/>
            <a:ext cx="31157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1"/>
            <a:r>
              <a:rPr lang="en-US" altLang="ko-KR" sz="1300" b="1" dirty="0" smtClean="0">
                <a:latin typeface="Georgia" panose="02040502050405020303" pitchFamily="18" charset="0"/>
              </a:rPr>
              <a:t>ECR,ECO</a:t>
            </a:r>
          </a:p>
        </p:txBody>
      </p:sp>
      <p:sp>
        <p:nvSpPr>
          <p:cNvPr id="79" name="Rectangle 48"/>
          <p:cNvSpPr/>
          <p:nvPr/>
        </p:nvSpPr>
        <p:spPr>
          <a:xfrm>
            <a:off x="429186" y="881462"/>
            <a:ext cx="45719" cy="188872"/>
          </a:xfrm>
          <a:prstGeom prst="rect">
            <a:avLst/>
          </a:prstGeom>
          <a:solidFill>
            <a:srgbClr val="E52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0" name="TextBox 86"/>
          <p:cNvSpPr txBox="1"/>
          <p:nvPr/>
        </p:nvSpPr>
        <p:spPr>
          <a:xfrm>
            <a:off x="454236" y="1014659"/>
            <a:ext cx="800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설계 변경 시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ECR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이 존재 하지 않는다면 회의록이나 보고서를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ECR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로 대체</a:t>
            </a:r>
            <a:endParaRPr lang="en-US" altLang="ko-KR" sz="1200" b="1" dirty="0" smtClean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ECO 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진행 시 해당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ECO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에 따라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Activity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를 작성자가 별도로 지정할 수 있음</a:t>
            </a:r>
            <a:endParaRPr lang="en-US" altLang="ko-KR" sz="1200" b="1" dirty="0" smtClean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대표 제품이 아닌 경우는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ECO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를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통해  양산 이관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(ERP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전송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53068" y="4659725"/>
            <a:ext cx="1563921" cy="539322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ECR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은 그룹웨어에서 등록된 </a:t>
            </a: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PDF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를 첨부하고 검색 할수 있는 데이터 입력 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Ⅲ.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TO-BE – </a:t>
            </a:r>
            <a:r>
              <a:rPr lang="en-US" altLang="ko-KR" sz="2600" b="1" dirty="0">
                <a:latin typeface="맑은 고딕" panose="020B0503020000020004" pitchFamily="50" charset="-127"/>
              </a:rPr>
              <a:t>④ </a:t>
            </a:r>
            <a:r>
              <a:rPr lang="ko-KR" altLang="en-US" sz="2600" b="1" smtClean="0">
                <a:latin typeface="Georgia" panose="02040502050405020303" pitchFamily="18" charset="0"/>
              </a:rPr>
              <a:t>설계변경 </a:t>
            </a:r>
            <a:r>
              <a:rPr lang="ko-KR" altLang="en-US" sz="2600" b="1">
                <a:latin typeface="Georgia" panose="02040502050405020303" pitchFamily="18" charset="0"/>
              </a:rPr>
              <a:t>관리</a:t>
            </a:r>
          </a:p>
          <a:p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8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6" y="1936761"/>
          <a:ext cx="8319542" cy="4326016"/>
        </p:xfrm>
        <a:graphic>
          <a:graphicData uri="http://schemas.openxmlformats.org/drawingml/2006/table">
            <a:tbl>
              <a:tblPr/>
              <a:tblGrid>
                <a:gridCol w="2858607"/>
                <a:gridCol w="3794354"/>
                <a:gridCol w="1666581"/>
              </a:tblGrid>
              <a:tr h="2270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EO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양산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EO 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51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457532" y="5764895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 자동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변경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57532" y="5202356"/>
            <a:ext cx="1123950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BOM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자동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0"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r>
              <a:rPr lang="en-US" altLang="ko-KR" sz="900" kern="0" dirty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</a:t>
            </a:r>
            <a:r>
              <a:rPr lang="ko-KR" altLang="en-US" sz="900" ker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변경</a:t>
            </a:r>
            <a:endParaRPr lang="ko-KR" altLang="en-US" sz="900" kern="0" dirty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직사각형 35"/>
          <p:cNvSpPr>
            <a:spLocks noChangeArrowheads="1"/>
          </p:cNvSpPr>
          <p:nvPr/>
        </p:nvSpPr>
        <p:spPr bwMode="auto">
          <a:xfrm>
            <a:off x="5433615" y="5561952"/>
            <a:ext cx="27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Y</a:t>
            </a:r>
          </a:p>
        </p:txBody>
      </p:sp>
      <p:sp>
        <p:nvSpPr>
          <p:cNvPr id="21" name="순서도: 다중 문서 20"/>
          <p:cNvSpPr/>
          <p:nvPr/>
        </p:nvSpPr>
        <p:spPr>
          <a:xfrm>
            <a:off x="6351478" y="5453502"/>
            <a:ext cx="246183" cy="303700"/>
          </a:xfrm>
          <a:prstGeom prst="flowChartMultidocumen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endCxn id="12" idx="1"/>
          </p:cNvCxnSpPr>
          <p:nvPr/>
        </p:nvCxnSpPr>
        <p:spPr>
          <a:xfrm flipV="1">
            <a:off x="5126660" y="5370631"/>
            <a:ext cx="2330872" cy="42309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cxnSp>
        <p:nvCxnSpPr>
          <p:cNvPr id="24" name="꺾인 연결선 23"/>
          <p:cNvCxnSpPr>
            <a:endCxn id="11" idx="1"/>
          </p:cNvCxnSpPr>
          <p:nvPr/>
        </p:nvCxnSpPr>
        <p:spPr>
          <a:xfrm>
            <a:off x="5659863" y="5792839"/>
            <a:ext cx="1797669" cy="1403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triangle"/>
          </a:ln>
          <a:effectLst/>
        </p:spPr>
      </p:cxnSp>
      <p:sp>
        <p:nvSpPr>
          <p:cNvPr id="25" name="모서리가 둥근 직사각형 24"/>
          <p:cNvSpPr/>
          <p:nvPr/>
        </p:nvSpPr>
        <p:spPr>
          <a:xfrm>
            <a:off x="899375" y="262128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EO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1560620" y="3036190"/>
            <a:ext cx="1610848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제품 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선택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 algn="ctr" defTabSz="914400" latinLnBrk="1"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부서완제품 </a:t>
            </a:r>
            <a:r>
              <a:rPr lang="ko-KR" altLang="en-US" sz="900" kern="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품번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선택</a:t>
            </a:r>
            <a:endParaRPr lang="ko-KR" altLang="en-US" sz="900" kern="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모서리가 접힌 도형 26"/>
          <p:cNvSpPr/>
          <p:nvPr/>
        </p:nvSpPr>
        <p:spPr>
          <a:xfrm>
            <a:off x="1560620" y="3421388"/>
            <a:ext cx="1619381" cy="41491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 latinLnBrk="1"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개발 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: </a:t>
            </a:r>
            <a:r>
              <a:rPr lang="ko-KR" altLang="en-US" sz="900" kern="0">
                <a:solidFill>
                  <a:prstClr val="black"/>
                </a:solidFill>
                <a:latin typeface="Georgia" panose="02040502050405020303" pitchFamily="18" charset="0"/>
              </a:rPr>
              <a:t>부품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900" kern="0">
                <a:solidFill>
                  <a:prstClr val="black"/>
                </a:solidFill>
                <a:latin typeface="Georgia" panose="02040502050405020303" pitchFamily="18" charset="0"/>
              </a:rPr>
              <a:t>도면만 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개발승인 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ERP </a:t>
            </a:r>
            <a:r>
              <a:rPr lang="ko-KR" altLang="en-US" sz="900" kern="0">
                <a:solidFill>
                  <a:prstClr val="black"/>
                </a:solidFill>
                <a:latin typeface="Georgia" panose="02040502050405020303" pitchFamily="18" charset="0"/>
              </a:rPr>
              <a:t>전송 하지 않음</a:t>
            </a:r>
            <a:endParaRPr lang="en-US" altLang="ko-KR" sz="900" kern="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573" y="388494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ECA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활동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>
            <a:stCxn id="25" idx="2"/>
            <a:endCxn id="28" idx="0"/>
          </p:cNvCxnSpPr>
          <p:nvPr/>
        </p:nvCxnSpPr>
        <p:spPr>
          <a:xfrm>
            <a:off x="1461350" y="2957831"/>
            <a:ext cx="2198" cy="927115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0" name="순서도: 판단 29"/>
          <p:cNvSpPr/>
          <p:nvPr/>
        </p:nvSpPr>
        <p:spPr>
          <a:xfrm>
            <a:off x="798445" y="4809980"/>
            <a:ext cx="1330207" cy="437694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부서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1" name="직사각형 35"/>
          <p:cNvSpPr>
            <a:spLocks noChangeArrowheads="1"/>
          </p:cNvSpPr>
          <p:nvPr/>
        </p:nvSpPr>
        <p:spPr bwMode="auto">
          <a:xfrm>
            <a:off x="1325619" y="5293806"/>
            <a:ext cx="271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Y</a:t>
            </a:r>
          </a:p>
        </p:txBody>
      </p:sp>
      <p:sp>
        <p:nvSpPr>
          <p:cNvPr id="32" name="직사각형 35"/>
          <p:cNvSpPr>
            <a:spLocks noChangeArrowheads="1"/>
          </p:cNvSpPr>
          <p:nvPr/>
        </p:nvSpPr>
        <p:spPr bwMode="auto">
          <a:xfrm>
            <a:off x="1729639" y="4619169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3" name="꺾인 연결선 32"/>
          <p:cNvCxnSpPr>
            <a:stCxn id="30" idx="3"/>
            <a:endCxn id="28" idx="3"/>
          </p:cNvCxnSpPr>
          <p:nvPr/>
        </p:nvCxnSpPr>
        <p:spPr>
          <a:xfrm flipH="1" flipV="1">
            <a:off x="2025523" y="4053221"/>
            <a:ext cx="103129" cy="975606"/>
          </a:xfrm>
          <a:prstGeom prst="bentConnector3">
            <a:avLst>
              <a:gd name="adj1" fmla="val -221664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직선 화살표 연결선 33"/>
          <p:cNvCxnSpPr>
            <a:stCxn id="28" idx="2"/>
            <a:endCxn id="30" idx="0"/>
          </p:cNvCxnSpPr>
          <p:nvPr/>
        </p:nvCxnSpPr>
        <p:spPr>
          <a:xfrm>
            <a:off x="1463548" y="4221496"/>
            <a:ext cx="1" cy="588484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모서리가 둥근 직사각형 34"/>
          <p:cNvSpPr/>
          <p:nvPr/>
        </p:nvSpPr>
        <p:spPr>
          <a:xfrm>
            <a:off x="946004" y="5525581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개발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54238" y="2456977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EO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7" name="모서리가 접힌 도형 36"/>
          <p:cNvSpPr/>
          <p:nvPr/>
        </p:nvSpPr>
        <p:spPr>
          <a:xfrm>
            <a:off x="3462906" y="3057462"/>
            <a:ext cx="1456235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 latinLnBrk="1">
              <a:defRPr/>
            </a:pPr>
            <a:r>
              <a:rPr lang="ko-KR" altLang="en-US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제품 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선택</a:t>
            </a:r>
            <a:endParaRPr lang="en-US" altLang="ko-KR" sz="900" kern="0" dirty="0" smtClean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 algn="ctr" defTabSz="914400" latinLnBrk="1"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완제품 </a:t>
            </a:r>
            <a:r>
              <a:rPr lang="ko-KR" altLang="en-US" sz="900" kern="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품번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선택</a:t>
            </a:r>
            <a:endParaRPr lang="ko-KR" altLang="en-US" sz="900" kern="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모서리가 접힌 도형 37"/>
          <p:cNvSpPr/>
          <p:nvPr/>
        </p:nvSpPr>
        <p:spPr>
          <a:xfrm>
            <a:off x="3462905" y="3484049"/>
            <a:ext cx="1456236" cy="41491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 latinLnBrk="1"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양산 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: </a:t>
            </a:r>
            <a:r>
              <a:rPr lang="ko-KR" altLang="en-US" sz="900" kern="0">
                <a:solidFill>
                  <a:prstClr val="black"/>
                </a:solidFill>
                <a:latin typeface="Georgia" panose="02040502050405020303" pitchFamily="18" charset="0"/>
              </a:rPr>
              <a:t>부품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도면 양산승인 </a:t>
            </a:r>
            <a:r>
              <a:rPr lang="en-US" altLang="ko-KR" sz="900" kern="0" dirty="0">
                <a:solidFill>
                  <a:prstClr val="black"/>
                </a:solidFill>
                <a:latin typeface="Georgia" panose="02040502050405020303" pitchFamily="18" charset="0"/>
              </a:rPr>
              <a:t>ERP </a:t>
            </a: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전송</a:t>
            </a:r>
            <a:endParaRPr lang="en-US" altLang="ko-KR" sz="900" kern="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60295" y="402026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ECA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활동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40" name="직선 화살표 연결선 39"/>
          <p:cNvCxnSpPr>
            <a:stCxn id="36" idx="2"/>
            <a:endCxn id="39" idx="0"/>
          </p:cNvCxnSpPr>
          <p:nvPr/>
        </p:nvCxnSpPr>
        <p:spPr>
          <a:xfrm>
            <a:off x="5016213" y="2793527"/>
            <a:ext cx="6057" cy="1226742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1" name="순서도: 판단 40"/>
          <p:cNvSpPr/>
          <p:nvPr/>
        </p:nvSpPr>
        <p:spPr>
          <a:xfrm>
            <a:off x="4357167" y="5543520"/>
            <a:ext cx="1330207" cy="437694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승인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2" name="직사각형 35"/>
          <p:cNvSpPr>
            <a:spLocks noChangeArrowheads="1"/>
          </p:cNvSpPr>
          <p:nvPr/>
        </p:nvSpPr>
        <p:spPr bwMode="auto">
          <a:xfrm>
            <a:off x="3717932" y="5479449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  <a:buClrTx/>
              <a:buFontTx/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41" idx="0"/>
          </p:cNvCxnSpPr>
          <p:nvPr/>
        </p:nvCxnSpPr>
        <p:spPr>
          <a:xfrm>
            <a:off x="5022270" y="4356819"/>
            <a:ext cx="1" cy="1186701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4" name="모서리가 둥근 직사각형 43"/>
          <p:cNvSpPr/>
          <p:nvPr/>
        </p:nvSpPr>
        <p:spPr>
          <a:xfrm>
            <a:off x="5662303" y="5874454"/>
            <a:ext cx="1295807" cy="336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부품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도면 양산 승인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45" name="꺾인 연결선 44"/>
          <p:cNvCxnSpPr>
            <a:stCxn id="41" idx="1"/>
            <a:endCxn id="39" idx="1"/>
          </p:cNvCxnSpPr>
          <p:nvPr/>
        </p:nvCxnSpPr>
        <p:spPr>
          <a:xfrm rot="10800000" flipH="1">
            <a:off x="4357167" y="4188545"/>
            <a:ext cx="103128" cy="1573823"/>
          </a:xfrm>
          <a:prstGeom prst="bentConnector3">
            <a:avLst>
              <a:gd name="adj1" fmla="val -221666"/>
            </a:avLst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TextBox 84"/>
          <p:cNvSpPr txBox="1"/>
          <p:nvPr/>
        </p:nvSpPr>
        <p:spPr>
          <a:xfrm>
            <a:off x="0" y="849630"/>
            <a:ext cx="31157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1"/>
            <a:r>
              <a:rPr lang="en-US" altLang="ko-KR" sz="1300" b="1" dirty="0" smtClean="0">
                <a:latin typeface="Georgia" panose="02040502050405020303" pitchFamily="18" charset="0"/>
              </a:rPr>
              <a:t>EO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186" y="898716"/>
            <a:ext cx="45719" cy="188872"/>
          </a:xfrm>
          <a:prstGeom prst="rect">
            <a:avLst/>
          </a:prstGeom>
          <a:solidFill>
            <a:srgbClr val="E52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0" name="TextBox 86"/>
          <p:cNvSpPr txBox="1"/>
          <p:nvPr/>
        </p:nvSpPr>
        <p:spPr>
          <a:xfrm>
            <a:off x="454236" y="1014659"/>
            <a:ext cx="800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개발 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EO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는 각 파트에서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EO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를 진행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200" b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200" b="1">
                <a:solidFill>
                  <a:srgbClr val="C00000"/>
                </a:solidFill>
                <a:latin typeface="Georgia" panose="02040502050405020303" pitchFamily="18" charset="0"/>
              </a:rPr>
              <a:t>각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파트별 </a:t>
            </a:r>
            <a:r>
              <a:rPr lang="ko-KR" altLang="en-US" sz="1200" b="1" dirty="0">
                <a:solidFill>
                  <a:srgbClr val="C00000"/>
                </a:solidFill>
                <a:latin typeface="Georgia" panose="02040502050405020303" pitchFamily="18" charset="0"/>
              </a:rPr>
              <a:t>내부 승인의 </a:t>
            </a:r>
            <a:r>
              <a:rPr lang="ko-KR" altLang="en-US" sz="1200" b="1">
                <a:solidFill>
                  <a:srgbClr val="C00000"/>
                </a:solidFill>
                <a:latin typeface="Georgia" panose="02040502050405020303" pitchFamily="18" charset="0"/>
              </a:rPr>
              <a:t>의미가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있음</a:t>
            </a:r>
            <a:r>
              <a:rPr lang="en-US" altLang="ko-KR" sz="1200" b="1" dirty="0">
                <a:solidFill>
                  <a:srgbClr val="C00000"/>
                </a:solidFill>
                <a:latin typeface="Georgia" panose="02040502050405020303" pitchFamily="18" charset="0"/>
              </a:rPr>
              <a:t>(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ERP 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전송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하지 않음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양산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EO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는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개발 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EO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가 종료후 대표 제품을 선택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하여 양산이관</a:t>
            </a:r>
            <a:r>
              <a:rPr lang="en-US" altLang="ko-KR" sz="1200" b="1" dirty="0">
                <a:solidFill>
                  <a:srgbClr val="C00000"/>
                </a:solidFill>
                <a:latin typeface="Georgia" panose="02040502050405020303" pitchFamily="18" charset="0"/>
              </a:rPr>
              <a:t>(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ERP 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전송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  <a:r>
              <a:rPr lang="ko-KR" altLang="en-US" sz="1200" b="1" smtClean="0">
                <a:solidFill>
                  <a:srgbClr val="C00000"/>
                </a:solidFill>
                <a:latin typeface="Georgia" panose="02040502050405020303" pitchFamily="18" charset="0"/>
              </a:rPr>
              <a:t>을 </a:t>
            </a:r>
            <a:r>
              <a:rPr lang="ko-KR" altLang="en-US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한다</a:t>
            </a:r>
            <a:r>
              <a:rPr lang="en-US" altLang="ko-KR" sz="12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8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4-4. </a:t>
            </a:r>
            <a:r>
              <a:rPr lang="ko-KR" altLang="en-US" sz="2600" b="1" smtClean="0">
                <a:latin typeface="Georgia" panose="02040502050405020303" pitchFamily="18" charset="0"/>
              </a:rPr>
              <a:t>설계 변경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기타 결정사항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08541"/>
              </p:ext>
            </p:extLst>
          </p:nvPr>
        </p:nvGraphicFramePr>
        <p:xfrm>
          <a:off x="501767" y="1076752"/>
          <a:ext cx="8176407" cy="2576023"/>
        </p:xfrm>
        <a:graphic>
          <a:graphicData uri="http://schemas.openxmlformats.org/drawingml/2006/table">
            <a:tbl>
              <a:tblPr/>
              <a:tblGrid>
                <a:gridCol w="2577863"/>
                <a:gridCol w="4329882"/>
                <a:gridCol w="1268662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결정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28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ECO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 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ECN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프로세스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(2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차에 진행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ECO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Rev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대체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신규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삭제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설계 변경 부품내역은 엑셀로 대처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EO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속성및 화면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메뉴 구성 </a:t>
            </a:r>
            <a:endParaRPr lang="ko-KR" altLang="en-US" sz="2600" b="1">
              <a:latin typeface="Georgia" panose="02040502050405020303" pitchFamily="18" charset="0"/>
            </a:endParaRPr>
          </a:p>
          <a:p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79054"/>
              </p:ext>
            </p:extLst>
          </p:nvPr>
        </p:nvGraphicFramePr>
        <p:xfrm>
          <a:off x="508958" y="871267"/>
          <a:ext cx="8134709" cy="5472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8589"/>
                <a:gridCol w="2991335"/>
                <a:gridCol w="3464785"/>
              </a:tblGrid>
              <a:tr h="32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1Level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202" marR="5202" marT="520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2Level</a:t>
                      </a:r>
                      <a:endParaRPr lang="en-US" alt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202" marR="5202" marT="520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kern="120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3Level</a:t>
                      </a:r>
                      <a:endParaRPr lang="en-US" alt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202" marR="5202" marT="520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774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문서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문서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문서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일괄 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일괄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+mn-ea"/>
                          <a:ea typeface="+mn-ea"/>
                        </a:rPr>
                        <a:t>금형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금형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금형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일괄 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일괄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부품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품목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품목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품목일괄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BOM EDIOR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도면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도면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도면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설계 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ECR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ECR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ECR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ECO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EO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ROHS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물질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물질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자료 검색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부품 현황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제품 현황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일괄 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업무관리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업무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업무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7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나의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02" marR="5202" marT="52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5-1. </a:t>
            </a:r>
            <a:r>
              <a:rPr lang="ko-KR" altLang="en-US" sz="2600" b="1" smtClean="0">
                <a:latin typeface="Georgia" panose="02040502050405020303" pitchFamily="18" charset="0"/>
              </a:rPr>
              <a:t>개발 업무 관리 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속성 정의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53" y="850617"/>
            <a:ext cx="7356765" cy="292388"/>
            <a:chOff x="2353" y="850617"/>
            <a:chExt cx="7356765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개발 업무 마스터 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8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53" y="3107862"/>
            <a:ext cx="7356765" cy="292388"/>
            <a:chOff x="2353" y="850617"/>
            <a:chExt cx="7356765" cy="292388"/>
          </a:xfrm>
        </p:grpSpPr>
        <p:sp>
          <p:nvSpPr>
            <p:cNvPr id="10" name="TextBox 9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개발 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TASK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 </a:t>
              </a:r>
              <a:r>
                <a:rPr lang="ko-KR" altLang="en-US" sz="1300" b="1" dirty="0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11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40463"/>
              </p:ext>
            </p:extLst>
          </p:nvPr>
        </p:nvGraphicFramePr>
        <p:xfrm>
          <a:off x="431539" y="1182741"/>
          <a:ext cx="8229383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470"/>
                <a:gridCol w="1606689"/>
                <a:gridCol w="1038470"/>
                <a:gridCol w="587813"/>
                <a:gridCol w="2919471"/>
                <a:gridCol w="1038470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프로젝트 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DESCRIBLE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key-in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START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개발 예상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달력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개발 예상 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end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달력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9888"/>
              </p:ext>
            </p:extLst>
          </p:nvPr>
        </p:nvGraphicFramePr>
        <p:xfrm>
          <a:off x="431539" y="3488007"/>
          <a:ext cx="828114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001"/>
                <a:gridCol w="1616794"/>
                <a:gridCol w="1045001"/>
                <a:gridCol w="591510"/>
                <a:gridCol w="2937833"/>
                <a:gridCol w="1045001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입력방식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key-in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설명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key-in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4511092"/>
            <a:ext cx="7356765" cy="292388"/>
            <a:chOff x="2353" y="850617"/>
            <a:chExt cx="7356765" cy="292388"/>
          </a:xfrm>
        </p:grpSpPr>
        <p:sp>
          <p:nvSpPr>
            <p:cNvPr id="15" name="TextBox 14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smtClean="0">
                  <a:latin typeface="Georgia" panose="02040502050405020303" pitchFamily="18" charset="0"/>
                </a:rPr>
                <a:t>활동 </a:t>
              </a:r>
              <a:r>
                <a:rPr lang="ko-KR" altLang="en-US" sz="1300" b="1" dirty="0" smtClean="0">
                  <a:latin typeface="Georgia" panose="02040502050405020303" pitchFamily="18" charset="0"/>
                </a:rPr>
                <a:t>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16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3789"/>
              </p:ext>
            </p:extLst>
          </p:nvPr>
        </p:nvGraphicFramePr>
        <p:xfrm>
          <a:off x="452044" y="4803480"/>
          <a:ext cx="8286513" cy="1743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679"/>
                <a:gridCol w="1617843"/>
                <a:gridCol w="1045679"/>
                <a:gridCol w="591894"/>
                <a:gridCol w="2939739"/>
                <a:gridCol w="1045679"/>
              </a:tblGrid>
              <a:tr h="1966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입력방식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100" u="none" strike="noStrike">
                          <a:effectLst/>
                        </a:rPr>
                        <a:t>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key-in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설명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key-in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업무 부여자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업무 수행자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요청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달력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완료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0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9308"/>
              </p:ext>
            </p:extLst>
          </p:nvPr>
        </p:nvGraphicFramePr>
        <p:xfrm>
          <a:off x="468198" y="897146"/>
          <a:ext cx="8218602" cy="5365631"/>
        </p:xfrm>
        <a:graphic>
          <a:graphicData uri="http://schemas.openxmlformats.org/drawingml/2006/table">
            <a:tbl>
              <a:tblPr/>
              <a:tblGrid>
                <a:gridCol w="3387810"/>
                <a:gridCol w="4830792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DM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구성원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809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03411" y="1465212"/>
            <a:ext cx="1280664" cy="3365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 마스터 생성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3411" y="2335201"/>
            <a:ext cx="1280664" cy="3365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TASK 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3411" y="3267393"/>
            <a:ext cx="1280664" cy="3365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TASK</a:t>
            </a: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의 활동 생성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3" name="직선 화살표 연결선 2"/>
          <p:cNvCxnSpPr>
            <a:stCxn id="11" idx="2"/>
            <a:endCxn id="12" idx="0"/>
          </p:cNvCxnSpPr>
          <p:nvPr/>
        </p:nvCxnSpPr>
        <p:spPr>
          <a:xfrm>
            <a:off x="1343743" y="1801762"/>
            <a:ext cx="0" cy="533439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" name="직선 화살표 연결선 5"/>
          <p:cNvCxnSpPr>
            <a:stCxn id="12" idx="2"/>
            <a:endCxn id="13" idx="0"/>
          </p:cNvCxnSpPr>
          <p:nvPr/>
        </p:nvCxnSpPr>
        <p:spPr>
          <a:xfrm>
            <a:off x="1343743" y="2671751"/>
            <a:ext cx="0" cy="595642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모서리가 둥근 직사각형 15"/>
          <p:cNvSpPr/>
          <p:nvPr/>
        </p:nvSpPr>
        <p:spPr>
          <a:xfrm>
            <a:off x="5640507" y="1427440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나의 개발 업무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49133" y="2307933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TASK VIEW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49963" y="2307933"/>
            <a:ext cx="1280664" cy="3365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산출물 등록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19" name="꺾인 연결선 18"/>
          <p:cNvCxnSpPr>
            <a:stCxn id="16" idx="2"/>
            <a:endCxn id="17" idx="0"/>
          </p:cNvCxnSpPr>
          <p:nvPr/>
        </p:nvCxnSpPr>
        <p:spPr>
          <a:xfrm rot="16200000" flipH="1">
            <a:off x="6013181" y="2031648"/>
            <a:ext cx="543943" cy="8626"/>
          </a:xfrm>
          <a:prstGeom prst="bentConnector3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2" name="꺾인 연결선 21"/>
          <p:cNvCxnSpPr>
            <a:stCxn id="16" idx="2"/>
            <a:endCxn id="18" idx="0"/>
          </p:cNvCxnSpPr>
          <p:nvPr/>
        </p:nvCxnSpPr>
        <p:spPr>
          <a:xfrm rot="16200000" flipH="1">
            <a:off x="6813596" y="1231233"/>
            <a:ext cx="543943" cy="1609456"/>
          </a:xfrm>
          <a:prstGeom prst="bentConnector3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3" name="모서리가 둥근 직사각형 32"/>
          <p:cNvSpPr/>
          <p:nvPr/>
        </p:nvSpPr>
        <p:spPr>
          <a:xfrm>
            <a:off x="4048303" y="2307933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마스터 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View</a:t>
            </a:r>
          </a:p>
        </p:txBody>
      </p:sp>
      <p:cxnSp>
        <p:nvCxnSpPr>
          <p:cNvPr id="32" name="꺾인 연결선 31"/>
          <p:cNvCxnSpPr>
            <a:stCxn id="16" idx="2"/>
            <a:endCxn id="33" idx="0"/>
          </p:cNvCxnSpPr>
          <p:nvPr/>
        </p:nvCxnSpPr>
        <p:spPr>
          <a:xfrm rot="5400000">
            <a:off x="5212766" y="1239859"/>
            <a:ext cx="543943" cy="1592204"/>
          </a:xfrm>
          <a:prstGeom prst="bentConnector3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모서리가 둥근 직사각형 57"/>
          <p:cNvSpPr/>
          <p:nvPr/>
        </p:nvSpPr>
        <p:spPr>
          <a:xfrm>
            <a:off x="4048303" y="3092766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TASK VIEW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048303" y="3886652"/>
            <a:ext cx="1280664" cy="3365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산출물 등록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61" name="직선 화살표 연결선 60"/>
          <p:cNvCxnSpPr>
            <a:stCxn id="33" idx="2"/>
            <a:endCxn id="58" idx="0"/>
          </p:cNvCxnSpPr>
          <p:nvPr/>
        </p:nvCxnSpPr>
        <p:spPr>
          <a:xfrm>
            <a:off x="4688635" y="2644483"/>
            <a:ext cx="0" cy="448283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직선 화살표 연결선 62"/>
          <p:cNvCxnSpPr>
            <a:stCxn id="58" idx="2"/>
            <a:endCxn id="59" idx="0"/>
          </p:cNvCxnSpPr>
          <p:nvPr/>
        </p:nvCxnSpPr>
        <p:spPr>
          <a:xfrm>
            <a:off x="4688635" y="3429316"/>
            <a:ext cx="0" cy="457336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5649133" y="3125424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산출물 등록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17" idx="2"/>
            <a:endCxn id="64" idx="0"/>
          </p:cNvCxnSpPr>
          <p:nvPr/>
        </p:nvCxnSpPr>
        <p:spPr>
          <a:xfrm>
            <a:off x="6289465" y="2644483"/>
            <a:ext cx="0" cy="480941"/>
          </a:xfrm>
          <a:prstGeom prst="straightConnector1">
            <a:avLst/>
          </a:prstGeom>
          <a:noFill/>
          <a:ln w="1905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591712" y="1873536"/>
            <a:ext cx="2136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DM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이 프로젝트 생성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1711" y="2854156"/>
            <a:ext cx="21364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err="1" smtClean="0">
                <a:solidFill>
                  <a:srgbClr val="53565A"/>
                </a:solidFill>
                <a:latin typeface="Georgia" panose="02040502050405020303" pitchFamily="18" charset="0"/>
              </a:rPr>
              <a:t>프로젝트별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Task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생성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76710" y="3719360"/>
            <a:ext cx="245142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각 </a:t>
            </a: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Task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에서 해야 할 업무 및 담당자 지정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03411" y="4659471"/>
            <a:ext cx="1280664" cy="336550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나의 개발 업무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3411" y="5165722"/>
            <a:ext cx="302472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1.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나의 개발 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업무에서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프로젝트별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담당자들의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업무 현황 파악을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할수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있음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2.Task 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종료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3.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프로젝트 상태 변경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59023" y="5119008"/>
            <a:ext cx="409997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1.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나의 개발 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업무에서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프로젝트별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자신이 해야 할 업무를 파악 </a:t>
            </a:r>
            <a:r>
              <a:rPr lang="ko-KR" altLang="en-US" sz="1000" b="1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할수</a:t>
            </a:r>
            <a:r>
              <a:rPr lang="ko-KR" altLang="en-US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 있음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2.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업무별 산출물 등록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53565A"/>
                </a:solidFill>
                <a:latin typeface="Georgia" panose="02040502050405020303" pitchFamily="18" charset="0"/>
              </a:rPr>
              <a:t>3.</a:t>
            </a:r>
            <a:r>
              <a:rPr lang="ko-KR" altLang="en-US" sz="1000" b="1" smtClean="0">
                <a:solidFill>
                  <a:srgbClr val="53565A"/>
                </a:solidFill>
                <a:latin typeface="Georgia" panose="02040502050405020303" pitchFamily="18" charset="0"/>
              </a:rPr>
              <a:t>활동 종료</a:t>
            </a:r>
            <a:endParaRPr lang="en-US" altLang="ko-KR" sz="1000" b="1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74" name="Text Placeholder 2"/>
          <p:cNvSpPr txBox="1">
            <a:spLocks/>
          </p:cNvSpPr>
          <p:nvPr/>
        </p:nvSpPr>
        <p:spPr>
          <a:xfrm>
            <a:off x="357752" y="251362"/>
            <a:ext cx="6629400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 smtClean="0">
                <a:latin typeface="Georgia" panose="02040502050405020303" pitchFamily="18" charset="0"/>
              </a:rPr>
              <a:t>5-2. </a:t>
            </a:r>
            <a:r>
              <a:rPr lang="ko-KR" altLang="en-US" sz="2600" b="1" smtClean="0">
                <a:latin typeface="Georgia" panose="02040502050405020303" pitchFamily="18" charset="0"/>
              </a:rPr>
              <a:t>개발 업무 관리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387523"/>
              </p:ext>
            </p:extLst>
          </p:nvPr>
        </p:nvGraphicFramePr>
        <p:xfrm>
          <a:off x="501767" y="1076752"/>
          <a:ext cx="8262671" cy="2802142"/>
        </p:xfrm>
        <a:graphic>
          <a:graphicData uri="http://schemas.openxmlformats.org/drawingml/2006/table">
            <a:tbl>
              <a:tblPr/>
              <a:tblGrid>
                <a:gridCol w="1870904"/>
                <a:gridCol w="2350300"/>
                <a:gridCol w="1884863"/>
                <a:gridCol w="2156604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View(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Download(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열람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다운로드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부품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 (Library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(Download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(Create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폴더별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권한 부여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(Download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그룹의 유저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변경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개발 업무 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R&amp;D/TQM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389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ROHS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User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6-1. PDM </a:t>
            </a:r>
            <a:r>
              <a:rPr lang="ko-KR" altLang="en-US" sz="2600" b="1" dirty="0" err="1" smtClean="0">
                <a:latin typeface="Georgia" panose="02040502050405020303" pitchFamily="18" charset="0"/>
              </a:rPr>
              <a:t>모듈별</a:t>
            </a:r>
            <a:r>
              <a:rPr lang="ko-KR" altLang="en-US" sz="2600" b="1" dirty="0" smtClean="0">
                <a:latin typeface="Georgia" panose="02040502050405020303" pitchFamily="18" charset="0"/>
              </a:rPr>
              <a:t> 권한</a:t>
            </a:r>
            <a:endParaRPr lang="ko-KR" altLang="en-US" sz="2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102" y="4045736"/>
            <a:ext cx="821234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Create (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등록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수정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삭제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en-US" altLang="ko-KR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View,Download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)  :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신규 부품에 한함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승인된 부품은 삭제불가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수정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: Owner Ship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의 권한 개념은 없음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ko-KR" altLang="en-US" sz="1200" smtClean="0">
                <a:latin typeface="Georgia" panose="02040502050405020303" pitchFamily="18" charset="0"/>
                <a:cs typeface="Arial" panose="020B0604020202020204" pitchFamily="34" charset="0"/>
              </a:rPr>
              <a:t>퇴사 관리 및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협업으로 진행 하기 때문에 수정이 가능해야 함 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View (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열람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)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권한은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PDM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에서 데이터 검색 및 보기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Download (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열람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+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다운로드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) –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도면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문서의 주도면 및 첨부 파일에 대한 다운로드 권한을 부여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(</a:t>
            </a:r>
            <a:r>
              <a:rPr lang="ko-KR" altLang="en-US" sz="1200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폴더별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)</a:t>
            </a: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Library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도메인에는 </a:t>
            </a:r>
            <a:r>
              <a:rPr lang="en-US" altLang="ko-KR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All Download , Create </a:t>
            </a:r>
            <a:r>
              <a:rPr lang="ko-KR" altLang="en-US" sz="1200" dirty="0" smtClean="0">
                <a:latin typeface="Georgia" panose="02040502050405020303" pitchFamily="18" charset="0"/>
                <a:cs typeface="Arial" panose="020B0604020202020204" pitchFamily="34" charset="0"/>
              </a:rPr>
              <a:t>그룹</a:t>
            </a: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171450" lvl="0" indent="-171450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endParaRPr lang="en-US" altLang="ko-KR" sz="12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6-2. PDM</a:t>
            </a:r>
            <a:r>
              <a:rPr lang="ko-KR" altLang="en-US" sz="2600" b="1" smtClean="0">
                <a:latin typeface="Georgia" panose="02040502050405020303" pitchFamily="18" charset="0"/>
              </a:rPr>
              <a:t>권한 개념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6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897146"/>
          <a:ext cx="8218602" cy="5063707"/>
        </p:xfrm>
        <a:graphic>
          <a:graphicData uri="http://schemas.openxmlformats.org/drawingml/2006/table">
            <a:tbl>
              <a:tblPr/>
              <a:tblGrid>
                <a:gridCol w="2540178"/>
                <a:gridCol w="5678424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관리자 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시스템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Setting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218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362318" y="1664208"/>
            <a:ext cx="1740034" cy="374904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prstClr val="black"/>
                </a:solidFill>
                <a:latin typeface="+mn-ea"/>
              </a:rPr>
              <a:t>도메인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+mn-ea"/>
              </a:rPr>
              <a:t>메카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b="1" kern="0" smtClean="0">
                <a:solidFill>
                  <a:prstClr val="black"/>
                </a:solidFill>
                <a:latin typeface="+mn-ea"/>
              </a:rPr>
              <a:t> 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93800" y="2456924"/>
            <a:ext cx="3155509" cy="43791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prstClr val="black"/>
                </a:solidFill>
                <a:latin typeface="+mn-ea"/>
              </a:rPr>
              <a:t>객체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b="1" kern="0" smtClean="0">
                <a:solidFill>
                  <a:prstClr val="black"/>
                </a:solidFill>
                <a:latin typeface="+mn-ea"/>
              </a:rPr>
              <a:t>문서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,</a:t>
            </a:r>
            <a:r>
              <a:rPr lang="ko-KR" altLang="en-US" b="1" kern="0" smtClean="0">
                <a:solidFill>
                  <a:prstClr val="black"/>
                </a:solidFill>
                <a:latin typeface="+mn-ea"/>
              </a:rPr>
              <a:t>도면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,Library </a:t>
            </a:r>
            <a:r>
              <a:rPr lang="ko-KR" altLang="en-US" b="1" kern="0" smtClean="0">
                <a:solidFill>
                  <a:prstClr val="black"/>
                </a:solidFill>
                <a:latin typeface="+mn-ea"/>
              </a:rPr>
              <a:t>부품</a:t>
            </a:r>
            <a:r>
              <a:rPr lang="en-US" altLang="ko-KR" sz="900" b="1" kern="0" dirty="0" smtClean="0">
                <a:solidFill>
                  <a:prstClr val="black"/>
                </a:solidFill>
                <a:latin typeface="+mn-ea"/>
              </a:rPr>
              <a:t>)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10697" y="3137959"/>
            <a:ext cx="2923329" cy="4928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Access(</a:t>
            </a:r>
            <a:r>
              <a:rPr lang="en-US" altLang="ko-KR" b="1" kern="0" dirty="0" err="1" smtClean="0">
                <a:solidFill>
                  <a:prstClr val="black"/>
                </a:solidFill>
                <a:latin typeface="+mn-ea"/>
              </a:rPr>
              <a:t>Create,Download</a:t>
            </a:r>
            <a:r>
              <a:rPr lang="en-US" altLang="ko-KR" b="1" kern="0" dirty="0" smtClean="0">
                <a:solidFill>
                  <a:prstClr val="black"/>
                </a:solidFill>
                <a:latin typeface="+mn-ea"/>
              </a:rPr>
              <a:t>)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49524" y="1552722"/>
            <a:ext cx="1875387" cy="61616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chemeClr val="bg1"/>
                </a:solidFill>
                <a:latin typeface="+mn-ea"/>
              </a:rPr>
              <a:t>분류체계</a:t>
            </a: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kern="0" smtClean="0">
                <a:solidFill>
                  <a:schemeClr val="bg1"/>
                </a:solidFill>
                <a:latin typeface="+mn-ea"/>
              </a:rPr>
              <a:t>폴더</a:t>
            </a:r>
            <a:r>
              <a:rPr lang="en-US" altLang="ko-KR" b="1" kern="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3538" y="3761697"/>
            <a:ext cx="2187358" cy="6691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noProof="0" dirty="0" smtClean="0">
                <a:latin typeface="+mn-ea"/>
              </a:rPr>
              <a:t>그룹</a:t>
            </a:r>
            <a:r>
              <a:rPr lang="en-US" altLang="ko-KR" b="1" kern="0" noProof="0" dirty="0" smtClean="0">
                <a:latin typeface="+mn-ea"/>
              </a:rPr>
              <a:t>(</a:t>
            </a:r>
            <a:r>
              <a:rPr lang="ko-KR" altLang="en-US" b="1" kern="0" dirty="0" smtClean="0">
                <a:latin typeface="+mn-ea"/>
              </a:rPr>
              <a:t>메카</a:t>
            </a:r>
            <a:r>
              <a:rPr lang="en-US" altLang="ko-KR" b="1" kern="0" noProof="0" dirty="0" smtClean="0">
                <a:latin typeface="+mn-ea"/>
              </a:rPr>
              <a:t>CC,</a:t>
            </a:r>
            <a:r>
              <a:rPr lang="ko-KR" altLang="en-US" b="1" kern="0" noProof="0" dirty="0" smtClean="0">
                <a:latin typeface="+mn-ea"/>
              </a:rPr>
              <a:t>메카</a:t>
            </a:r>
            <a:r>
              <a:rPr lang="en-US" altLang="ko-KR" b="1" kern="0" noProof="0" dirty="0" smtClean="0">
                <a:latin typeface="+mn-ea"/>
              </a:rPr>
              <a:t>CD)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cxnSp>
        <p:nvCxnSpPr>
          <p:cNvPr id="12" name="직선 연결선 11"/>
          <p:cNvCxnSpPr>
            <a:stCxn id="10" idx="3"/>
            <a:endCxn id="7" idx="1"/>
          </p:cNvCxnSpPr>
          <p:nvPr/>
        </p:nvCxnSpPr>
        <p:spPr>
          <a:xfrm flipV="1">
            <a:off x="2724911" y="1851660"/>
            <a:ext cx="637407" cy="9144"/>
          </a:xfrm>
          <a:prstGeom prst="line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14" name="꺾인 연결선 13"/>
          <p:cNvCxnSpPr>
            <a:stCxn id="7" idx="2"/>
            <a:endCxn id="8" idx="1"/>
          </p:cNvCxnSpPr>
          <p:nvPr/>
        </p:nvCxnSpPr>
        <p:spPr>
          <a:xfrm rot="16200000" flipH="1">
            <a:off x="4094681" y="2176765"/>
            <a:ext cx="636772" cy="361465"/>
          </a:xfrm>
          <a:prstGeom prst="bentConnector2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16" name="꺾인 연결선 15"/>
          <p:cNvCxnSpPr>
            <a:stCxn id="8" idx="2"/>
            <a:endCxn id="9" idx="1"/>
          </p:cNvCxnSpPr>
          <p:nvPr/>
        </p:nvCxnSpPr>
        <p:spPr>
          <a:xfrm rot="5400000">
            <a:off x="5846347" y="3059193"/>
            <a:ext cx="489558" cy="160858"/>
          </a:xfrm>
          <a:prstGeom prst="bentConnector4">
            <a:avLst>
              <a:gd name="adj1" fmla="val 24830"/>
              <a:gd name="adj2" fmla="val 242113"/>
            </a:avLst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49" name="꺾인 연결선 48"/>
          <p:cNvCxnSpPr>
            <a:stCxn id="9" idx="2"/>
            <a:endCxn id="11" idx="3"/>
          </p:cNvCxnSpPr>
          <p:nvPr/>
        </p:nvCxnSpPr>
        <p:spPr>
          <a:xfrm rot="5400000">
            <a:off x="4943907" y="1567832"/>
            <a:ext cx="465444" cy="4591466"/>
          </a:xfrm>
          <a:prstGeom prst="bentConnector2">
            <a:avLst/>
          </a:prstGeom>
          <a:noFill/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208406" y="1707801"/>
            <a:ext cx="16045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광학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인증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948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65796"/>
              </p:ext>
            </p:extLst>
          </p:nvPr>
        </p:nvGraphicFramePr>
        <p:xfrm>
          <a:off x="468198" y="897146"/>
          <a:ext cx="8218602" cy="5382884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도메인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문서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도면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982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529566" y="1280081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Default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24455" y="1678520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324449" y="208149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회로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24449" y="2509700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회로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24449" y="2937498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2559" y="1678520"/>
            <a:ext cx="842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메카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2559" y="2131289"/>
            <a:ext cx="842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회로</a:t>
            </a:r>
            <a:r>
              <a:rPr lang="en-US" altLang="ko-KR" sz="1200" dirty="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,SW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2559" y="2575310"/>
            <a:ext cx="842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파워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9024" y="3066031"/>
            <a:ext cx="2369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TQM/RA (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라벨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매뉴얼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스티커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11" name="직선 연결선 10"/>
          <p:cNvCxnSpPr>
            <a:stCxn id="38" idx="1"/>
          </p:cNvCxnSpPr>
          <p:nvPr/>
        </p:nvCxnSpPr>
        <p:spPr>
          <a:xfrm flipH="1">
            <a:off x="1091542" y="1846795"/>
            <a:ext cx="232913" cy="0"/>
          </a:xfrm>
          <a:prstGeom prst="line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69" name="직선 연결선 68"/>
          <p:cNvCxnSpPr/>
          <p:nvPr/>
        </p:nvCxnSpPr>
        <p:spPr>
          <a:xfrm flipH="1">
            <a:off x="1091536" y="2317669"/>
            <a:ext cx="232913" cy="0"/>
          </a:xfrm>
          <a:prstGeom prst="line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73" name="직선 연결선 72"/>
          <p:cNvCxnSpPr/>
          <p:nvPr/>
        </p:nvCxnSpPr>
        <p:spPr>
          <a:xfrm flipH="1">
            <a:off x="1091536" y="3092290"/>
            <a:ext cx="232913" cy="0"/>
          </a:xfrm>
          <a:prstGeom prst="line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6-3. </a:t>
            </a:r>
            <a:r>
              <a:rPr lang="ko-KR" altLang="en-US" sz="2600" b="1" smtClean="0">
                <a:latin typeface="Georgia" panose="02040502050405020303" pitchFamily="18" charset="0"/>
              </a:rPr>
              <a:t>도메인 구조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24449" y="333833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DM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3" name="꺾인 연결선 32"/>
          <p:cNvCxnSpPr>
            <a:stCxn id="37" idx="2"/>
            <a:endCxn id="31" idx="1"/>
          </p:cNvCxnSpPr>
          <p:nvPr/>
        </p:nvCxnSpPr>
        <p:spPr>
          <a:xfrm rot="16200000" flipH="1">
            <a:off x="263008" y="2445164"/>
            <a:ext cx="1889975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" name="꺾인 연결선 4"/>
          <p:cNvCxnSpPr>
            <a:stCxn id="37" idx="2"/>
            <a:endCxn id="44" idx="1"/>
          </p:cNvCxnSpPr>
          <p:nvPr/>
        </p:nvCxnSpPr>
        <p:spPr>
          <a:xfrm rot="16200000" flipH="1">
            <a:off x="677323" y="2030849"/>
            <a:ext cx="1061344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2" name="모서리가 둥근 직사각형 21"/>
          <p:cNvSpPr/>
          <p:nvPr/>
        </p:nvSpPr>
        <p:spPr>
          <a:xfrm>
            <a:off x="1324449" y="4714050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Library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메카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24449" y="511475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Library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회로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24449" y="551416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Library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회로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24449" y="590939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Library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기타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5205" y="5099577"/>
            <a:ext cx="2636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Create, Download ALL</a:t>
            </a:r>
          </a:p>
        </p:txBody>
      </p:sp>
      <p:cxnSp>
        <p:nvCxnSpPr>
          <p:cNvPr id="3" name="꺾인 연결선 2"/>
          <p:cNvCxnSpPr>
            <a:stCxn id="37" idx="2"/>
            <a:endCxn id="22" idx="1"/>
          </p:cNvCxnSpPr>
          <p:nvPr/>
        </p:nvCxnSpPr>
        <p:spPr>
          <a:xfrm rot="16200000" flipH="1">
            <a:off x="-424852" y="3133024"/>
            <a:ext cx="3265694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6" name="꺾인 연결선 5"/>
          <p:cNvCxnSpPr>
            <a:stCxn id="37" idx="2"/>
            <a:endCxn id="23" idx="1"/>
          </p:cNvCxnSpPr>
          <p:nvPr/>
        </p:nvCxnSpPr>
        <p:spPr>
          <a:xfrm rot="16200000" flipH="1">
            <a:off x="-625203" y="3333375"/>
            <a:ext cx="3666397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8" name="꺾인 연결선 7"/>
          <p:cNvCxnSpPr>
            <a:stCxn id="37" idx="2"/>
            <a:endCxn id="24" idx="1"/>
          </p:cNvCxnSpPr>
          <p:nvPr/>
        </p:nvCxnSpPr>
        <p:spPr>
          <a:xfrm rot="16200000" flipH="1">
            <a:off x="-824908" y="3533080"/>
            <a:ext cx="4065807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cxnSp>
        <p:nvCxnSpPr>
          <p:cNvPr id="12" name="꺾인 연결선 11"/>
          <p:cNvCxnSpPr>
            <a:stCxn id="37" idx="2"/>
            <a:endCxn id="25" idx="1"/>
          </p:cNvCxnSpPr>
          <p:nvPr/>
        </p:nvCxnSpPr>
        <p:spPr>
          <a:xfrm rot="16200000" flipH="1">
            <a:off x="-1022523" y="3730695"/>
            <a:ext cx="4461037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none"/>
          </a:ln>
          <a:effectLst/>
        </p:spPr>
      </p:cxnSp>
      <p:sp>
        <p:nvSpPr>
          <p:cNvPr id="2" name="직사각형 1"/>
          <p:cNvSpPr/>
          <p:nvPr/>
        </p:nvSpPr>
        <p:spPr>
          <a:xfrm>
            <a:off x="896112" y="4572819"/>
            <a:ext cx="1984248" cy="1692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24449" y="375014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RnD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24449" y="414220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MFR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40" name="꺾인 연결선 39"/>
          <p:cNvCxnSpPr>
            <a:stCxn id="37" idx="2"/>
            <a:endCxn id="29" idx="1"/>
          </p:cNvCxnSpPr>
          <p:nvPr/>
        </p:nvCxnSpPr>
        <p:spPr>
          <a:xfrm rot="16200000" flipH="1">
            <a:off x="57100" y="2651072"/>
            <a:ext cx="2301790" cy="232908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3" name="꺾인 연결선 42"/>
          <p:cNvCxnSpPr>
            <a:endCxn id="34" idx="1"/>
          </p:cNvCxnSpPr>
          <p:nvPr/>
        </p:nvCxnSpPr>
        <p:spPr>
          <a:xfrm rot="16200000" flipH="1">
            <a:off x="-117669" y="2868365"/>
            <a:ext cx="2651323" cy="232914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642559" y="3784934"/>
            <a:ext cx="2369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연구소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2559" y="4147109"/>
            <a:ext cx="23690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53565A"/>
                </a:solidFill>
                <a:latin typeface="Georgia" panose="02040502050405020303" pitchFamily="18" charset="0"/>
              </a:rPr>
              <a:t>RnD</a:t>
            </a: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,</a:t>
            </a:r>
            <a:r>
              <a:rPr lang="ko-KR" altLang="en-US" sz="1200" smtClean="0">
                <a:solidFill>
                  <a:srgbClr val="53565A"/>
                </a:solidFill>
                <a:latin typeface="Georgia" panose="02040502050405020303" pitchFamily="18" charset="0"/>
              </a:rPr>
              <a:t>제조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88052" y="2734079"/>
            <a:ext cx="26368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3565A"/>
                </a:solidFill>
                <a:latin typeface="Georgia" panose="02040502050405020303" pitchFamily="18" charset="0"/>
              </a:rPr>
              <a:t>Create, Download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96112" y="1650547"/>
            <a:ext cx="3959352" cy="2858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69540" y="1678520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광학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85143" y="410356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신뢰성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1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/>
          <p:cNvSpPr txBox="1">
            <a:spLocks/>
          </p:cNvSpPr>
          <p:nvPr/>
        </p:nvSpPr>
        <p:spPr>
          <a:xfrm>
            <a:off x="357751" y="251362"/>
            <a:ext cx="6853931" cy="559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dirty="0" smtClean="0">
                <a:latin typeface="Georgia" panose="02040502050405020303" pitchFamily="18" charset="0"/>
              </a:rPr>
              <a:t>도면 권한설정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35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897147"/>
          <a:ext cx="8218602" cy="5417389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7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분류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체계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39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22818"/>
              </p:ext>
            </p:extLst>
          </p:nvPr>
        </p:nvGraphicFramePr>
        <p:xfrm>
          <a:off x="793626" y="1388852"/>
          <a:ext cx="6147104" cy="476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454"/>
                <a:gridCol w="1582064"/>
                <a:gridCol w="1618293"/>
                <a:gridCol w="1461293"/>
              </a:tblGrid>
              <a:tr h="529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level2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52979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smtClean="0">
                          <a:effectLst/>
                          <a:latin typeface="+mn-ea"/>
                          <a:ea typeface="+mn-ea"/>
                        </a:rPr>
                        <a:t>도면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100" u="none" strike="noStrike" smtClean="0">
                          <a:effectLst/>
                          <a:latin typeface="+mn-ea"/>
                          <a:ea typeface="+mn-ea"/>
                        </a:rPr>
                        <a:t>부품</a:t>
                      </a:r>
                      <a:endParaRPr lang="en-US" altLang="ko-KR" sz="11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메카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 도메인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Library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97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Library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6639" y="1915887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Download,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Create : </a:t>
            </a:r>
            <a:r>
              <a:rPr lang="ko-KR" altLang="en-US" sz="1000" dirty="0" smtClean="0"/>
              <a:t>메카파트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6639" y="2445658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제어파트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96639" y="2975429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파워파트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96639" y="3505201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인증파트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72592" y="3958047"/>
            <a:ext cx="259660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Download,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Create : </a:t>
            </a:r>
            <a:r>
              <a:rPr lang="ko-KR" altLang="en-US" sz="1000" dirty="0" smtClean="0"/>
              <a:t>기구파트 관리자</a:t>
            </a:r>
            <a:endParaRPr lang="en-US" altLang="ko-KR" sz="1000" dirty="0" smtClean="0"/>
          </a:p>
          <a:p>
            <a:r>
              <a:rPr lang="en-US" altLang="ko-KR" sz="1000" dirty="0" smtClean="0"/>
              <a:t>Download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기구파트 </a:t>
            </a:r>
            <a:r>
              <a:rPr lang="en-US" altLang="ko-KR" sz="1000" dirty="0" smtClean="0"/>
              <a:t>,</a:t>
            </a:r>
            <a:r>
              <a:rPr lang="ko-KR" altLang="en-US" sz="100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변화 </a:t>
            </a:r>
            <a:r>
              <a:rPr lang="ko-KR" altLang="en-US" sz="1000" dirty="0"/>
              <a:t>파일 </a:t>
            </a:r>
            <a:r>
              <a:rPr lang="en-US" altLang="ko-KR" sz="1000" dirty="0"/>
              <a:t>:</a:t>
            </a:r>
            <a:r>
              <a:rPr lang="ko-KR" altLang="en-US" sz="1000"/>
              <a:t> </a:t>
            </a:r>
            <a:r>
              <a:rPr lang="en-US" altLang="ko-KR" sz="1000" dirty="0"/>
              <a:t>Download</a:t>
            </a:r>
            <a:r>
              <a:rPr lang="ko-KR" altLang="en-US" sz="1000"/>
              <a:t> </a:t>
            </a:r>
            <a:r>
              <a:rPr lang="en-US" altLang="ko-KR" sz="1000" dirty="0"/>
              <a:t>: PDM</a:t>
            </a:r>
            <a:r>
              <a:rPr lang="ko-KR" altLang="en-US" sz="1000"/>
              <a:t>사용자 </a:t>
            </a:r>
            <a:r>
              <a:rPr lang="ko-KR" altLang="en-US" sz="1000" smtClean="0"/>
              <a:t>전원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70842" y="4717427"/>
            <a:ext cx="22390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Download,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Create : </a:t>
            </a:r>
            <a:r>
              <a:rPr lang="ko-KR" altLang="en-US" sz="1000" dirty="0" smtClean="0"/>
              <a:t>제어파트 관리자</a:t>
            </a:r>
            <a:endParaRPr lang="en-US" altLang="ko-KR" sz="1000" dirty="0" smtClean="0"/>
          </a:p>
          <a:p>
            <a:r>
              <a:rPr lang="en-US" altLang="ko-KR" sz="1000" dirty="0" smtClean="0"/>
              <a:t>Download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PDM</a:t>
            </a:r>
            <a:r>
              <a:rPr lang="ko-KR" altLang="en-US" sz="1000"/>
              <a:t>사용자 전원 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72592" y="5175648"/>
            <a:ext cx="22390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Download,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Create : </a:t>
            </a:r>
            <a:r>
              <a:rPr lang="ko-KR" altLang="en-US" sz="1000" dirty="0" smtClean="0"/>
              <a:t>파워파트 관리자</a:t>
            </a:r>
            <a:endParaRPr lang="en-US" altLang="ko-KR" sz="1000" dirty="0" smtClean="0"/>
          </a:p>
          <a:p>
            <a:r>
              <a:rPr lang="en-US" altLang="ko-KR" sz="1000" dirty="0" smtClean="0"/>
              <a:t>Download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PDM</a:t>
            </a:r>
            <a:r>
              <a:rPr lang="ko-KR" altLang="en-US" sz="1000"/>
              <a:t>사용자 전원 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72592" y="5677041"/>
            <a:ext cx="18331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Download,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Create : </a:t>
            </a:r>
            <a:r>
              <a:rPr lang="ko-KR" altLang="en-US" sz="1000" dirty="0" smtClean="0"/>
              <a:t>미정</a:t>
            </a:r>
            <a:endParaRPr lang="en-US" altLang="ko-KR" sz="1000" dirty="0" smtClean="0"/>
          </a:p>
          <a:p>
            <a:r>
              <a:rPr lang="en-US" altLang="ko-KR" sz="1000" dirty="0" smtClean="0"/>
              <a:t>Download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미정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577839" y="2483709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Download</a:t>
            </a:r>
            <a:r>
              <a:rPr lang="ko-KR" altLang="en-US" sz="1000"/>
              <a:t> </a:t>
            </a:r>
            <a:r>
              <a:rPr lang="en-US" altLang="ko-KR" sz="1000" dirty="0"/>
              <a:t>: PDM</a:t>
            </a:r>
            <a:r>
              <a:rPr lang="ko-KR" altLang="en-US" sz="1000"/>
              <a:t>사용자 전원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7839" y="3097767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Download</a:t>
            </a:r>
            <a:r>
              <a:rPr lang="ko-KR" altLang="en-US" sz="1000"/>
              <a:t> </a:t>
            </a:r>
            <a:r>
              <a:rPr lang="en-US" altLang="ko-KR" sz="1000" dirty="0"/>
              <a:t>: PDM</a:t>
            </a:r>
            <a:r>
              <a:rPr lang="ko-KR" altLang="en-US" sz="1000"/>
              <a:t>사용자 전원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77839" y="3628311"/>
            <a:ext cx="17604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Download</a:t>
            </a:r>
            <a:r>
              <a:rPr lang="ko-KR" altLang="en-US" sz="1000"/>
              <a:t> </a:t>
            </a:r>
            <a:r>
              <a:rPr lang="en-US" altLang="ko-KR" sz="1000" dirty="0"/>
              <a:t>: PDM</a:t>
            </a:r>
            <a:r>
              <a:rPr lang="ko-KR" altLang="en-US" sz="1000"/>
              <a:t>사용자 전원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77838" y="2034930"/>
            <a:ext cx="25298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변화 파일 </a:t>
            </a:r>
            <a:r>
              <a:rPr lang="en-US" altLang="ko-KR" sz="1000" dirty="0" smtClean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Download</a:t>
            </a:r>
            <a:r>
              <a:rPr lang="ko-KR" altLang="en-US" sz="1000" smtClean="0"/>
              <a:t> </a:t>
            </a:r>
            <a:r>
              <a:rPr lang="en-US" altLang="ko-KR" sz="1000" dirty="0"/>
              <a:t>: PDM</a:t>
            </a:r>
            <a:r>
              <a:rPr lang="ko-KR" altLang="en-US" sz="1000"/>
              <a:t>사용자 전원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53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60769"/>
              </p:ext>
            </p:extLst>
          </p:nvPr>
        </p:nvGraphicFramePr>
        <p:xfrm>
          <a:off x="468198" y="897147"/>
          <a:ext cx="8218602" cy="5288868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71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폴더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014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ko-KR" altLang="en-US" sz="2600" b="1" smtClean="0">
                <a:latin typeface="Georgia" panose="02040502050405020303" pitchFamily="18" charset="0"/>
              </a:rPr>
              <a:t>문서 권한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12350"/>
              </p:ext>
            </p:extLst>
          </p:nvPr>
        </p:nvGraphicFramePr>
        <p:xfrm>
          <a:off x="635907" y="1367069"/>
          <a:ext cx="7927521" cy="4466981"/>
        </p:xfrm>
        <a:graphic>
          <a:graphicData uri="http://schemas.openxmlformats.org/drawingml/2006/table">
            <a:tbl>
              <a:tblPr/>
              <a:tblGrid>
                <a:gridCol w="911306"/>
                <a:gridCol w="1455559"/>
                <a:gridCol w="1455559"/>
                <a:gridCol w="1455559"/>
                <a:gridCol w="911306"/>
                <a:gridCol w="1738232"/>
              </a:tblGrid>
              <a:tr h="324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4Level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5Level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4814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공유폴더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검사기준지침서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PDM 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사용자 전원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신뢰성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부품승인원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매뉴얼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 매뉴얼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 매뉴얼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배포 문서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메카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824577"/>
          <a:ext cx="8218602" cy="5619766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8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폴더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331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ko-KR" altLang="en-US" sz="2600" b="1" dirty="0" smtClean="0">
                <a:latin typeface="Georgia" panose="02040502050405020303" pitchFamily="18" charset="0"/>
              </a:rPr>
              <a:t>문서 권한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55989" y="1193794"/>
          <a:ext cx="7833267" cy="5105415"/>
        </p:xfrm>
        <a:graphic>
          <a:graphicData uri="http://schemas.openxmlformats.org/drawingml/2006/table">
            <a:tbl>
              <a:tblPr/>
              <a:tblGrid>
                <a:gridCol w="1382342"/>
                <a:gridCol w="1382342"/>
                <a:gridCol w="1582680"/>
                <a:gridCol w="1803053"/>
                <a:gridCol w="1682850"/>
              </a:tblGrid>
              <a:tr h="243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4Level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43115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권한폴더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메카문서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메카팀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광학문서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S/W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S/W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파워팀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파워문서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인증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나라별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RA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MFDS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…..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남미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브라질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신의료보험문서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보험문서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임상관리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임상평가보고서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동물임상시험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임상시험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기타임상시험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신뢰성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신뢰성문서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신뢰성팀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DM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Only DM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 flipV="1">
            <a:off x="1666875" y="5398770"/>
            <a:ext cx="209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795549"/>
          <a:ext cx="8218602" cy="5634280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9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폴더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345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ko-KR" altLang="en-US" sz="2600" b="1" dirty="0" smtClean="0">
                <a:latin typeface="Georgia" panose="02040502050405020303" pitchFamily="18" charset="0"/>
              </a:rPr>
              <a:t>문서 권한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66875" y="5398770"/>
            <a:ext cx="209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2514" y="1143595"/>
          <a:ext cx="8128000" cy="5185900"/>
        </p:xfrm>
        <a:graphic>
          <a:graphicData uri="http://schemas.openxmlformats.org/drawingml/2006/table">
            <a:tbl>
              <a:tblPr/>
              <a:tblGrid>
                <a:gridCol w="736612"/>
                <a:gridCol w="1008571"/>
                <a:gridCol w="893307"/>
                <a:gridCol w="3845007"/>
                <a:gridCol w="850605"/>
                <a:gridCol w="793898"/>
              </a:tblGrid>
              <a:tr h="134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1Level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3Level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4Level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5Level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415">
                <a:tc rowSpan="3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권한폴더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개발문서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MFR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포함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Risk Management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R&amp;D+MFR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공정벨리데이션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세척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멸균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포장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RnD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Only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제품개발기획서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(PRS)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Only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R&amp;D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Design Plan(System Technical Specification(STS)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포함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Clinical Affair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Regulatory Affairs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Quality Assurance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Subsystem Requirement Specification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Design Specification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Software Documentation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VV&amp;T 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VV&amp;T 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Usability Validation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Usability Specification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Usability Engineering Process(UOUP)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Specification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Plan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Report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유효성 확인 결과 보고서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Critical components list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주요부품리스트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공인시험성적서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제품표준서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프로젝트 완료 보고서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RFS 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판매승인서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Letter To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 시험의뢰서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신뢰성시험의뢰서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설계이력보고서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회의록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126" y="311746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1-1. </a:t>
            </a:r>
            <a:r>
              <a:rPr lang="ko-KR" altLang="en-US" sz="2600" b="1" smtClean="0">
                <a:latin typeface="Georgia" panose="02040502050405020303" pitchFamily="18" charset="0"/>
              </a:rPr>
              <a:t>문서 속성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37046"/>
              </p:ext>
            </p:extLst>
          </p:nvPr>
        </p:nvGraphicFramePr>
        <p:xfrm>
          <a:off x="491705" y="1201680"/>
          <a:ext cx="8203720" cy="2257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62"/>
                <a:gridCol w="1201664"/>
                <a:gridCol w="966844"/>
                <a:gridCol w="985436"/>
                <a:gridCol w="2770378"/>
                <a:gridCol w="985436"/>
              </a:tblGrid>
              <a:tr h="250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문서 종류에 따라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채번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문서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프로젝트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PRODUCTNAME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ko-KR" altLang="en-US" sz="1100" u="none" strike="noStrike" smtClean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INTERALNUMBER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내부 문서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DEPTCODE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부서코드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PRESERATION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보존 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영구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,5,7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37819"/>
              </p:ext>
            </p:extLst>
          </p:nvPr>
        </p:nvGraphicFramePr>
        <p:xfrm>
          <a:off x="500332" y="3965057"/>
          <a:ext cx="8264107" cy="2257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083"/>
                <a:gridCol w="1715400"/>
                <a:gridCol w="992458"/>
                <a:gridCol w="992458"/>
                <a:gridCol w="2345051"/>
                <a:gridCol w="950657"/>
              </a:tblGrid>
              <a:tr h="2508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 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입력방식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MOLD-201603-001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MANUFACTURE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MANUFACTURE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Vendor</a:t>
                      </a:r>
                      <a:r>
                        <a:rPr lang="ko-KR" altLang="en-US" sz="1100" u="none" strike="noStrike" smtClean="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MANUFACTURE </a:t>
                      </a:r>
                      <a:r>
                        <a:rPr lang="ko-KR" alt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적용 모텔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관련 품목으로 대체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MOLDNUMBER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업체 자체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금형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INTERALNUMBER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내부 문서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Key 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DEPTCODE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부서코드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08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1100" u="none" strike="noStrike" dirty="0" smtClean="0">
                          <a:effectLst/>
                          <a:latin typeface="+mn-ea"/>
                          <a:ea typeface="+mn-ea"/>
                        </a:rPr>
                        <a:t>MODELTYPE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금형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single,mutile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353" y="850617"/>
            <a:ext cx="7356765" cy="292388"/>
            <a:chOff x="2353" y="850617"/>
            <a:chExt cx="7356765" cy="292388"/>
          </a:xfrm>
        </p:grpSpPr>
        <p:sp>
          <p:nvSpPr>
            <p:cNvPr id="6" name="TextBox 5"/>
            <p:cNvSpPr txBox="1"/>
            <p:nvPr/>
          </p:nvSpPr>
          <p:spPr>
            <a:xfrm>
              <a:off x="2353" y="850617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일반 문서 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909" y="3608194"/>
            <a:ext cx="7356765" cy="307777"/>
            <a:chOff x="-60907" y="3608194"/>
            <a:chExt cx="7356765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-60907" y="3608194"/>
              <a:ext cx="735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400" b="1" dirty="0" err="1" smtClean="0">
                  <a:latin typeface="Georgia" panose="02040502050405020303" pitchFamily="18" charset="0"/>
                </a:rPr>
                <a:t>금형</a:t>
              </a:r>
              <a:r>
                <a:rPr lang="ko-KR" altLang="en-US" sz="1400" b="1" dirty="0" smtClean="0">
                  <a:latin typeface="Georgia" panose="02040502050405020303" pitchFamily="18" charset="0"/>
                </a:rPr>
                <a:t> 문서 속성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9" name="Rectangle 48"/>
            <p:cNvSpPr/>
            <p:nvPr/>
          </p:nvSpPr>
          <p:spPr>
            <a:xfrm>
              <a:off x="368279" y="3657280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9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408477"/>
              </p:ext>
            </p:extLst>
          </p:nvPr>
        </p:nvGraphicFramePr>
        <p:xfrm>
          <a:off x="468198" y="897146"/>
          <a:ext cx="8218602" cy="5365631"/>
        </p:xfrm>
        <a:graphic>
          <a:graphicData uri="http://schemas.openxmlformats.org/drawingml/2006/table">
            <a:tbl>
              <a:tblPr/>
              <a:tblGrid>
                <a:gridCol w="5389677"/>
                <a:gridCol w="2828925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PLM –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문서 관리 모듈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설명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809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 결재가 필요한 양식의 문서는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그룹웨어에서 등록 및 승인 후 다운로드를  받고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PDM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시스템에 등록후 자가 결재 또는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일괄 승인을 받는다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필히 로컬에 있는 문서를 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PDM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 등록시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암호화를 풀어서 올려주세요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1.2 </a:t>
            </a:r>
            <a:r>
              <a:rPr lang="ko-KR" altLang="en-US" sz="2600" b="1" smtClean="0">
                <a:latin typeface="Georgia" panose="02040502050405020303" pitchFamily="18" charset="0"/>
              </a:rPr>
              <a:t>문서 등록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5336" y="162140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그룹 </a:t>
            </a:r>
            <a:r>
              <a:rPr lang="ko-KR" altLang="en-US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웨어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69772" y="1264040"/>
            <a:ext cx="7356765" cy="292388"/>
            <a:chOff x="2353" y="850616"/>
            <a:chExt cx="7356765" cy="292388"/>
          </a:xfrm>
        </p:grpSpPr>
        <p:sp>
          <p:nvSpPr>
            <p:cNvPr id="52" name="TextBox 51"/>
            <p:cNvSpPr txBox="1"/>
            <p:nvPr/>
          </p:nvSpPr>
          <p:spPr>
            <a:xfrm>
              <a:off x="2353" y="850616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그룹 </a:t>
              </a:r>
              <a:r>
                <a:rPr lang="ko-KR" altLang="en-US" sz="1300" b="1" dirty="0" err="1" smtClean="0">
                  <a:latin typeface="Georgia" panose="02040502050405020303" pitchFamily="18" charset="0"/>
                </a:rPr>
                <a:t>웨어</a:t>
              </a:r>
              <a:r>
                <a:rPr lang="ko-KR" altLang="en-US" sz="1300" b="1" dirty="0" smtClean="0">
                  <a:latin typeface="Georgia" panose="02040502050405020303" pitchFamily="18" charset="0"/>
                </a:rPr>
                <a:t> 승인 문서 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(ECR,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보고서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,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회의록</a:t>
              </a:r>
              <a:r>
                <a:rPr lang="en-US" altLang="ko-KR" sz="1300" b="1" dirty="0" smtClean="0">
                  <a:latin typeface="Georgia" panose="02040502050405020303" pitchFamily="18" charset="0"/>
                </a:rPr>
                <a:t>)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53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2245600" y="162541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그룹 </a:t>
            </a:r>
            <a:r>
              <a:rPr lang="ko-KR" altLang="en-US" sz="900" kern="0" noProof="0" dirty="0" err="1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웨어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승인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" name="직선 화살표 연결선 2"/>
          <p:cNvCxnSpPr>
            <a:stCxn id="50" idx="3"/>
            <a:endCxn id="54" idx="1"/>
          </p:cNvCxnSpPr>
          <p:nvPr/>
        </p:nvCxnSpPr>
        <p:spPr>
          <a:xfrm>
            <a:off x="1759286" y="1789676"/>
            <a:ext cx="486314" cy="401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8" name="모서리가 둥근 직사각형 57"/>
          <p:cNvSpPr/>
          <p:nvPr/>
        </p:nvSpPr>
        <p:spPr>
          <a:xfrm>
            <a:off x="3939528" y="162140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Locale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다운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6" name="직선 화살표 연결선 5"/>
          <p:cNvCxnSpPr>
            <a:stCxn id="54" idx="3"/>
            <a:endCxn id="58" idx="1"/>
          </p:cNvCxnSpPr>
          <p:nvPr/>
        </p:nvCxnSpPr>
        <p:spPr>
          <a:xfrm flipV="1">
            <a:off x="3369550" y="1789676"/>
            <a:ext cx="569978" cy="401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281133" y="2558048"/>
            <a:ext cx="7356765" cy="292388"/>
            <a:chOff x="2353" y="850616"/>
            <a:chExt cx="7356765" cy="292388"/>
          </a:xfrm>
        </p:grpSpPr>
        <p:sp>
          <p:nvSpPr>
            <p:cNvPr id="62" name="TextBox 61"/>
            <p:cNvSpPr txBox="1"/>
            <p:nvPr/>
          </p:nvSpPr>
          <p:spPr>
            <a:xfrm>
              <a:off x="2353" y="850616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en-US" altLang="ko-KR" sz="1300" b="1" dirty="0" smtClean="0">
                  <a:latin typeface="Georgia" panose="02040502050405020303" pitchFamily="18" charset="0"/>
                </a:rPr>
                <a:t>Locale </a:t>
              </a:r>
              <a:r>
                <a:rPr lang="ko-KR" altLang="en-US" sz="1300" b="1" smtClean="0">
                  <a:latin typeface="Georgia" panose="02040502050405020303" pitchFamily="18" charset="0"/>
                </a:rPr>
                <a:t>문서 등록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63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245600" y="2156085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Locale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12" name="꺾인 연결선 11"/>
          <p:cNvCxnSpPr>
            <a:stCxn id="58" idx="2"/>
            <a:endCxn id="65" idx="3"/>
          </p:cNvCxnSpPr>
          <p:nvPr/>
        </p:nvCxnSpPr>
        <p:spPr>
          <a:xfrm rot="5400000">
            <a:off x="3752323" y="1575179"/>
            <a:ext cx="366409" cy="1131953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6" name="모서리가 둥근 직사각형 65"/>
          <p:cNvSpPr/>
          <p:nvPr/>
        </p:nvSpPr>
        <p:spPr>
          <a:xfrm>
            <a:off x="635336" y="2926688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PDM 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81132" y="3379457"/>
            <a:ext cx="7356765" cy="292388"/>
            <a:chOff x="2353" y="850616"/>
            <a:chExt cx="7356765" cy="292388"/>
          </a:xfrm>
        </p:grpSpPr>
        <p:sp>
          <p:nvSpPr>
            <p:cNvPr id="68" name="TextBox 67"/>
            <p:cNvSpPr txBox="1"/>
            <p:nvPr/>
          </p:nvSpPr>
          <p:spPr>
            <a:xfrm>
              <a:off x="2353" y="850616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문서 권한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72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98958" y="3673032"/>
            <a:ext cx="50091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문서 분류 체계</a:t>
            </a:r>
            <a:r>
              <a:rPr lang="en-US" altLang="ko-KR" sz="1200" dirty="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(</a:t>
            </a:r>
            <a:r>
              <a:rPr lang="ko-KR" altLang="en-US" sz="120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폴더</a:t>
            </a:r>
            <a:r>
              <a:rPr lang="en-US" altLang="ko-KR" sz="1200" dirty="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) </a:t>
            </a:r>
            <a:r>
              <a:rPr lang="ko-KR" altLang="en-US" sz="1200" smtClean="0">
                <a:solidFill>
                  <a:srgbClr val="5F5F5F"/>
                </a:solidFill>
                <a:latin typeface="Georgia" panose="02040502050405020303" pitchFamily="18" charset="0"/>
                <a:sym typeface="Wingdings"/>
              </a:rPr>
              <a:t>로 권한 부여</a:t>
            </a:r>
            <a:endParaRPr lang="en-US" altLang="ko-KR" sz="1200" dirty="0" smtClean="0">
              <a:solidFill>
                <a:srgbClr val="53565A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65048"/>
              </p:ext>
            </p:extLst>
          </p:nvPr>
        </p:nvGraphicFramePr>
        <p:xfrm>
          <a:off x="710315" y="4315664"/>
          <a:ext cx="4997785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84"/>
                <a:gridCol w="996048"/>
                <a:gridCol w="1181819"/>
                <a:gridCol w="2257534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문서유형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채번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일반 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ND-201603-001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하위 분류는 폴더 분류로 대처 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개발 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RD-201603-001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승인원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AP-201603-001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인증 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RA-201603-001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금형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MM-201603-001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개발 소스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DS-201603-001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배포 자료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DD--201603-001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81132" y="3950031"/>
            <a:ext cx="7356765" cy="292388"/>
            <a:chOff x="2353" y="850616"/>
            <a:chExt cx="7356765" cy="292388"/>
          </a:xfrm>
        </p:grpSpPr>
        <p:sp>
          <p:nvSpPr>
            <p:cNvPr id="25" name="TextBox 24"/>
            <p:cNvSpPr txBox="1"/>
            <p:nvPr/>
          </p:nvSpPr>
          <p:spPr>
            <a:xfrm>
              <a:off x="2353" y="850616"/>
              <a:ext cx="7356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latinLnBrk="1"/>
              <a:r>
                <a:rPr lang="ko-KR" altLang="en-US" sz="1300" b="1" dirty="0" smtClean="0">
                  <a:latin typeface="Georgia" panose="02040502050405020303" pitchFamily="18" charset="0"/>
                </a:rPr>
                <a:t>문서 분류</a:t>
              </a:r>
              <a:endParaRPr lang="en-US" altLang="ko-KR" sz="1300" b="1" dirty="0">
                <a:latin typeface="Georgia" panose="02040502050405020303" pitchFamily="18" charset="0"/>
              </a:endParaRPr>
            </a:p>
          </p:txBody>
        </p:sp>
        <p:sp>
          <p:nvSpPr>
            <p:cNvPr id="26" name="Rectangle 48"/>
            <p:cNvSpPr/>
            <p:nvPr/>
          </p:nvSpPr>
          <p:spPr>
            <a:xfrm>
              <a:off x="431539" y="899703"/>
              <a:ext cx="45719" cy="188872"/>
            </a:xfrm>
            <a:prstGeom prst="rect">
              <a:avLst/>
            </a:prstGeom>
            <a:solidFill>
              <a:srgbClr val="E52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77605"/>
              </p:ext>
            </p:extLst>
          </p:nvPr>
        </p:nvGraphicFramePr>
        <p:xfrm>
          <a:off x="468198" y="897146"/>
          <a:ext cx="8218602" cy="5382884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문서관리 프로세스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374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1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문서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등록시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관련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ECO,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관련 부품을 링크 할수 있음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3076027" y="1419606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문서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3017476" y="4276999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5.1.3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승인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59" name="직사각형 35"/>
          <p:cNvSpPr>
            <a:spLocks noChangeArrowheads="1"/>
          </p:cNvSpPr>
          <p:nvPr/>
        </p:nvSpPr>
        <p:spPr bwMode="auto">
          <a:xfrm>
            <a:off x="2832495" y="4250761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9" name="직선 화살표 연결선 8"/>
          <p:cNvCxnSpPr>
            <a:stCxn id="60" idx="2"/>
            <a:endCxn id="46" idx="0"/>
          </p:cNvCxnSpPr>
          <p:nvPr/>
        </p:nvCxnSpPr>
        <p:spPr>
          <a:xfrm flipH="1">
            <a:off x="3635808" y="3801647"/>
            <a:ext cx="5874" cy="475352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모서리가 둥근 직사각형 47"/>
          <p:cNvSpPr/>
          <p:nvPr/>
        </p:nvSpPr>
        <p:spPr>
          <a:xfrm>
            <a:off x="3073356" y="5273777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5.1.6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반려확인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29334" y="3064341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5.1.7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취소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16" name="직선 화살표 연결선 15"/>
          <p:cNvCxnSpPr>
            <a:stCxn id="46" idx="2"/>
            <a:endCxn id="48" idx="0"/>
          </p:cNvCxnSpPr>
          <p:nvPr/>
        </p:nvCxnSpPr>
        <p:spPr>
          <a:xfrm flipH="1">
            <a:off x="3635331" y="4613549"/>
            <a:ext cx="477" cy="660228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5" name="모서리가 둥근 직사각형 54"/>
          <p:cNvSpPr/>
          <p:nvPr/>
        </p:nvSpPr>
        <p:spPr>
          <a:xfrm>
            <a:off x="1212053" y="4287079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5.1.5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수신자 </a:t>
            </a: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Notice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56" name="직사각형 35"/>
          <p:cNvSpPr>
            <a:spLocks noChangeArrowheads="1"/>
          </p:cNvSpPr>
          <p:nvPr/>
        </p:nvSpPr>
        <p:spPr bwMode="auto">
          <a:xfrm>
            <a:off x="3642075" y="4593268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31" name="직선 화살표 연결선 30"/>
          <p:cNvCxnSpPr>
            <a:stCxn id="33" idx="3"/>
            <a:endCxn id="49" idx="1"/>
          </p:cNvCxnSpPr>
          <p:nvPr/>
        </p:nvCxnSpPr>
        <p:spPr>
          <a:xfrm flipV="1">
            <a:off x="6187667" y="3232616"/>
            <a:ext cx="741667" cy="5338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1" name="모서리가 둥근 직사각형 70"/>
          <p:cNvSpPr/>
          <p:nvPr/>
        </p:nvSpPr>
        <p:spPr>
          <a:xfrm>
            <a:off x="4951004" y="2523993"/>
            <a:ext cx="1123950" cy="33655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5.1.8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mtClean="0">
                <a:solidFill>
                  <a:prstClr val="black"/>
                </a:solidFill>
                <a:latin typeface="Georgia" panose="02040502050405020303" pitchFamily="18" charset="0"/>
              </a:rPr>
              <a:t>문서 </a:t>
            </a:r>
            <a:r>
              <a:rPr lang="ko-KR" altLang="en-US" sz="900" kern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개정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 anchor="ctr"/>
          <a:lstStyle/>
          <a:p>
            <a:r>
              <a:rPr lang="en-US" altLang="ko-KR" sz="2000" b="1" dirty="0" smtClean="0">
                <a:latin typeface="Georgia" panose="02040502050405020303" pitchFamily="18" charset="0"/>
              </a:rPr>
              <a:t>1.3 </a:t>
            </a:r>
            <a:r>
              <a:rPr lang="ko-KR" altLang="en-US" sz="2000" b="1" smtClean="0">
                <a:latin typeface="Georgia" panose="02040502050405020303" pitchFamily="18" charset="0"/>
              </a:rPr>
              <a:t>문서 등록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sp>
        <p:nvSpPr>
          <p:cNvPr id="43" name="직사각형 35"/>
          <p:cNvSpPr>
            <a:spLocks noChangeArrowheads="1"/>
          </p:cNvSpPr>
          <p:nvPr/>
        </p:nvSpPr>
        <p:spPr bwMode="auto">
          <a:xfrm>
            <a:off x="4823405" y="3044910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47" name="직사각형 35"/>
          <p:cNvSpPr>
            <a:spLocks noChangeArrowheads="1"/>
          </p:cNvSpPr>
          <p:nvPr/>
        </p:nvSpPr>
        <p:spPr bwMode="auto">
          <a:xfrm>
            <a:off x="6074954" y="3022128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19901" y="1412939"/>
            <a:ext cx="1123950" cy="336550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5.1.1.1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문서 수정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/</a:t>
            </a:r>
            <a:r>
              <a:rPr lang="ko-KR" altLang="en-US" sz="900" kern="0" noProof="0" smtClean="0">
                <a:solidFill>
                  <a:prstClr val="black"/>
                </a:solidFill>
                <a:latin typeface="Georgia" panose="02040502050405020303" pitchFamily="18" charset="0"/>
              </a:rPr>
              <a:t>삭제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4951004" y="3069679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5.1.6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err="1" smtClean="0">
                <a:solidFill>
                  <a:prstClr val="black"/>
                </a:solidFill>
                <a:latin typeface="Georgia" panose="02040502050405020303" pitchFamily="18" charset="0"/>
              </a:rPr>
              <a:t>재작업</a:t>
            </a: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 여부</a:t>
            </a:r>
            <a:r>
              <a:rPr lang="en-US" altLang="ko-KR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7" name="꺾인 연결선 6"/>
          <p:cNvCxnSpPr>
            <a:stCxn id="48" idx="3"/>
            <a:endCxn id="33" idx="2"/>
          </p:cNvCxnSpPr>
          <p:nvPr/>
        </p:nvCxnSpPr>
        <p:spPr>
          <a:xfrm flipV="1">
            <a:off x="4197306" y="3406229"/>
            <a:ext cx="1372030" cy="2035823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0" name="순서도: 판단 59"/>
          <p:cNvSpPr/>
          <p:nvPr/>
        </p:nvSpPr>
        <p:spPr>
          <a:xfrm>
            <a:off x="3023350" y="3465097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5.1.2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Georgia" panose="02040502050405020303" pitchFamily="18" charset="0"/>
              </a:rPr>
              <a:t>결재선 지정 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Georgia" panose="02040502050405020303" pitchFamily="18" charset="0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Georgia" panose="02040502050405020303" pitchFamily="18" charset="0"/>
            </a:endParaRPr>
          </a:p>
        </p:txBody>
      </p:sp>
      <p:cxnSp>
        <p:nvCxnSpPr>
          <p:cNvPr id="54" name="꺾인 연결선 53"/>
          <p:cNvCxnSpPr>
            <a:stCxn id="60" idx="1"/>
            <a:endCxn id="55" idx="0"/>
          </p:cNvCxnSpPr>
          <p:nvPr/>
        </p:nvCxnSpPr>
        <p:spPr>
          <a:xfrm rot="10800000" flipV="1">
            <a:off x="1774028" y="3633371"/>
            <a:ext cx="1249322" cy="653707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5" name="직사각형 35"/>
          <p:cNvSpPr>
            <a:spLocks noChangeArrowheads="1"/>
          </p:cNvSpPr>
          <p:nvPr/>
        </p:nvSpPr>
        <p:spPr bwMode="auto">
          <a:xfrm>
            <a:off x="1719708" y="3421074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ko-KR" altLang="en-US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자가결재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66" name="직사각형 35"/>
          <p:cNvSpPr>
            <a:spLocks noChangeArrowheads="1"/>
          </p:cNvSpPr>
          <p:nvPr/>
        </p:nvSpPr>
        <p:spPr bwMode="auto">
          <a:xfrm>
            <a:off x="3635331" y="3790983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67" name="직사각형 35"/>
          <p:cNvSpPr>
            <a:spLocks noChangeArrowheads="1"/>
          </p:cNvSpPr>
          <p:nvPr/>
        </p:nvSpPr>
        <p:spPr bwMode="auto">
          <a:xfrm>
            <a:off x="2897065" y="3421074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cxnSp>
        <p:nvCxnSpPr>
          <p:cNvPr id="34" name="꺾인 연결선 33"/>
          <p:cNvCxnSpPr>
            <a:stCxn id="71" idx="0"/>
            <a:endCxn id="32" idx="2"/>
          </p:cNvCxnSpPr>
          <p:nvPr/>
        </p:nvCxnSpPr>
        <p:spPr>
          <a:xfrm rot="16200000" flipV="1">
            <a:off x="4960176" y="1971189"/>
            <a:ext cx="774504" cy="33110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none"/>
          </a:ln>
          <a:effectLst/>
        </p:spPr>
      </p:cxnSp>
      <p:cxnSp>
        <p:nvCxnSpPr>
          <p:cNvPr id="41" name="꺾인 연결선 40"/>
          <p:cNvCxnSpPr>
            <a:stCxn id="10" idx="3"/>
            <a:endCxn id="32" idx="1"/>
          </p:cNvCxnSpPr>
          <p:nvPr/>
        </p:nvCxnSpPr>
        <p:spPr>
          <a:xfrm flipV="1">
            <a:off x="4199977" y="1581214"/>
            <a:ext cx="419924" cy="66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dash"/>
            <a:tailEnd type="none"/>
          </a:ln>
          <a:effectLst/>
        </p:spPr>
      </p:cxnSp>
      <p:cxnSp>
        <p:nvCxnSpPr>
          <p:cNvPr id="50" name="꺾인 연결선 49"/>
          <p:cNvCxnSpPr>
            <a:stCxn id="33" idx="1"/>
            <a:endCxn id="60" idx="0"/>
          </p:cNvCxnSpPr>
          <p:nvPr/>
        </p:nvCxnSpPr>
        <p:spPr>
          <a:xfrm rot="10800000" flipV="1">
            <a:off x="3641682" y="3237953"/>
            <a:ext cx="1309322" cy="227143"/>
          </a:xfrm>
          <a:prstGeom prst="bentConnector2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직선 화살표 연결선 63"/>
          <p:cNvCxnSpPr>
            <a:stCxn id="46" idx="1"/>
            <a:endCxn id="55" idx="3"/>
          </p:cNvCxnSpPr>
          <p:nvPr/>
        </p:nvCxnSpPr>
        <p:spPr>
          <a:xfrm flipH="1">
            <a:off x="2336003" y="4445274"/>
            <a:ext cx="681473" cy="1008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5" name="모서리가 둥근 직사각형 34"/>
          <p:cNvSpPr/>
          <p:nvPr/>
        </p:nvSpPr>
        <p:spPr>
          <a:xfrm>
            <a:off x="1404390" y="2519822"/>
            <a:ext cx="1123950" cy="3365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일괄 결재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3016999" y="2519822"/>
            <a:ext cx="1236663" cy="336550"/>
          </a:xfrm>
          <a:prstGeom prst="flowChartDecision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즉시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결재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?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cxnSp>
        <p:nvCxnSpPr>
          <p:cNvPr id="3" name="직선 화살표 연결선 2"/>
          <p:cNvCxnSpPr>
            <a:stCxn id="36" idx="2"/>
            <a:endCxn id="60" idx="0"/>
          </p:cNvCxnSpPr>
          <p:nvPr/>
        </p:nvCxnSpPr>
        <p:spPr>
          <a:xfrm>
            <a:off x="3635331" y="2856372"/>
            <a:ext cx="6351" cy="608725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직선 화살표 연결선 12"/>
          <p:cNvCxnSpPr>
            <a:stCxn id="71" idx="1"/>
            <a:endCxn id="36" idx="3"/>
          </p:cNvCxnSpPr>
          <p:nvPr/>
        </p:nvCxnSpPr>
        <p:spPr>
          <a:xfrm flipH="1" flipV="1">
            <a:off x="4253662" y="2688097"/>
            <a:ext cx="697342" cy="4171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7" name="직선 화살표 연결선 16"/>
          <p:cNvCxnSpPr>
            <a:stCxn id="36" idx="1"/>
            <a:endCxn id="35" idx="3"/>
          </p:cNvCxnSpPr>
          <p:nvPr/>
        </p:nvCxnSpPr>
        <p:spPr>
          <a:xfrm flipH="1">
            <a:off x="2528340" y="2688097"/>
            <a:ext cx="488659" cy="0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직선 화살표 연결선 19"/>
          <p:cNvCxnSpPr>
            <a:stCxn id="10" idx="2"/>
            <a:endCxn id="36" idx="0"/>
          </p:cNvCxnSpPr>
          <p:nvPr/>
        </p:nvCxnSpPr>
        <p:spPr>
          <a:xfrm flipH="1">
            <a:off x="3635331" y="1756156"/>
            <a:ext cx="2671" cy="763666"/>
          </a:xfrm>
          <a:prstGeom prst="straightConnector1">
            <a:avLst/>
          </a:prstGeom>
          <a:noFill/>
          <a:ln w="127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직사각형 35"/>
          <p:cNvSpPr>
            <a:spLocks noChangeArrowheads="1"/>
          </p:cNvSpPr>
          <p:nvPr/>
        </p:nvSpPr>
        <p:spPr bwMode="auto">
          <a:xfrm>
            <a:off x="3641681" y="2861388"/>
            <a:ext cx="255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2060"/>
                </a:solidFill>
                <a:latin typeface="Georgia" panose="02040502050405020303" pitchFamily="18" charset="0"/>
                <a:ea typeface="+mn-ea"/>
              </a:rPr>
              <a:t>Y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53" name="직사각형 35"/>
          <p:cNvSpPr>
            <a:spLocks noChangeArrowheads="1"/>
          </p:cNvSpPr>
          <p:nvPr/>
        </p:nvSpPr>
        <p:spPr bwMode="auto">
          <a:xfrm>
            <a:off x="3049465" y="3573474"/>
            <a:ext cx="271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spcAft>
                <a:spcPct val="0"/>
              </a:spcAft>
            </a:pPr>
            <a:r>
              <a:rPr lang="en-US" altLang="ko-KR" sz="900" dirty="0" smtClean="0">
                <a:solidFill>
                  <a:srgbClr val="000000"/>
                </a:solidFill>
                <a:latin typeface="Georgia" panose="02040502050405020303" pitchFamily="18" charset="0"/>
                <a:ea typeface="+mn-ea"/>
              </a:rPr>
              <a:t>N</a:t>
            </a:r>
            <a:endParaRPr lang="en-US" altLang="ko-KR" sz="900" dirty="0">
              <a:solidFill>
                <a:srgbClr val="000000"/>
              </a:solidFill>
              <a:latin typeface="Georgia" panose="02040502050405020303" pitchFamily="18" charset="0"/>
              <a:ea typeface="+mn-ea"/>
            </a:endParaRPr>
          </a:p>
        </p:txBody>
      </p:sp>
      <p:sp>
        <p:nvSpPr>
          <p:cNvPr id="44" name="모서리가 접힌 도형 43"/>
          <p:cNvSpPr/>
          <p:nvPr/>
        </p:nvSpPr>
        <p:spPr>
          <a:xfrm>
            <a:off x="1315458" y="1276519"/>
            <a:ext cx="1123950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문서 등록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1326821" y="1546839"/>
            <a:ext cx="1493587" cy="336550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산출물 등록</a:t>
            </a:r>
            <a:endParaRPr lang="en-US" altLang="ko-KR" sz="900" kern="0" noProof="0" dirty="0" smtClean="0">
              <a:solidFill>
                <a:prstClr val="black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rPr>
              <a:t>(</a:t>
            </a:r>
            <a:r>
              <a:rPr lang="ko-KR" altLang="en-US" sz="900" kern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개발 업무</a:t>
            </a:r>
            <a:r>
              <a:rPr lang="en-US" altLang="ko-KR" sz="900" kern="0" dirty="0" smtClean="0">
                <a:solidFill>
                  <a:prstClr val="black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,ECO,EO)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가는각진제목체" panose="02030600000101010101" pitchFamily="18" charset="-127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6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897147"/>
          <a:ext cx="8218602" cy="5529531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838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폴더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245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-4. </a:t>
            </a:r>
            <a:r>
              <a:rPr lang="ko-KR" altLang="en-US" sz="2600" b="1" smtClean="0">
                <a:latin typeface="Georgia" panose="02040502050405020303" pitchFamily="18" charset="0"/>
              </a:rPr>
              <a:t>문서</a:t>
            </a:r>
            <a:r>
              <a:rPr lang="ko-KR" altLang="en-US" sz="2600" b="1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공유 폴더 분류 체계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71531" y="1235816"/>
          <a:ext cx="3945045" cy="5061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416"/>
                <a:gridCol w="932071"/>
                <a:gridCol w="932071"/>
                <a:gridCol w="932071"/>
                <a:gridCol w="574416"/>
              </a:tblGrid>
              <a:tr h="20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46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공유폴더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일반문서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보고서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테스트보고서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파워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광학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신뢰성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기술검토보고서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파워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광학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신뢰성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자 시험의뢰서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0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신뢰성시험의뢰서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설계이력보고서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회의록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검사기준지침서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파워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광학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신뢰성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업무협조전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3" marR="6503" marT="65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598358" y="1262033"/>
          <a:ext cx="3984925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671"/>
                <a:gridCol w="1523127"/>
                <a:gridCol w="1523127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1Level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2Level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3Level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098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공유폴더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부품승인원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파워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광학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금형문서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매뉴얼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</a:rPr>
                        <a:t>Letter to 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6"/>
          <p:cNvGraphicFramePr>
            <a:graphicFrameLocks noGrp="1"/>
          </p:cNvGraphicFramePr>
          <p:nvPr>
            <p:ph idx="1"/>
            <p:extLst/>
          </p:nvPr>
        </p:nvGraphicFramePr>
        <p:xfrm>
          <a:off x="468198" y="897147"/>
          <a:ext cx="8218602" cy="5417389"/>
        </p:xfrm>
        <a:graphic>
          <a:graphicData uri="http://schemas.openxmlformats.org/drawingml/2006/table">
            <a:tbl>
              <a:tblPr/>
              <a:tblGrid>
                <a:gridCol w="8218602"/>
              </a:tblGrid>
              <a:tr h="278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폴더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구조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139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>
                <a:latin typeface="Georgia" panose="02040502050405020303" pitchFamily="18" charset="0"/>
              </a:rPr>
              <a:t>1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-5. </a:t>
            </a:r>
            <a:r>
              <a:rPr lang="ko-KR" altLang="en-US" sz="2600" b="1" smtClean="0">
                <a:latin typeface="Georgia" panose="02040502050405020303" pitchFamily="18" charset="0"/>
              </a:rPr>
              <a:t>문서</a:t>
            </a:r>
            <a:r>
              <a:rPr lang="ko-KR" altLang="en-US" sz="2600" b="1">
                <a:latin typeface="Georgia" panose="02040502050405020303" pitchFamily="18" charset="0"/>
              </a:rPr>
              <a:t> </a:t>
            </a:r>
            <a:r>
              <a:rPr lang="ko-KR" altLang="en-US" sz="2600" b="1" smtClean="0">
                <a:latin typeface="Georgia" panose="02040502050405020303" pitchFamily="18" charset="0"/>
              </a:rPr>
              <a:t>권한 폴더 분류 체계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02891" y="1299804"/>
          <a:ext cx="2209800" cy="4937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876300"/>
                <a:gridCol w="660400"/>
              </a:tblGrid>
              <a:tr h="308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3Level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856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권한폴더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메카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광학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제어문서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S/W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문서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회로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파워문서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인증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FDA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MFDS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CFDA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브라질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캐나다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제조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부자재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개발문서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DM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개발문서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 flipV="1">
            <a:off x="2168166" y="3384192"/>
            <a:ext cx="10319" cy="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2168166" y="3825517"/>
            <a:ext cx="10319" cy="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85490"/>
              </p:ext>
            </p:extLst>
          </p:nvPr>
        </p:nvGraphicFramePr>
        <p:xfrm>
          <a:off x="3138787" y="1313900"/>
          <a:ext cx="5136532" cy="502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301"/>
                <a:gridCol w="836040"/>
                <a:gridCol w="846362"/>
                <a:gridCol w="2589829"/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1Level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2Level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3Level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4Level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99929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권한폴더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개발문서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MRF </a:t>
                      </a:r>
                      <a:r>
                        <a:rPr lang="ko-KR" altLang="en-US" sz="800" u="none" strike="noStrike">
                          <a:effectLst/>
                        </a:rPr>
                        <a:t>포함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Risk Management Plan(</a:t>
                      </a:r>
                      <a:r>
                        <a:rPr lang="ko-KR" altLang="en-US" sz="900" u="none" strike="noStrike">
                          <a:effectLst/>
                        </a:rPr>
                        <a:t>위험 관리 계획서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99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Risk Management Report(</a:t>
                      </a:r>
                      <a:r>
                        <a:rPr lang="ko-KR" altLang="en-US" sz="900" u="none" strike="noStrike">
                          <a:effectLst/>
                        </a:rPr>
                        <a:t>위험관리보고서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Only </a:t>
                      </a:r>
                      <a:r>
                        <a:rPr lang="en-US" sz="800" u="none" strike="noStrike" dirty="0" err="1">
                          <a:effectLst/>
                        </a:rPr>
                        <a:t>RnD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제품개발기획서</a:t>
                      </a:r>
                      <a:r>
                        <a:rPr lang="en-US" altLang="ko-KR" sz="800" u="none" strike="noStrike" dirty="0">
                          <a:effectLst/>
                        </a:rPr>
                        <a:t>(PRS)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73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Design Plan(System Technical Specification(STS)</a:t>
                      </a:r>
                      <a:r>
                        <a:rPr lang="ko-KR" altLang="en-US" sz="800" u="none" strike="noStrike">
                          <a:effectLst/>
                        </a:rPr>
                        <a:t>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Clinical Affair 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Regulatory Affairs Plan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Quality Assurance Plan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Usability Validation Plan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Subsystem Requirement Specification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Design Specification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Software Documentation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73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clinical Evaluation Report (</a:t>
                      </a:r>
                      <a:r>
                        <a:rPr lang="ko-KR" altLang="en-US" sz="800" u="none" strike="noStrike">
                          <a:effectLst/>
                        </a:rPr>
                        <a:t>임상평가보고서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Usability Validation 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Usability Specification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73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Report for Usability Engineering Process(UOUP)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유효성 확인 결과 보고서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Critical components list (</a:t>
                      </a:r>
                      <a:r>
                        <a:rPr lang="ko-KR" altLang="en-US" sz="800" u="none" strike="noStrike">
                          <a:effectLst/>
                        </a:rPr>
                        <a:t>주요부품리스트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벨리데이션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제품표준서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 완료 보고서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RFS (</a:t>
                      </a:r>
                      <a:r>
                        <a:rPr lang="ko-KR" altLang="en-US" sz="800" u="none" strike="noStrike">
                          <a:effectLst/>
                        </a:rPr>
                        <a:t>판매승인서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3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58" marR="6158" marT="61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752" y="251362"/>
            <a:ext cx="6629400" cy="559519"/>
          </a:xfrm>
        </p:spPr>
        <p:txBody>
          <a:bodyPr/>
          <a:lstStyle/>
          <a:p>
            <a:r>
              <a:rPr lang="en-US" altLang="ko-KR" sz="2600" b="1" dirty="0" smtClean="0">
                <a:latin typeface="Georgia" panose="02040502050405020303" pitchFamily="18" charset="0"/>
              </a:rPr>
              <a:t>1-4. </a:t>
            </a:r>
            <a:r>
              <a:rPr lang="ko-KR" altLang="en-US" sz="2600" b="1" smtClean="0">
                <a:latin typeface="Georgia" panose="02040502050405020303" pitchFamily="18" charset="0"/>
              </a:rPr>
              <a:t>문서 관리</a:t>
            </a:r>
            <a:r>
              <a:rPr lang="en-US" altLang="ko-KR" sz="2600" b="1" dirty="0" smtClean="0">
                <a:latin typeface="Georgia" panose="02040502050405020303" pitchFamily="18" charset="0"/>
              </a:rPr>
              <a:t>– </a:t>
            </a:r>
            <a:r>
              <a:rPr lang="ko-KR" altLang="en-US" sz="2600" b="1" smtClean="0">
                <a:latin typeface="Georgia" panose="02040502050405020303" pitchFamily="18" charset="0"/>
              </a:rPr>
              <a:t>기타 결정사항</a:t>
            </a:r>
            <a:endParaRPr lang="ko-KR" altLang="en-US" sz="2600" b="1" dirty="0">
              <a:latin typeface="Georgia" panose="02040502050405020303" pitchFamily="18" charset="0"/>
            </a:endParaRP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58957"/>
              </p:ext>
            </p:extLst>
          </p:nvPr>
        </p:nvGraphicFramePr>
        <p:xfrm>
          <a:off x="501767" y="1076752"/>
          <a:ext cx="8176407" cy="3304782"/>
        </p:xfrm>
        <a:graphic>
          <a:graphicData uri="http://schemas.openxmlformats.org/drawingml/2006/table">
            <a:tbl>
              <a:tblPr/>
              <a:tblGrid>
                <a:gridCol w="2577863"/>
                <a:gridCol w="4329882"/>
                <a:gridCol w="1268662"/>
              </a:tblGrid>
              <a:tr h="389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kumimoji="0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결정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28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문서 종류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문서 종류에 따른 권한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문서 분류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폴더에 따른 권한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Revision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A,B,C,D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28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문서 번호 체계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문서 종류에 따른 번호 체계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F79646">
              <a:shade val="95000"/>
              <a:satMod val="105000"/>
            </a:srgbClr>
          </a:solidFill>
          <a:prstDash val="solid"/>
          <a:tailEnd type="arrow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3523</Words>
  <Application>Microsoft Office PowerPoint</Application>
  <PresentationFormat>화면 슬라이드 쇼(4:3)</PresentationFormat>
  <Paragraphs>1999</Paragraphs>
  <Slides>38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HY헤드라인M</vt:lpstr>
      <vt:lpstr>가는각진제목체</vt:lpstr>
      <vt:lpstr>맑은 고딕</vt:lpstr>
      <vt:lpstr>Arial</vt:lpstr>
      <vt:lpstr>Arial Narrow</vt:lpstr>
      <vt:lpstr>Calibri</vt:lpstr>
      <vt:lpstr>Georgia</vt:lpstr>
      <vt:lpstr>Helvetica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alt.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andrew.lee</dc:creator>
  <cp:lastModifiedBy>tsuam</cp:lastModifiedBy>
  <cp:revision>906</cp:revision>
  <cp:lastPrinted>2014-06-25T04:42:18Z</cp:lastPrinted>
  <dcterms:created xsi:type="dcterms:W3CDTF">2014-03-24T19:05:29Z</dcterms:created>
  <dcterms:modified xsi:type="dcterms:W3CDTF">2016-06-20T01:03:26Z</dcterms:modified>
</cp:coreProperties>
</file>