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2" r:id="rId4"/>
    <p:sldId id="315" r:id="rId5"/>
    <p:sldId id="316" r:id="rId6"/>
    <p:sldId id="317" r:id="rId7"/>
    <p:sldId id="31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">
          <p15:clr>
            <a:srgbClr val="A4A3A4"/>
          </p15:clr>
        </p15:guide>
        <p15:guide id="2" pos="352">
          <p15:clr>
            <a:srgbClr val="A4A3A4"/>
          </p15:clr>
        </p15:guide>
        <p15:guide id="3" orient="horz" pos="1435">
          <p15:clr>
            <a:srgbClr val="A4A3A4"/>
          </p15:clr>
        </p15:guide>
        <p15:guide id="4" pos="2904">
          <p15:clr>
            <a:srgbClr val="A4A3A4"/>
          </p15:clr>
        </p15:guide>
        <p15:guide id="5" orient="horz" pos="1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B22"/>
    <a:srgbClr val="000000"/>
    <a:srgbClr val="7F7F7F"/>
    <a:srgbClr val="00AF9F"/>
    <a:srgbClr val="F89829"/>
    <a:srgbClr val="DF6421"/>
    <a:srgbClr val="00BCE4"/>
    <a:srgbClr val="0081C9"/>
    <a:srgbClr val="8BD389"/>
    <a:srgbClr val="009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08" y="77"/>
      </p:cViewPr>
      <p:guideLst>
        <p:guide orient="horz" pos="392"/>
        <p:guide pos="352"/>
        <p:guide orient="horz" pos="1435"/>
        <p:guide pos="2904"/>
        <p:guide orient="horz" pos="1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1C64A-14D1-7241-8C66-84CEE8747062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E367-C214-1F4E-9049-5168970A0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AF24F-2D80-8244-ADC5-CB25D55F584E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C071C-9A2C-2747-A708-C160D9AC1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31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0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2692400"/>
            <a:ext cx="7264400" cy="787400"/>
          </a:xfrm>
        </p:spPr>
        <p:txBody>
          <a:bodyPr>
            <a:noAutofit/>
          </a:bodyPr>
          <a:lstStyle>
            <a:lvl1pPr>
              <a:buNone/>
              <a:defRPr sz="40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0" y="3390900"/>
            <a:ext cx="7264400" cy="787400"/>
          </a:xfrm>
        </p:spPr>
        <p:txBody>
          <a:bodyPr>
            <a:noAutofit/>
          </a:bodyPr>
          <a:lstStyle>
            <a:lvl1pPr>
              <a:buNone/>
              <a:defRPr sz="2800" b="0" i="0">
                <a:solidFill>
                  <a:srgbClr val="0081C9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687516" cy="36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067" y="640080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5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2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9" name="Picture 10" descr="C:\##_E3PS_##\#_회사소개_#\e3ps\이쓰리피에스-로고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573" y="155592"/>
            <a:ext cx="1829811" cy="5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6" y="126246"/>
            <a:ext cx="168751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6197599"/>
            <a:ext cx="9146465" cy="660401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5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5" y="0"/>
            <a:ext cx="9151315" cy="853440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0" y="6299444"/>
            <a:ext cx="720718" cy="243726"/>
          </a:xfrm>
          <a:prstGeom prst="rect">
            <a:avLst/>
          </a:prstGeom>
        </p:spPr>
      </p:pic>
      <p:pic>
        <p:nvPicPr>
          <p:cNvPr id="11" name="Picture 2" descr="C:\##_E3PS_##\#_회사소개_#\e3ps\이쓰리피에스-로고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455" y="6294479"/>
            <a:ext cx="1307739" cy="3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98" y="215784"/>
            <a:ext cx="168751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4450"/>
            <a:ext cx="9144000" cy="4635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241800" y="643481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3"/>
          <p:cNvCxnSpPr/>
          <p:nvPr userDrawn="1"/>
        </p:nvCxnSpPr>
        <p:spPr>
          <a:xfrm>
            <a:off x="469900" y="809624"/>
            <a:ext cx="8208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  <p:pic>
        <p:nvPicPr>
          <p:cNvPr id="13" name="Picture 2" descr="C:\##_E3PS_##\#_회사소개_#\e3ps\이쓰리피에스-로고1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5" y="6476847"/>
            <a:ext cx="1307739" cy="3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286"/>
            <a:ext cx="9144000" cy="21771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241800" y="6557598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4328" y="6652169"/>
            <a:ext cx="2130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Intellian Proprietary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663535" y="6626557"/>
            <a:ext cx="21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81C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with the best</a:t>
            </a:r>
            <a:endParaRPr lang="ko-KR" altLang="en-US" sz="1000" dirty="0">
              <a:solidFill>
                <a:srgbClr val="0081C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9900" y="809624"/>
            <a:ext cx="8208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64328" y="6515103"/>
            <a:ext cx="256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Intellian Proprietary</a:t>
            </a:r>
            <a:endParaRPr lang="ko-KR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656391" y="6472239"/>
            <a:ext cx="2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081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1400" dirty="0" smtClean="0"/>
              <a:t>Connect with the best</a:t>
            </a:r>
            <a:endParaRPr lang="ko-KR" altLang="en-US" sz="1400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241800" y="643481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2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5274BDB-73DD-4244-833E-EE7AC40AF30A}" type="datetime1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A48028D-080F-DF47-B6A5-F918BD58D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0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83" r:id="rId3"/>
    <p:sldLayoutId id="2147483650" r:id="rId4"/>
    <p:sldLayoutId id="2147483679" r:id="rId5"/>
    <p:sldLayoutId id="214748368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 txBox="1">
            <a:spLocks/>
          </p:cNvSpPr>
          <p:nvPr/>
        </p:nvSpPr>
        <p:spPr>
          <a:xfrm>
            <a:off x="3092768" y="5540543"/>
            <a:ext cx="2963662" cy="7251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5988" eaLnBrk="0" hangingPunct="0">
              <a:buNone/>
              <a:defRPr/>
            </a:pPr>
            <a:r>
              <a:rPr lang="en-US" altLang="ko-KR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PDM T/F</a:t>
            </a:r>
          </a:p>
          <a:p>
            <a:pPr marL="0" indent="0" algn="ctr" defTabSz="915988" eaLnBrk="0" hangingPunct="0">
              <a:buNone/>
              <a:defRPr/>
            </a:pPr>
            <a:r>
              <a:rPr lang="en-US" altLang="ko-KR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2016.06.20 ~ 2016.06.23</a:t>
            </a:r>
            <a:endParaRPr lang="en-US" altLang="ko-KR" sz="18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64653"/>
            <a:ext cx="450799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000"/>
              </a:lnSpc>
            </a:pPr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PDM </a:t>
            </a:r>
          </a:p>
          <a:p>
            <a:pPr>
              <a:lnSpc>
                <a:spcPts val="7000"/>
              </a:lnSpc>
            </a:pPr>
            <a:r>
              <a:rPr lang="ko-KR" alt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단위 테스트 시나리오</a:t>
            </a:r>
            <a:endParaRPr lang="ru-RU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5012" y="35487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Contents</a:t>
            </a:r>
            <a:endParaRPr lang="ko-KR" altLang="en-US" sz="26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178" y="823971"/>
            <a:ext cx="5123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단위 테스트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일정 계획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권한  테스트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각 모듈 별 등록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</a:t>
            </a:r>
            <a:r>
              <a:rPr lang="ko-KR" altLang="en-US" sz="1200" b="1" smtClean="0">
                <a:latin typeface="Georgia" panose="02040502050405020303" pitchFamily="18" charset="0"/>
              </a:rPr>
              <a:t>수정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</a:t>
            </a:r>
            <a:r>
              <a:rPr lang="ko-KR" altLang="en-US" sz="1200" b="1" smtClean="0">
                <a:latin typeface="Georgia" panose="02040502050405020303" pitchFamily="18" charset="0"/>
              </a:rPr>
              <a:t>삭제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</a:t>
            </a:r>
            <a:r>
              <a:rPr lang="ko-KR" altLang="en-US" sz="1200" b="1" smtClean="0">
                <a:latin typeface="Georgia" panose="02040502050405020303" pitchFamily="18" charset="0"/>
              </a:rPr>
              <a:t>개정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dirty="0" smtClean="0">
                <a:latin typeface="Georgia" panose="02040502050405020303" pitchFamily="18" charset="0"/>
              </a:rPr>
              <a:t>         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- </a:t>
            </a:r>
            <a:r>
              <a:rPr lang="ko-KR" altLang="en-US" sz="1200" b="1" smtClean="0">
                <a:latin typeface="Georgia" panose="02040502050405020303" pitchFamily="18" charset="0"/>
              </a:rPr>
              <a:t>결재 </a:t>
            </a:r>
            <a:r>
              <a:rPr lang="ko-KR" altLang="en-US" sz="1200" b="1" dirty="0" smtClean="0">
                <a:latin typeface="Georgia" panose="02040502050405020303" pitchFamily="18" charset="0"/>
              </a:rPr>
              <a:t>테스트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,E-Mail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dirty="0" smtClean="0">
                <a:latin typeface="Georgia" panose="02040502050405020303" pitchFamily="18" charset="0"/>
              </a:rPr>
              <a:t>         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- </a:t>
            </a:r>
            <a:r>
              <a:rPr lang="ko-KR" altLang="en-US" sz="1200" b="1" smtClean="0">
                <a:latin typeface="Georgia" panose="02040502050405020303" pitchFamily="18" charset="0"/>
              </a:rPr>
              <a:t>타 </a:t>
            </a:r>
            <a:r>
              <a:rPr lang="ko-KR" altLang="en-US" sz="1200" b="1" dirty="0" smtClean="0">
                <a:latin typeface="Georgia" panose="02040502050405020303" pitchFamily="18" charset="0"/>
              </a:rPr>
              <a:t>모듈 연계 테스트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통합 테스트 시나리오 테스트</a:t>
            </a:r>
            <a:endParaRPr lang="en-US" altLang="ko-KR" sz="1200" b="1" dirty="0" smtClean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39" y="823971"/>
            <a:ext cx="963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Georgia" panose="02040502050405020303" pitchFamily="18" charset="0"/>
              <a:buChar char="–"/>
            </a:pPr>
            <a:endParaRPr lang="en-US" altLang="ko-KR" sz="1200" b="1" dirty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Georgia" panose="02040502050405020303" pitchFamily="18" charset="0"/>
              <a:buChar char="–"/>
            </a:pP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Georgia" panose="02040502050405020303" pitchFamily="18" charset="0"/>
              <a:buChar char="–"/>
            </a:pPr>
            <a:endParaRPr lang="en-US" altLang="ko-KR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1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. </a:t>
            </a:r>
            <a:r>
              <a:rPr lang="ko-KR" altLang="en-US" sz="2600" b="1" smtClean="0">
                <a:latin typeface="Georgia" panose="02040502050405020303" pitchFamily="18" charset="0"/>
              </a:rPr>
              <a:t>통합</a:t>
            </a:r>
            <a:r>
              <a:rPr lang="ko-KR" altLang="en-US" sz="2600" b="1" smtClean="0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테스트</a:t>
            </a:r>
            <a:r>
              <a:rPr lang="ko-KR" altLang="en-US" sz="2600" b="1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일정</a:t>
            </a:r>
            <a:r>
              <a:rPr lang="en-US" altLang="ko-KR" sz="1800" b="1" dirty="0">
                <a:latin typeface="Georgia" panose="02040502050405020303" pitchFamily="18" charset="0"/>
              </a:rPr>
              <a:t>(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2016-06-27~2016-07-01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800" b="1" smtClean="0">
              <a:latin typeface="Georgia" panose="02040502050405020303" pitchFamily="18" charset="0"/>
            </a:endParaRPr>
          </a:p>
          <a:p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6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610156"/>
              </p:ext>
            </p:extLst>
          </p:nvPr>
        </p:nvGraphicFramePr>
        <p:xfrm>
          <a:off x="501767" y="871265"/>
          <a:ext cx="8090140" cy="5420777"/>
        </p:xfrm>
        <a:graphic>
          <a:graphicData uri="http://schemas.openxmlformats.org/drawingml/2006/table">
            <a:tbl>
              <a:tblPr/>
              <a:tblGrid>
                <a:gridCol w="1601353"/>
                <a:gridCol w="1429244"/>
                <a:gridCol w="2980579"/>
                <a:gridCol w="1061049"/>
                <a:gridCol w="1017915"/>
              </a:tblGrid>
              <a:tr h="320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담당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일자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진행상태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개별 업무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고광천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김원중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0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,E-Mail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결재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2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품목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이상훈 수석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이을재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수석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변성욱 전임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한광수 책임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,BOM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편집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속성 전파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(WGM)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이상훈 수석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속성 전파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고광천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김원중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 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E-Mail, ECA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활동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 승인 처리 및 속성 전파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강신우 연구원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 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,E-Mail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결재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 현황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 현황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이광우 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 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,E-Mail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결재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2016-06-27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시나리오 테스트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T/F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통합테스트의 시나리오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2016-06-30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2016-07-01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모듈별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권한 관리 테스트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501767" y="1076752"/>
          <a:ext cx="8262671" cy="2728180"/>
        </p:xfrm>
        <a:graphic>
          <a:graphicData uri="http://schemas.openxmlformats.org/drawingml/2006/table">
            <a:tbl>
              <a:tblPr/>
              <a:tblGrid>
                <a:gridCol w="1870904"/>
                <a:gridCol w="2350300"/>
                <a:gridCol w="1884863"/>
                <a:gridCol w="2156604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View(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열람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Download(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열람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다운로드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업무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(Download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838" y="4054362"/>
            <a:ext cx="8212347" cy="2160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  : Create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권한이 있다면 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Download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도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View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권한은 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PDM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에서 데이터 검색 및 보기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View</a:t>
            </a:r>
            <a:r>
              <a:rPr lang="ko-KR" altLang="en-US" sz="1200" b="1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권한만으로는 파일의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내용은 볼 수 없음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Download  :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파일 다운로드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문서나 </a:t>
            </a:r>
            <a:r>
              <a:rPr lang="ko-KR" altLang="en-US" sz="1200" b="1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도면의 파일내용을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볼 수 있음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승인된 문건은 삭제 불가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개정 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Create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권한이 있는 누구나 개정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(Ownership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의 권한 개념은 없음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).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이는 퇴사자 관리 및 협업을 위함임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모든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ACCESS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기록은 남겨짐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9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모듈별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등록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삭제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개정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231981"/>
              </p:ext>
            </p:extLst>
          </p:nvPr>
        </p:nvGraphicFramePr>
        <p:xfrm>
          <a:off x="501767" y="1076752"/>
          <a:ext cx="8262673" cy="2802142"/>
        </p:xfrm>
        <a:graphic>
          <a:graphicData uri="http://schemas.openxmlformats.org/drawingml/2006/table">
            <a:tbl>
              <a:tblPr/>
              <a:tblGrid>
                <a:gridCol w="1870904"/>
                <a:gridCol w="2350300"/>
                <a:gridCol w="1884863"/>
                <a:gridCol w="2156606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.ECA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활동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개발승인됨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재작업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일괄결재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재작업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일괄결재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 담당자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재작업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일괄결재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모듈별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등록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삭제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개정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208123"/>
              </p:ext>
            </p:extLst>
          </p:nvPr>
        </p:nvGraphicFramePr>
        <p:xfrm>
          <a:off x="489575" y="1037057"/>
          <a:ext cx="8224657" cy="1460937"/>
        </p:xfrm>
        <a:graphic>
          <a:graphicData uri="http://schemas.openxmlformats.org/drawingml/2006/table">
            <a:tbl>
              <a:tblPr/>
              <a:tblGrid>
                <a:gridCol w="2520042"/>
                <a:gridCol w="3165771"/>
                <a:gridCol w="2538844"/>
              </a:tblGrid>
              <a:tr h="276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업무 관리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팀원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업무 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 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산출물 등록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931347"/>
              </p:ext>
            </p:extLst>
          </p:nvPr>
        </p:nvGraphicFramePr>
        <p:xfrm>
          <a:off x="502921" y="2826233"/>
          <a:ext cx="8244840" cy="1700681"/>
        </p:xfrm>
        <a:graphic>
          <a:graphicData uri="http://schemas.openxmlformats.org/drawingml/2006/table">
            <a:tbl>
              <a:tblPr/>
              <a:tblGrid>
                <a:gridCol w="1703058"/>
                <a:gridCol w="1278718"/>
                <a:gridCol w="1278718"/>
                <a:gridCol w="1411632"/>
                <a:gridCol w="1310801"/>
                <a:gridCol w="1261913"/>
              </a:tblGrid>
              <a:tr h="276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업무 관리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 취소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상태변경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업무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모든 상태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모든 상태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,Activity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존재하지 않읗시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 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산출물이 존재 하지 않을시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(DM)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산출물 등록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상태 상관 없이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 가능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8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>
            <a:off x="478612" y="2122014"/>
            <a:ext cx="8200024" cy="451546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4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. </a:t>
            </a:r>
            <a:r>
              <a:rPr lang="ko-KR" altLang="en-US" sz="2600" b="1" smtClean="0">
                <a:latin typeface="Georgia" panose="02040502050405020303" pitchFamily="18" charset="0"/>
              </a:rPr>
              <a:t>시나리오 테스트</a:t>
            </a:r>
            <a:r>
              <a:rPr lang="en-US" altLang="ko-KR" sz="2000" b="1" dirty="0" smtClean="0">
                <a:latin typeface="Georgia" panose="02040502050405020303" pitchFamily="18" charset="0"/>
              </a:rPr>
              <a:t>(2016-06-22~2016-06-23)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660116" y="2080450"/>
            <a:ext cx="996044" cy="830851"/>
            <a:chOff x="1052908" y="2164358"/>
            <a:chExt cx="871297" cy="767854"/>
          </a:xfrm>
        </p:grpSpPr>
        <p:pic>
          <p:nvPicPr>
            <p:cNvPr id="5" name="Picture 6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969" y="2164358"/>
              <a:ext cx="555176" cy="52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52908" y="2690438"/>
              <a:ext cx="871297" cy="24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ko-KR" alt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5280" y="3107043"/>
            <a:ext cx="17094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개발 마스터 등록</a:t>
            </a:r>
            <a:endParaRPr lang="en-US" altLang="ko-KR" sz="1000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   (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프로젝트 코드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업무 별 담당자 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150" y="2625746"/>
            <a:ext cx="1447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제품개발</a:t>
            </a:r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Members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4043" y="3261646"/>
            <a:ext cx="17094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자신의 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Activity </a:t>
            </a: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확인</a:t>
            </a:r>
            <a:endParaRPr lang="en-US" altLang="ko-KR" sz="1000" dirty="0" smtClean="0">
              <a:latin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산출물 등록 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산출물에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대한 승인 </a:t>
            </a:r>
          </a:p>
        </p:txBody>
      </p:sp>
      <p:pic>
        <p:nvPicPr>
          <p:cNvPr id="9" name="Picture 30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85" y="1939712"/>
            <a:ext cx="724297" cy="7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오른쪽 중괄호 15"/>
          <p:cNvSpPr/>
          <p:nvPr/>
        </p:nvSpPr>
        <p:spPr>
          <a:xfrm rot="16200000" flipV="1">
            <a:off x="4428763" y="-1616198"/>
            <a:ext cx="195852" cy="6915968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97" y="878010"/>
            <a:ext cx="640426" cy="989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3422" y="1482250"/>
            <a:ext cx="842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4043" y="4729144"/>
            <a:ext cx="17094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Creo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(WGM)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를 통한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메카도면 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PDM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등록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부품에 대한 코드 </a:t>
            </a:r>
            <a:r>
              <a:rPr lang="ko-KR" altLang="en-US" sz="1000" dirty="0" err="1" smtClean="0">
                <a:solidFill>
                  <a:prstClr val="black"/>
                </a:solidFill>
                <a:latin typeface="+mn-ea"/>
              </a:rPr>
              <a:t>채번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 진행</a:t>
            </a:r>
            <a:endParaRPr lang="en-US" altLang="ko-KR" sz="1000" dirty="0" smtClean="0">
              <a:solidFill>
                <a:prstClr val="black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도면에 대한 </a:t>
            </a: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dxf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배포도면 생성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89692" y="2175491"/>
            <a:ext cx="1369575" cy="357886"/>
          </a:xfrm>
          <a:prstGeom prst="ellipse">
            <a:avLst/>
          </a:prstGeom>
          <a:solidFill>
            <a:srgbClr val="FDEAD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05457" y="2216982"/>
            <a:ext cx="1138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R&amp;D Process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6020" y="2669179"/>
            <a:ext cx="81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1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구매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40"/>
          <p:cNvCxnSpPr>
            <a:stCxn id="7" idx="3"/>
            <a:endCxn id="10" idx="1"/>
          </p:cNvCxnSpPr>
          <p:nvPr/>
        </p:nvCxnSpPr>
        <p:spPr>
          <a:xfrm>
            <a:off x="2154696" y="3384042"/>
            <a:ext cx="259347" cy="15460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꺾인 연결선 42"/>
          <p:cNvCxnSpPr>
            <a:stCxn id="7" idx="2"/>
            <a:endCxn id="24" idx="1"/>
          </p:cNvCxnSpPr>
          <p:nvPr/>
        </p:nvCxnSpPr>
        <p:spPr>
          <a:xfrm rot="16200000" flipH="1">
            <a:off x="1069048" y="3891980"/>
            <a:ext cx="1575935" cy="1114055"/>
          </a:xfrm>
          <a:prstGeom prst="bentConnector2">
            <a:avLst/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6" name="TextBox 45"/>
          <p:cNvSpPr txBox="1"/>
          <p:nvPr/>
        </p:nvSpPr>
        <p:spPr>
          <a:xfrm>
            <a:off x="4431752" y="4881614"/>
            <a:ext cx="185628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제어 품목 및 주도면 생성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거버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파일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좌표데이터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작업 지시서 등록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7" name="꺾인 연결선 46"/>
          <p:cNvCxnSpPr>
            <a:stCxn id="24" idx="3"/>
            <a:endCxn id="46" idx="1"/>
          </p:cNvCxnSpPr>
          <p:nvPr/>
        </p:nvCxnSpPr>
        <p:spPr>
          <a:xfrm flipV="1">
            <a:off x="4123459" y="5158613"/>
            <a:ext cx="308293" cy="78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1" name="직사각형 50"/>
          <p:cNvSpPr/>
          <p:nvPr/>
        </p:nvSpPr>
        <p:spPr>
          <a:xfrm>
            <a:off x="1340284" y="4091928"/>
            <a:ext cx="1227696" cy="2558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①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 업무 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78939" y="3935039"/>
            <a:ext cx="1227696" cy="2844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  <a:ea typeface="가는각진제목체" panose="02030600000101010101" pitchFamily="18" charset="-127"/>
              </a:rPr>
              <a:t>개발 업무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defTabSz="914400" latinLnBrk="1"/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②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문서관리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56160" y="5857159"/>
            <a:ext cx="1223533" cy="24514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③ 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도면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/BOM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89787" y="5811130"/>
            <a:ext cx="1223533" cy="24514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③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/BOM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8624" y="3264542"/>
            <a:ext cx="1709416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최초 개발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 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양산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EO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양산이관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승인된 부품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도면의 수정 요청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ECR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 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</a:t>
            </a: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 변경 활동 진행 및 결과 시스템 등록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EO,ECO</a:t>
            </a:r>
            <a:r>
              <a:rPr lang="ko-KR" altLang="en-US" sz="1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수시자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실행 단추: 사용자 지정 58">
            <a:hlinkClick r:id="" action="ppaction://noaction" highlightClick="1"/>
          </p:cNvPr>
          <p:cNvSpPr/>
          <p:nvPr/>
        </p:nvSpPr>
        <p:spPr>
          <a:xfrm>
            <a:off x="5372141" y="2748171"/>
            <a:ext cx="1223533" cy="453073"/>
          </a:xfrm>
          <a:prstGeom prst="actionButtonBlank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설계변경관리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도면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/BOM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60" name="꺾인 연결선 59"/>
          <p:cNvCxnSpPr>
            <a:stCxn id="46" idx="0"/>
            <a:endCxn id="57" idx="2"/>
          </p:cNvCxnSpPr>
          <p:nvPr/>
        </p:nvCxnSpPr>
        <p:spPr>
          <a:xfrm rot="5400000" flipH="1" flipV="1">
            <a:off x="5249798" y="4698080"/>
            <a:ext cx="293633" cy="734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6969220" y="3261646"/>
            <a:ext cx="17094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수신자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ko-KR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PDM</a:t>
            </a:r>
            <a:r>
              <a:rPr lang="ko-KR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에 로그인하여 대상 도면 다운로드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64"/>
          <p:cNvCxnSpPr>
            <a:stCxn id="46" idx="3"/>
            <a:endCxn id="64" idx="1"/>
          </p:cNvCxnSpPr>
          <p:nvPr/>
        </p:nvCxnSpPr>
        <p:spPr>
          <a:xfrm flipV="1">
            <a:off x="6288039" y="3538645"/>
            <a:ext cx="681181" cy="161996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8" name="직사각형 67"/>
          <p:cNvSpPr/>
          <p:nvPr/>
        </p:nvSpPr>
        <p:spPr>
          <a:xfrm>
            <a:off x="7799411" y="3949338"/>
            <a:ext cx="1227696" cy="2558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⑤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배포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pic>
        <p:nvPicPr>
          <p:cNvPr id="35" name="Picture 30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5" y="1935540"/>
            <a:ext cx="724297" cy="7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10742</TotalTime>
  <Words>698</Words>
  <Application>Microsoft Office PowerPoint</Application>
  <PresentationFormat>화면 슬라이드 쇼(4:3)</PresentationFormat>
  <Paragraphs>224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MS PGothic</vt:lpstr>
      <vt:lpstr>가는각진제목체</vt:lpstr>
      <vt:lpstr>맑은 고딕</vt:lpstr>
      <vt:lpstr>Arial</vt:lpstr>
      <vt:lpstr>Arial Narrow</vt:lpstr>
      <vt:lpstr>Calibri</vt:lpstr>
      <vt:lpstr>Georgia</vt:lpstr>
      <vt:lpstr>Helvetica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alt.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andrew.lee</dc:creator>
  <cp:lastModifiedBy>tsuam</cp:lastModifiedBy>
  <cp:revision>917</cp:revision>
  <cp:lastPrinted>2014-06-25T04:42:18Z</cp:lastPrinted>
  <dcterms:created xsi:type="dcterms:W3CDTF">2014-03-24T19:05:29Z</dcterms:created>
  <dcterms:modified xsi:type="dcterms:W3CDTF">2016-06-27T00:22:41Z</dcterms:modified>
</cp:coreProperties>
</file>