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11" r:id="rId3"/>
    <p:sldId id="312" r:id="rId4"/>
    <p:sldId id="315" r:id="rId5"/>
    <p:sldId id="316" r:id="rId6"/>
    <p:sldId id="317" r:id="rId7"/>
    <p:sldId id="31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">
          <p15:clr>
            <a:srgbClr val="A4A3A4"/>
          </p15:clr>
        </p15:guide>
        <p15:guide id="2" pos="352">
          <p15:clr>
            <a:srgbClr val="A4A3A4"/>
          </p15:clr>
        </p15:guide>
        <p15:guide id="3" orient="horz" pos="1435">
          <p15:clr>
            <a:srgbClr val="A4A3A4"/>
          </p15:clr>
        </p15:guide>
        <p15:guide id="4" pos="2904">
          <p15:clr>
            <a:srgbClr val="A4A3A4"/>
          </p15:clr>
        </p15:guide>
        <p15:guide id="5" orient="horz" pos="14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B22"/>
    <a:srgbClr val="000000"/>
    <a:srgbClr val="7F7F7F"/>
    <a:srgbClr val="00AF9F"/>
    <a:srgbClr val="F89829"/>
    <a:srgbClr val="DF6421"/>
    <a:srgbClr val="00BCE4"/>
    <a:srgbClr val="0081C9"/>
    <a:srgbClr val="8BD389"/>
    <a:srgbClr val="009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608" y="77"/>
      </p:cViewPr>
      <p:guideLst>
        <p:guide orient="horz" pos="392"/>
        <p:guide pos="352"/>
        <p:guide orient="horz" pos="1435"/>
        <p:guide pos="2904"/>
        <p:guide orient="horz" pos="14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1C64A-14D1-7241-8C66-84CEE8747062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4E367-C214-1F4E-9049-5168970A0C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7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AF24F-2D80-8244-ADC5-CB25D55F584E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C071C-9A2C-2747-A708-C160D9AC13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319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C071C-9A2C-2747-A708-C160D9AC1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08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C071C-9A2C-2747-A708-C160D9AC13C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8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gif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63600" y="2692400"/>
            <a:ext cx="7264400" cy="787400"/>
          </a:xfrm>
        </p:spPr>
        <p:txBody>
          <a:bodyPr>
            <a:noAutofit/>
          </a:bodyPr>
          <a:lstStyle>
            <a:lvl1pPr>
              <a:buNone/>
              <a:defRPr sz="4000" b="0" i="0">
                <a:solidFill>
                  <a:schemeClr val="bg1"/>
                </a:solidFill>
                <a:latin typeface="Helvetica"/>
                <a:cs typeface="Helvetic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76300" y="3390900"/>
            <a:ext cx="7264400" cy="787400"/>
          </a:xfrm>
        </p:spPr>
        <p:txBody>
          <a:bodyPr>
            <a:noAutofit/>
          </a:bodyPr>
          <a:lstStyle>
            <a:lvl1pPr>
              <a:buNone/>
              <a:defRPr sz="2800" b="0" i="0">
                <a:solidFill>
                  <a:srgbClr val="0081C9"/>
                </a:solidFill>
                <a:latin typeface="Helvetica"/>
                <a:cs typeface="Helvetic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Subhead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304800"/>
            <a:ext cx="1687516" cy="363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7067" y="6400800"/>
              <a:ext cx="3174276" cy="32918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4905" y="2155911"/>
            <a:ext cx="4008560" cy="923330"/>
          </a:xfrm>
        </p:spPr>
        <p:txBody>
          <a:bodyPr wrap="square" anchor="ctr" anchorCtr="0">
            <a:spAutoFit/>
          </a:bodyPr>
          <a:lstStyle>
            <a:lvl1pPr>
              <a:defRPr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4524" y="4988452"/>
            <a:ext cx="3721608" cy="246221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4524" y="5250577"/>
            <a:ext cx="3730752" cy="327494"/>
          </a:xfrm>
        </p:spPr>
        <p:txBody>
          <a:bodyPr/>
          <a:lstStyle>
            <a:lvl1pPr marL="0" indent="0">
              <a:buNone/>
              <a:defRPr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93192" y="6089904"/>
            <a:ext cx="2907792" cy="310896"/>
          </a:xfrm>
        </p:spPr>
        <p:txBody>
          <a:bodyPr/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  <a:lvl2pPr marL="455613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4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6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8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pic>
        <p:nvPicPr>
          <p:cNvPr id="9" name="Picture 10" descr="C:\##_E3PS_##\#_회사소개_#\e3ps\이쓰리피에스-로고.gif"/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0573" y="155592"/>
            <a:ext cx="1829811" cy="54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6" y="126246"/>
            <a:ext cx="1687516" cy="3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4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flipV="1">
            <a:off x="-2466" y="6197599"/>
            <a:ext cx="9146465" cy="660401"/>
          </a:xfrm>
          <a:prstGeom prst="rect">
            <a:avLst/>
          </a:prstGeom>
          <a:gradFill rotWithShape="1">
            <a:gsLst>
              <a:gs pos="0">
                <a:srgbClr val="236192"/>
              </a:gs>
              <a:gs pos="100000">
                <a:srgbClr val="236192"/>
              </a:gs>
              <a:gs pos="50000">
                <a:srgbClr val="009CDE"/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6"/>
          <p:cNvSpPr txBox="1">
            <a:spLocks noChangeArrowheads="1"/>
          </p:cNvSpPr>
          <p:nvPr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12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499335" y="3715728"/>
            <a:ext cx="8255129" cy="338328"/>
          </a:xfrm>
        </p:spPr>
        <p:txBody>
          <a:bodyPr/>
          <a:lstStyle>
            <a:lvl1pPr marL="0" indent="0" algn="r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507159" y="3159824"/>
            <a:ext cx="8255129" cy="457200"/>
          </a:xfrm>
        </p:spPr>
        <p:txBody>
          <a:bodyPr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7315" y="0"/>
            <a:ext cx="9151315" cy="853440"/>
          </a:xfrm>
          <a:prstGeom prst="rect">
            <a:avLst/>
          </a:prstGeom>
          <a:gradFill rotWithShape="1">
            <a:gsLst>
              <a:gs pos="0">
                <a:srgbClr val="236192"/>
              </a:gs>
              <a:gs pos="100000">
                <a:srgbClr val="236192"/>
              </a:gs>
              <a:gs pos="50000">
                <a:srgbClr val="009CDE"/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0" y="6299444"/>
            <a:ext cx="720718" cy="243726"/>
          </a:xfrm>
          <a:prstGeom prst="rect">
            <a:avLst/>
          </a:prstGeom>
        </p:spPr>
      </p:pic>
      <p:pic>
        <p:nvPicPr>
          <p:cNvPr id="11" name="Picture 2" descr="C:\##_E3PS_##\#_회사소개_#\e3ps\이쓰리피에스-로고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455" y="6294479"/>
            <a:ext cx="1307739" cy="36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98" y="215784"/>
            <a:ext cx="1687516" cy="3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6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4450"/>
            <a:ext cx="9144000" cy="4635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1pPr>
            <a:lvl2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2pPr>
            <a:lvl3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3pPr>
            <a:lvl4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4pPr>
            <a:lvl5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9900" y="165100"/>
            <a:ext cx="6629400" cy="787400"/>
          </a:xfrm>
        </p:spPr>
        <p:txBody>
          <a:bodyPr>
            <a:noAutofit/>
          </a:bodyPr>
          <a:lstStyle>
            <a:lvl1pPr>
              <a:buNone/>
              <a:defRPr sz="3200" b="0" i="0">
                <a:solidFill>
                  <a:schemeClr val="tx1"/>
                </a:solidFill>
                <a:latin typeface="Helvetica"/>
                <a:cs typeface="Helvetic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241800" y="6434815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48028D-080F-DF47-B6A5-F918BD58D871}" type="slidenum">
              <a:rPr lang="en-US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" name="Straight Connector 3"/>
          <p:cNvCxnSpPr/>
          <p:nvPr userDrawn="1"/>
        </p:nvCxnSpPr>
        <p:spPr>
          <a:xfrm>
            <a:off x="469900" y="809624"/>
            <a:ext cx="8208000" cy="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304800"/>
            <a:ext cx="1587500" cy="363465"/>
          </a:xfrm>
          <a:prstGeom prst="rect">
            <a:avLst/>
          </a:prstGeom>
        </p:spPr>
      </p:pic>
      <p:pic>
        <p:nvPicPr>
          <p:cNvPr id="13" name="Picture 2" descr="C:\##_E3PS_##\#_회사소개_#\e3ps\이쓰리피에스-로고1.gi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775" y="6476847"/>
            <a:ext cx="1307739" cy="36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37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1pPr>
            <a:lvl2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2pPr>
            <a:lvl3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3pPr>
            <a:lvl4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4pPr>
            <a:lvl5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9900" y="165100"/>
            <a:ext cx="6629400" cy="787400"/>
          </a:xfrm>
        </p:spPr>
        <p:txBody>
          <a:bodyPr>
            <a:noAutofit/>
          </a:bodyPr>
          <a:lstStyle>
            <a:lvl1pPr>
              <a:buNone/>
              <a:defRPr sz="3200" b="0" i="0">
                <a:solidFill>
                  <a:schemeClr val="tx1"/>
                </a:solidFill>
                <a:latin typeface="Helvetica"/>
                <a:cs typeface="Helvetic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0286"/>
            <a:ext cx="9144000" cy="217713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241800" y="6557598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48028D-080F-DF47-B6A5-F918BD58D871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64328" y="6652169"/>
            <a:ext cx="21304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2014 Intellian Proprietary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663535" y="6626557"/>
            <a:ext cx="2130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rgbClr val="0081C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with the best</a:t>
            </a:r>
            <a:endParaRPr lang="ko-KR" altLang="en-US" sz="1000" dirty="0">
              <a:solidFill>
                <a:srgbClr val="0081C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304800"/>
            <a:ext cx="1587500" cy="3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7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1pPr>
            <a:lvl2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2pPr>
            <a:lvl3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3pPr>
            <a:lvl4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4pPr>
            <a:lvl5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9900" y="165100"/>
            <a:ext cx="6629400" cy="787400"/>
          </a:xfrm>
        </p:spPr>
        <p:txBody>
          <a:bodyPr>
            <a:noAutofit/>
          </a:bodyPr>
          <a:lstStyle>
            <a:lvl1pPr>
              <a:buNone/>
              <a:defRPr sz="3200" b="0" i="0">
                <a:solidFill>
                  <a:schemeClr val="tx1"/>
                </a:solidFill>
                <a:latin typeface="Helvetica"/>
                <a:cs typeface="Helvetic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69900" y="809624"/>
            <a:ext cx="8208000" cy="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364328" y="6515103"/>
            <a:ext cx="2568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2014 Intellian Proprietary</a:t>
            </a:r>
            <a:endParaRPr lang="ko-KR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656391" y="6472239"/>
            <a:ext cx="213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00">
                <a:solidFill>
                  <a:srgbClr val="0081C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sz="1400" dirty="0" smtClean="0"/>
              <a:t>Connect with the best</a:t>
            </a:r>
            <a:endParaRPr lang="ko-KR" altLang="en-US" sz="1400" dirty="0"/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241800" y="6434815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48028D-080F-DF47-B6A5-F918BD58D871}" type="slidenum">
              <a:rPr lang="en-US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‹#›</a:t>
            </a:fld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304800"/>
            <a:ext cx="1587500" cy="3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2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95274BDB-73DD-4244-833E-EE7AC40AF30A}" type="datetime1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A48028D-080F-DF47-B6A5-F918BD58D8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0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2" r:id="rId2"/>
    <p:sldLayoutId id="2147483683" r:id="rId3"/>
    <p:sldLayoutId id="2147483650" r:id="rId4"/>
    <p:sldLayoutId id="2147483679" r:id="rId5"/>
    <p:sldLayoutId id="214748368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 txBox="1">
            <a:spLocks/>
          </p:cNvSpPr>
          <p:nvPr/>
        </p:nvSpPr>
        <p:spPr>
          <a:xfrm>
            <a:off x="3092768" y="5540543"/>
            <a:ext cx="2963662" cy="7251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5988" eaLnBrk="0" hangingPunct="0">
              <a:buNone/>
              <a:defRPr/>
            </a:pPr>
            <a:r>
              <a:rPr lang="en-US" altLang="ko-KR" sz="18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PDM T/F</a:t>
            </a:r>
          </a:p>
          <a:p>
            <a:pPr marL="0" indent="0" algn="ctr" defTabSz="915988" eaLnBrk="0" hangingPunct="0">
              <a:buNone/>
              <a:defRPr/>
            </a:pPr>
            <a:r>
              <a:rPr lang="en-US" altLang="ko-KR" sz="18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2016.06.20 ~ 2016.06.23</a:t>
            </a:r>
            <a:endParaRPr lang="en-US" altLang="ko-KR" sz="1800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564653"/>
            <a:ext cx="4507992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7000"/>
              </a:lnSpc>
            </a:pPr>
            <a:r>
              <a:rPr lang="en-US" sz="9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PDM </a:t>
            </a:r>
          </a:p>
          <a:p>
            <a:pPr>
              <a:lnSpc>
                <a:spcPts val="7000"/>
              </a:lnSpc>
            </a:pPr>
            <a:r>
              <a:rPr lang="ko-KR" alt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단위 테스트 시나리오</a:t>
            </a:r>
            <a:endParaRPr lang="ru-RU" altLang="ko-KR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48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5012" y="354876"/>
            <a:ext cx="6629400" cy="559519"/>
          </a:xfrm>
        </p:spPr>
        <p:txBody>
          <a:bodyPr/>
          <a:lstStyle/>
          <a:p>
            <a:r>
              <a:rPr lang="en-US" altLang="ko-KR" sz="2600" b="1" dirty="0" smtClean="0">
                <a:latin typeface="Georgia" panose="02040502050405020303" pitchFamily="18" charset="0"/>
                <a:cs typeface="Arial" panose="020B0604020202020204" pitchFamily="34" charset="0"/>
              </a:rPr>
              <a:t>Contents</a:t>
            </a:r>
            <a:endParaRPr lang="ko-KR" altLang="en-US" sz="26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9178" y="823971"/>
            <a:ext cx="5123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-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단위 테스트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Georgia" panose="02040502050405020303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200" b="1" dirty="0" smtClean="0">
                <a:latin typeface="Georgia" panose="02040502050405020303" pitchFamily="18" charset="0"/>
              </a:rPr>
              <a:t>일정 계획</a:t>
            </a:r>
            <a:endParaRPr lang="en-US" altLang="ko-KR" sz="1200" b="1" dirty="0" smtClean="0">
              <a:latin typeface="Georgia" panose="02040502050405020303" pitchFamily="18" charset="0"/>
            </a:endParaRPr>
          </a:p>
          <a:p>
            <a:pPr marL="800100" lvl="1" indent="-342900">
              <a:lnSpc>
                <a:spcPct val="150000"/>
              </a:lnSpc>
              <a:buAutoNum type="romanUcPeriod"/>
            </a:pPr>
            <a:r>
              <a:rPr lang="ko-KR" altLang="en-US" sz="1200" b="1" dirty="0" smtClean="0">
                <a:latin typeface="Georgia" panose="02040502050405020303" pitchFamily="18" charset="0"/>
              </a:rPr>
              <a:t>권한  테스트</a:t>
            </a:r>
            <a:endParaRPr lang="en-US" altLang="ko-KR" sz="1200" b="1" dirty="0" smtClean="0">
              <a:latin typeface="Georgia" panose="02040502050405020303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romanUcPeriod"/>
            </a:pPr>
            <a:r>
              <a:rPr lang="ko-KR" altLang="en-US" sz="1200" b="1" dirty="0" smtClean="0">
                <a:latin typeface="Georgia" panose="02040502050405020303" pitchFamily="18" charset="0"/>
              </a:rPr>
              <a:t>각 모듈 별 등록</a:t>
            </a:r>
            <a:r>
              <a:rPr lang="en-US" altLang="ko-KR" sz="1200" b="1" dirty="0" smtClean="0">
                <a:latin typeface="Georgia" panose="02040502050405020303" pitchFamily="18" charset="0"/>
              </a:rPr>
              <a:t>,</a:t>
            </a:r>
            <a:r>
              <a:rPr lang="ko-KR" altLang="en-US" sz="1200" b="1" smtClean="0">
                <a:latin typeface="Georgia" panose="02040502050405020303" pitchFamily="18" charset="0"/>
              </a:rPr>
              <a:t>수정</a:t>
            </a:r>
            <a:r>
              <a:rPr lang="en-US" altLang="ko-KR" sz="1200" b="1" dirty="0" smtClean="0">
                <a:latin typeface="Georgia" panose="02040502050405020303" pitchFamily="18" charset="0"/>
              </a:rPr>
              <a:t>,</a:t>
            </a:r>
            <a:r>
              <a:rPr lang="ko-KR" altLang="en-US" sz="1200" b="1" smtClean="0">
                <a:latin typeface="Georgia" panose="02040502050405020303" pitchFamily="18" charset="0"/>
              </a:rPr>
              <a:t>삭제</a:t>
            </a:r>
            <a:r>
              <a:rPr lang="en-US" altLang="ko-KR" sz="1200" b="1" dirty="0" smtClean="0">
                <a:latin typeface="Georgia" panose="02040502050405020303" pitchFamily="18" charset="0"/>
              </a:rPr>
              <a:t>,</a:t>
            </a:r>
            <a:r>
              <a:rPr lang="ko-KR" altLang="en-US" sz="1200" b="1" smtClean="0">
                <a:latin typeface="Georgia" panose="02040502050405020303" pitchFamily="18" charset="0"/>
              </a:rPr>
              <a:t>개정</a:t>
            </a:r>
            <a:endParaRPr lang="en-US" altLang="ko-KR" sz="1200" b="1" dirty="0" smtClean="0">
              <a:latin typeface="Georgia" panose="020405020504050203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b="1" dirty="0" smtClean="0">
                <a:latin typeface="Georgia" panose="02040502050405020303" pitchFamily="18" charset="0"/>
              </a:rPr>
              <a:t>         </a:t>
            </a:r>
            <a:r>
              <a:rPr lang="en-US" altLang="ko-KR" sz="1200" b="1" dirty="0" smtClean="0">
                <a:latin typeface="Georgia" panose="02040502050405020303" pitchFamily="18" charset="0"/>
              </a:rPr>
              <a:t>- </a:t>
            </a:r>
            <a:r>
              <a:rPr lang="ko-KR" altLang="en-US" sz="1200" b="1" smtClean="0">
                <a:latin typeface="Georgia" panose="02040502050405020303" pitchFamily="18" charset="0"/>
              </a:rPr>
              <a:t>결재 </a:t>
            </a:r>
            <a:r>
              <a:rPr lang="ko-KR" altLang="en-US" sz="1200" b="1" dirty="0" smtClean="0">
                <a:latin typeface="Georgia" panose="02040502050405020303" pitchFamily="18" charset="0"/>
              </a:rPr>
              <a:t>테스트</a:t>
            </a:r>
            <a:r>
              <a:rPr lang="en-US" altLang="ko-KR" sz="1200" b="1" dirty="0" smtClean="0">
                <a:latin typeface="Georgia" panose="02040502050405020303" pitchFamily="18" charset="0"/>
              </a:rPr>
              <a:t>,E-Mail</a:t>
            </a:r>
          </a:p>
          <a:p>
            <a:pPr lvl="1">
              <a:lnSpc>
                <a:spcPct val="150000"/>
              </a:lnSpc>
            </a:pPr>
            <a:r>
              <a:rPr lang="ko-KR" altLang="en-US" sz="1200" b="1" dirty="0" smtClean="0">
                <a:latin typeface="Georgia" panose="02040502050405020303" pitchFamily="18" charset="0"/>
              </a:rPr>
              <a:t>         </a:t>
            </a:r>
            <a:r>
              <a:rPr lang="en-US" altLang="ko-KR" sz="1200" b="1" dirty="0" smtClean="0">
                <a:latin typeface="Georgia" panose="02040502050405020303" pitchFamily="18" charset="0"/>
              </a:rPr>
              <a:t>- </a:t>
            </a:r>
            <a:r>
              <a:rPr lang="ko-KR" altLang="en-US" sz="1200" b="1" smtClean="0">
                <a:latin typeface="Georgia" panose="02040502050405020303" pitchFamily="18" charset="0"/>
              </a:rPr>
              <a:t>타 </a:t>
            </a:r>
            <a:r>
              <a:rPr lang="ko-KR" altLang="en-US" sz="1200" b="1" dirty="0" smtClean="0">
                <a:latin typeface="Georgia" panose="02040502050405020303" pitchFamily="18" charset="0"/>
              </a:rPr>
              <a:t>모듈 연계 테스트</a:t>
            </a:r>
            <a:endParaRPr lang="en-US" altLang="ko-KR" sz="1200" b="1" dirty="0" smtClean="0">
              <a:latin typeface="Georgia" panose="02040502050405020303" pitchFamily="18" charset="0"/>
            </a:endParaRPr>
          </a:p>
          <a:p>
            <a:pPr marL="800100" lvl="1" indent="-342900">
              <a:lnSpc>
                <a:spcPct val="150000"/>
              </a:lnSpc>
              <a:buAutoNum type="romanUcPeriod"/>
            </a:pPr>
            <a:r>
              <a:rPr lang="ko-KR" altLang="en-US" sz="1200" b="1" dirty="0" smtClean="0">
                <a:latin typeface="Georgia" panose="02040502050405020303" pitchFamily="18" charset="0"/>
              </a:rPr>
              <a:t>통합 테스트 시나리오 테스트</a:t>
            </a:r>
            <a:endParaRPr lang="en-US" altLang="ko-KR" sz="1200" b="1" dirty="0" smtClean="0"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7939" y="823971"/>
            <a:ext cx="9633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b="1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latin typeface="Georgia" panose="02040502050405020303" pitchFamily="18" charset="0"/>
            </a:endParaRPr>
          </a:p>
          <a:p>
            <a:pPr marL="171450" indent="-171450">
              <a:lnSpc>
                <a:spcPct val="150000"/>
              </a:lnSpc>
              <a:buFont typeface="Georgia" panose="02040502050405020303" pitchFamily="18" charset="0"/>
              <a:buChar char="–"/>
            </a:pPr>
            <a:endParaRPr lang="en-US" altLang="ko-KR" sz="1200" b="1" dirty="0">
              <a:latin typeface="Georgia" panose="02040502050405020303" pitchFamily="18" charset="0"/>
            </a:endParaRPr>
          </a:p>
          <a:p>
            <a:pPr marL="171450" indent="-171450">
              <a:lnSpc>
                <a:spcPct val="150000"/>
              </a:lnSpc>
              <a:buFont typeface="Georgia" panose="02040502050405020303" pitchFamily="18" charset="0"/>
              <a:buChar char="–"/>
            </a:pPr>
            <a:endParaRPr lang="en-US" altLang="ko-KR" sz="1200" b="1" dirty="0" smtClean="0">
              <a:latin typeface="Georgia" panose="02040502050405020303" pitchFamily="18" charset="0"/>
            </a:endParaRPr>
          </a:p>
          <a:p>
            <a:pPr marL="171450" indent="-171450">
              <a:lnSpc>
                <a:spcPct val="150000"/>
              </a:lnSpc>
              <a:buFont typeface="Georgia" panose="02040502050405020303" pitchFamily="18" charset="0"/>
              <a:buChar char="–"/>
            </a:pPr>
            <a:endParaRPr lang="en-US" altLang="ko-KR" sz="12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6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9126" y="311746"/>
            <a:ext cx="6629400" cy="559519"/>
          </a:xfrm>
        </p:spPr>
        <p:txBody>
          <a:bodyPr/>
          <a:lstStyle/>
          <a:p>
            <a:r>
              <a:rPr lang="en-US" altLang="ko-KR" sz="2600" b="1" dirty="0">
                <a:latin typeface="Georgia" panose="02040502050405020303" pitchFamily="18" charset="0"/>
              </a:rPr>
              <a:t>1</a:t>
            </a:r>
            <a:r>
              <a:rPr lang="en-US" altLang="ko-KR" sz="2600" b="1" dirty="0" smtClean="0">
                <a:latin typeface="Georgia" panose="02040502050405020303" pitchFamily="18" charset="0"/>
              </a:rPr>
              <a:t>. </a:t>
            </a:r>
            <a:r>
              <a:rPr lang="ko-KR" altLang="en-US" sz="2600" b="1" smtClean="0">
                <a:latin typeface="Georgia" panose="02040502050405020303" pitchFamily="18" charset="0"/>
              </a:rPr>
              <a:t>모듈 테스트</a:t>
            </a:r>
            <a:r>
              <a:rPr lang="ko-KR" altLang="en-US" sz="2600" b="1">
                <a:latin typeface="Georgia" panose="02040502050405020303" pitchFamily="18" charset="0"/>
              </a:rPr>
              <a:t> </a:t>
            </a:r>
            <a:r>
              <a:rPr lang="ko-KR" altLang="en-US" sz="2600" b="1" smtClean="0">
                <a:latin typeface="Georgia" panose="02040502050405020303" pitchFamily="18" charset="0"/>
              </a:rPr>
              <a:t>일정</a:t>
            </a:r>
            <a:r>
              <a:rPr lang="en-US" altLang="ko-KR" sz="1800" b="1" dirty="0">
                <a:latin typeface="Georgia" panose="02040502050405020303" pitchFamily="18" charset="0"/>
              </a:rPr>
              <a:t>(</a:t>
            </a: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2016-06-20~2016-06-21</a:t>
            </a:r>
            <a:r>
              <a:rPr lang="en-US" altLang="ko-K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800" b="1" smtClean="0">
              <a:latin typeface="Georgia" panose="02040502050405020303" pitchFamily="18" charset="0"/>
            </a:endParaRPr>
          </a:p>
          <a:p>
            <a:endParaRPr lang="ko-KR" altLang="en-US" sz="2600" b="1" dirty="0">
              <a:latin typeface="Georgia" panose="02040502050405020303" pitchFamily="18" charset="0"/>
            </a:endParaRPr>
          </a:p>
        </p:txBody>
      </p:sp>
      <p:graphicFrame>
        <p:nvGraphicFramePr>
          <p:cNvPr id="6" name="Group 6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586104"/>
              </p:ext>
            </p:extLst>
          </p:nvPr>
        </p:nvGraphicFramePr>
        <p:xfrm>
          <a:off x="501767" y="871265"/>
          <a:ext cx="8090140" cy="5420777"/>
        </p:xfrm>
        <a:graphic>
          <a:graphicData uri="http://schemas.openxmlformats.org/drawingml/2006/table">
            <a:tbl>
              <a:tblPr/>
              <a:tblGrid>
                <a:gridCol w="1601353"/>
                <a:gridCol w="1429244"/>
                <a:gridCol w="2980579"/>
                <a:gridCol w="1061049"/>
                <a:gridCol w="1017915"/>
              </a:tblGrid>
              <a:tr h="3200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모듈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담당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내용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일자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진행상태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98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개별 업무 관리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고광천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김원중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권한 및 등록 수정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삭제 테스트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E-Mail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2016-06-20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2016-06-21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506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문서관리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전원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권한 및 등록 수정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삭제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개정 테스트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결재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,E-Mail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일괄 등록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일괄 결재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2016-06-20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2016-06-21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22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품목 관리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이상훈 수석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이을재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수석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변성욱 전임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한광수 책임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권한 및 등록 수정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삭제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개정 테스트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일괄 등록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,BOM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편집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속성 전파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2016-06-20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2016-06-21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8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도면 관리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(WGM)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이상훈 수석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권한 및 등록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수정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삭제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개정 테스트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속성 전파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2016-06-20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2016-06-21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8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설계 변경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고광천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김원중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권한 및 등록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수정 삭제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개정 테스트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결재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E-Mail, ECA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활동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부품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도면 승인 처리 및 속성 전파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2016-06-20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2016-06-21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8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강신우 연구원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권한 및 등록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수정 삭제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개정 테스트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결재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,E-Mail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일괄 결재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부품 현황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제품 현황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2016-06-20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2016-06-21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8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금형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관리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이광우 대리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권한 및 등록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수정 삭제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개정 테스트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결재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,E-Mail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일괄 결재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2016-06-20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2016-06-21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8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시나리오 테스트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T/F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통합테스트의 시나리오 테스트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2016-06-22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2016-06-23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12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357752" y="251362"/>
            <a:ext cx="6629400" cy="5595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2600" b="1" smtClean="0">
                <a:latin typeface="Arial" panose="020B0604020202020204" pitchFamily="34" charset="0"/>
                <a:cs typeface="Arial" panose="020B0604020202020204" pitchFamily="34" charset="0"/>
              </a:rPr>
              <a:t>모듈별</a:t>
            </a:r>
            <a:r>
              <a:rPr lang="en-US" altLang="ko-K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600" b="1" smtClean="0">
                <a:latin typeface="Arial" panose="020B0604020202020204" pitchFamily="34" charset="0"/>
                <a:cs typeface="Arial" panose="020B0604020202020204" pitchFamily="34" charset="0"/>
              </a:rPr>
              <a:t>권한 관리 테스트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Group 66"/>
          <p:cNvGraphicFramePr>
            <a:graphicFrameLocks noGrp="1"/>
          </p:cNvGraphicFramePr>
          <p:nvPr>
            <p:ph idx="1"/>
            <p:extLst/>
          </p:nvPr>
        </p:nvGraphicFramePr>
        <p:xfrm>
          <a:off x="501767" y="1076752"/>
          <a:ext cx="8262671" cy="2728180"/>
        </p:xfrm>
        <a:graphic>
          <a:graphicData uri="http://schemas.openxmlformats.org/drawingml/2006/table">
            <a:tbl>
              <a:tblPr/>
              <a:tblGrid>
                <a:gridCol w="1870904"/>
                <a:gridCol w="2350300"/>
                <a:gridCol w="1884863"/>
                <a:gridCol w="2156604"/>
              </a:tblGrid>
              <a:tr h="3897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모듈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Create(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등록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View(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열람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Download(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열람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다운로드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97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제품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부품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R&amp;D/TQM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ALL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R&amp;D/TQM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9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설계 변경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9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개발 업무 관리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9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도면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폴더별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권한 부여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(Create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그룹의 유저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ALL User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폴더별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권한 부여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(Download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그룹의 유저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89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문서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89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RoHS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관리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ALL User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ALL User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ALL User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4838" y="4054362"/>
            <a:ext cx="8212347" cy="21605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0" indent="-17145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Create  : Create</a:t>
            </a:r>
            <a:r>
              <a:rPr lang="ko-KR" altLang="en-US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권한이 있다면 </a:t>
            </a:r>
            <a:r>
              <a:rPr lang="en-US" altLang="ko-KR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Download</a:t>
            </a:r>
            <a:r>
              <a:rPr lang="ko-KR" altLang="en-US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도 가능</a:t>
            </a:r>
            <a:r>
              <a:rPr lang="en-US" altLang="ko-KR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</a:p>
          <a:p>
            <a:pPr marL="171450" lvl="0" indent="-17145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View </a:t>
            </a:r>
            <a:r>
              <a:rPr lang="ko-KR" altLang="en-US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권한은 </a:t>
            </a:r>
            <a:r>
              <a:rPr lang="en-US" altLang="ko-KR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PDM</a:t>
            </a:r>
            <a:r>
              <a:rPr lang="ko-KR" altLang="en-US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에서 데이터 검색 및 보기</a:t>
            </a:r>
            <a:r>
              <a:rPr lang="en-US" altLang="ko-KR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. View</a:t>
            </a:r>
            <a:r>
              <a:rPr lang="ko-KR" altLang="en-US" sz="1200" b="1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권한만으로는 파일의 </a:t>
            </a:r>
            <a:r>
              <a:rPr lang="ko-KR" altLang="en-US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내용은 볼 수 없음</a:t>
            </a:r>
            <a:r>
              <a:rPr lang="en-US" altLang="ko-KR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</a:p>
          <a:p>
            <a:pPr marL="171450" lvl="0" indent="-17145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Download  : </a:t>
            </a:r>
            <a:r>
              <a:rPr lang="ko-KR" altLang="en-US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파일 다운로드 가능</a:t>
            </a:r>
            <a:r>
              <a:rPr lang="en-US" altLang="ko-KR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. </a:t>
            </a:r>
            <a:r>
              <a:rPr lang="ko-KR" altLang="en-US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문서나 </a:t>
            </a:r>
            <a:r>
              <a:rPr lang="ko-KR" altLang="en-US" sz="1200" b="1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도면의 파일내용을 </a:t>
            </a:r>
            <a:r>
              <a:rPr lang="ko-KR" altLang="en-US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볼 수 있음</a:t>
            </a: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</a:p>
          <a:p>
            <a:pPr marL="171450" lvl="0" indent="-17145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171450" lvl="0" indent="-17145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</a:pPr>
            <a:r>
              <a:rPr lang="ko-KR" altLang="en-US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승인된 문건은 삭제 불가</a:t>
            </a:r>
            <a:r>
              <a:rPr lang="en-US" altLang="ko-KR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</a:p>
          <a:p>
            <a:pPr marL="171450" indent="-17145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</a:pPr>
            <a:r>
              <a:rPr lang="ko-KR" altLang="en-US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개정 </a:t>
            </a:r>
            <a:r>
              <a:rPr lang="en-US" altLang="ko-KR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: Create </a:t>
            </a:r>
            <a:r>
              <a:rPr lang="ko-KR" altLang="en-US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권한이 있는 누구나 개정 가능</a:t>
            </a:r>
            <a:r>
              <a:rPr lang="en-US" altLang="ko-KR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(Ownership</a:t>
            </a:r>
            <a:r>
              <a:rPr lang="ko-KR" altLang="en-US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의 권한 개념은 없음</a:t>
            </a:r>
            <a:r>
              <a:rPr lang="en-US" altLang="ko-KR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). </a:t>
            </a:r>
            <a:r>
              <a:rPr lang="ko-KR" altLang="en-US" sz="1200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이는 퇴사자 관리 및 협업을 위함임</a:t>
            </a: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</a:p>
          <a:p>
            <a:pPr marL="171450" indent="-17145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</a:pPr>
            <a:r>
              <a:rPr lang="ko-KR" altLang="en-US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모든 </a:t>
            </a: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ACCESS</a:t>
            </a:r>
            <a:r>
              <a:rPr lang="ko-KR" altLang="en-US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기록은 남겨짐</a:t>
            </a: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898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357752" y="251362"/>
            <a:ext cx="6629400" cy="5595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2600" b="1" smtClean="0">
                <a:latin typeface="Arial" panose="020B0604020202020204" pitchFamily="34" charset="0"/>
                <a:cs typeface="Arial" panose="020B0604020202020204" pitchFamily="34" charset="0"/>
              </a:rPr>
              <a:t>모듈별</a:t>
            </a:r>
            <a:r>
              <a:rPr lang="en-US" altLang="ko-K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600" b="1" smtClean="0">
                <a:latin typeface="Arial" panose="020B0604020202020204" pitchFamily="34" charset="0"/>
                <a:cs typeface="Arial" panose="020B0604020202020204" pitchFamily="34" charset="0"/>
              </a:rPr>
              <a:t>등록</a:t>
            </a:r>
            <a:r>
              <a:rPr lang="en-US" altLang="ko-K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2600" b="1" smtClean="0">
                <a:latin typeface="Arial" panose="020B0604020202020204" pitchFamily="34" charset="0"/>
                <a:cs typeface="Arial" panose="020B0604020202020204" pitchFamily="34" charset="0"/>
              </a:rPr>
              <a:t>수정</a:t>
            </a:r>
            <a:r>
              <a:rPr lang="en-US" altLang="ko-K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2600" b="1" smtClean="0">
                <a:latin typeface="Arial" panose="020B0604020202020204" pitchFamily="34" charset="0"/>
                <a:cs typeface="Arial" panose="020B0604020202020204" pitchFamily="34" charset="0"/>
              </a:rPr>
              <a:t>삭제</a:t>
            </a:r>
            <a:r>
              <a:rPr lang="en-US" altLang="ko-K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2600" b="1" smtClean="0">
                <a:latin typeface="Arial" panose="020B0604020202020204" pitchFamily="34" charset="0"/>
                <a:cs typeface="Arial" panose="020B0604020202020204" pitchFamily="34" charset="0"/>
              </a:rPr>
              <a:t>개정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Group 6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532016"/>
              </p:ext>
            </p:extLst>
          </p:nvPr>
        </p:nvGraphicFramePr>
        <p:xfrm>
          <a:off x="501767" y="1076752"/>
          <a:ext cx="8262673" cy="2802142"/>
        </p:xfrm>
        <a:graphic>
          <a:graphicData uri="http://schemas.openxmlformats.org/drawingml/2006/table">
            <a:tbl>
              <a:tblPr/>
              <a:tblGrid>
                <a:gridCol w="1870904"/>
                <a:gridCol w="2350300"/>
                <a:gridCol w="1884863"/>
                <a:gridCol w="2156606"/>
              </a:tblGrid>
              <a:tr h="3897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모듈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Create(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등록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수정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삭제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개정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97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제품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부품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폴더별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권한 부여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(Create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그룹의 유저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작업 중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승인됨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개발 승인됨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9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설계 변경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R&amp;D/TQM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작업 중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.ECA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활동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9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도면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폴더별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권한 부여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(Create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그룹의 유저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작업 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승인됨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개발 승인됨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9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문서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작업 중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재작업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일괄결재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승인됨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9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RoHS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관리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ALL User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작업 중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재작업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일괄결재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승인됨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9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금형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관리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금형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관리 담당자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작업 중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재작업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일괄결재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승인됨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5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357752" y="251362"/>
            <a:ext cx="6629400" cy="5595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600" b="1">
                <a:latin typeface="Arial" panose="020B0604020202020204" pitchFamily="34" charset="0"/>
                <a:cs typeface="Arial" panose="020B0604020202020204" pitchFamily="34" charset="0"/>
              </a:rPr>
              <a:t>모듈별</a:t>
            </a:r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600" b="1">
                <a:latin typeface="Arial" panose="020B0604020202020204" pitchFamily="34" charset="0"/>
                <a:cs typeface="Arial" panose="020B0604020202020204" pitchFamily="34" charset="0"/>
              </a:rPr>
              <a:t>등록</a:t>
            </a:r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2600" b="1">
                <a:latin typeface="Arial" panose="020B0604020202020204" pitchFamily="34" charset="0"/>
                <a:cs typeface="Arial" panose="020B0604020202020204" pitchFamily="34" charset="0"/>
              </a:rPr>
              <a:t>수정</a:t>
            </a:r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2600" b="1">
                <a:latin typeface="Arial" panose="020B0604020202020204" pitchFamily="34" charset="0"/>
                <a:cs typeface="Arial" panose="020B0604020202020204" pitchFamily="34" charset="0"/>
              </a:rPr>
              <a:t>삭제</a:t>
            </a:r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2600" b="1">
                <a:latin typeface="Arial" panose="020B0604020202020204" pitchFamily="34" charset="0"/>
                <a:cs typeface="Arial" panose="020B0604020202020204" pitchFamily="34" charset="0"/>
              </a:rPr>
              <a:t>개정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Group 6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137469"/>
              </p:ext>
            </p:extLst>
          </p:nvPr>
        </p:nvGraphicFramePr>
        <p:xfrm>
          <a:off x="489575" y="1037057"/>
          <a:ext cx="8224657" cy="1460937"/>
        </p:xfrm>
        <a:graphic>
          <a:graphicData uri="http://schemas.openxmlformats.org/drawingml/2006/table">
            <a:tbl>
              <a:tblPr/>
              <a:tblGrid>
                <a:gridCol w="2520042"/>
                <a:gridCol w="3165771"/>
                <a:gridCol w="2538844"/>
              </a:tblGrid>
              <a:tr h="276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개별 업무 관리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팀원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5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개별 업무 수정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6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Task 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수정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6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Activity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수정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6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Activity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산출물 등록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6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931347"/>
              </p:ext>
            </p:extLst>
          </p:nvPr>
        </p:nvGraphicFramePr>
        <p:xfrm>
          <a:off x="502921" y="2826233"/>
          <a:ext cx="8244840" cy="1700681"/>
        </p:xfrm>
        <a:graphic>
          <a:graphicData uri="http://schemas.openxmlformats.org/drawingml/2006/table">
            <a:tbl>
              <a:tblPr/>
              <a:tblGrid>
                <a:gridCol w="1703058"/>
                <a:gridCol w="1278718"/>
                <a:gridCol w="1278718"/>
                <a:gridCol w="1411632"/>
                <a:gridCol w="1310801"/>
                <a:gridCol w="1261913"/>
              </a:tblGrid>
              <a:tr h="276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개별 업무 관리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완료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완료 취소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수정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삭제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상태변경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5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개별 업무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진행중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완료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모든 상태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모든 상태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6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Task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진행중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완료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진행중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진행중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,Activity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존재하지 않읗시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완료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완료 취소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(DM)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6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Activity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수정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진행중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완료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진행중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진행중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산출물이 존재 하지 않을시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완료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완료취소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(DM)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6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산출물 등록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Activity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의 상태 상관 없이 등록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삭제 가능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8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오른쪽 화살표 13"/>
          <p:cNvSpPr/>
          <p:nvPr/>
        </p:nvSpPr>
        <p:spPr>
          <a:xfrm>
            <a:off x="478612" y="2122014"/>
            <a:ext cx="8200024" cy="451546"/>
          </a:xfrm>
          <a:prstGeom prst="right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7752" y="251362"/>
            <a:ext cx="6629400" cy="559519"/>
          </a:xfrm>
        </p:spPr>
        <p:txBody>
          <a:bodyPr/>
          <a:lstStyle/>
          <a:p>
            <a:r>
              <a:rPr lang="en-US" altLang="ko-KR" sz="2600" b="1" dirty="0">
                <a:latin typeface="Georgia" panose="02040502050405020303" pitchFamily="18" charset="0"/>
              </a:rPr>
              <a:t>4</a:t>
            </a:r>
            <a:r>
              <a:rPr lang="en-US" altLang="ko-KR" sz="2600" b="1" dirty="0" smtClean="0">
                <a:latin typeface="Georgia" panose="02040502050405020303" pitchFamily="18" charset="0"/>
              </a:rPr>
              <a:t>. </a:t>
            </a:r>
            <a:r>
              <a:rPr lang="ko-KR" altLang="en-US" sz="2600" b="1" smtClean="0">
                <a:latin typeface="Georgia" panose="02040502050405020303" pitchFamily="18" charset="0"/>
              </a:rPr>
              <a:t>시나리오 테스트</a:t>
            </a:r>
            <a:r>
              <a:rPr lang="en-US" altLang="ko-KR" sz="2000" b="1" dirty="0" smtClean="0">
                <a:latin typeface="Georgia" panose="02040502050405020303" pitchFamily="18" charset="0"/>
              </a:rPr>
              <a:t>(2016-06-22~2016-06-23)</a:t>
            </a:r>
            <a:endParaRPr lang="ko-KR" altLang="en-US" sz="2000" b="1" dirty="0">
              <a:latin typeface="Georgia" panose="02040502050405020303" pitchFamily="18" charset="0"/>
            </a:endParaRPr>
          </a:p>
        </p:txBody>
      </p:sp>
      <p:grpSp>
        <p:nvGrpSpPr>
          <p:cNvPr id="2" name="그룹 2"/>
          <p:cNvGrpSpPr/>
          <p:nvPr/>
        </p:nvGrpSpPr>
        <p:grpSpPr>
          <a:xfrm>
            <a:off x="660116" y="2080450"/>
            <a:ext cx="996044" cy="830851"/>
            <a:chOff x="1052908" y="2164358"/>
            <a:chExt cx="871297" cy="767854"/>
          </a:xfrm>
        </p:grpSpPr>
        <p:pic>
          <p:nvPicPr>
            <p:cNvPr id="5" name="Picture 6" descr="C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0969" y="2164358"/>
              <a:ext cx="555176" cy="526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052908" y="2690438"/>
              <a:ext cx="871297" cy="24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DM</a:t>
              </a:r>
              <a:endParaRPr lang="ko-KR" altLang="en-US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45280" y="3107043"/>
            <a:ext cx="1709416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  <a:cs typeface="Arial" panose="020B0604020202020204" pitchFamily="34" charset="0"/>
              </a:rPr>
              <a:t>개발 마스터 등록</a:t>
            </a:r>
            <a:endParaRPr lang="en-US" altLang="ko-KR" sz="1000" dirty="0" smtClean="0">
              <a:latin typeface="+mn-ea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000" dirty="0" smtClean="0">
                <a:latin typeface="+mn-ea"/>
                <a:cs typeface="Arial" panose="020B0604020202020204" pitchFamily="34" charset="0"/>
              </a:rPr>
              <a:t>   (</a:t>
            </a:r>
            <a:r>
              <a:rPr lang="ko-KR" altLang="en-US" sz="1000" b="1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프로젝트 코드</a:t>
            </a:r>
            <a:r>
              <a:rPr lang="en-US" altLang="ko-KR" sz="1000" dirty="0" smtClean="0">
                <a:latin typeface="+mn-ea"/>
                <a:cs typeface="Arial" panose="020B0604020202020204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업무 별 담당자 지정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8150" y="2625746"/>
            <a:ext cx="1447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제품개발</a:t>
            </a:r>
            <a:r>
              <a:rPr lang="en-US" altLang="ko-KR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Members</a:t>
            </a:r>
            <a:endParaRPr lang="ko-KR" altLang="en-US" sz="11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4043" y="3261646"/>
            <a:ext cx="1709416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  <a:cs typeface="Arial" panose="020B0604020202020204" pitchFamily="34" charset="0"/>
              </a:rPr>
              <a:t>자신의 </a:t>
            </a:r>
            <a:r>
              <a:rPr lang="en-US" altLang="ko-KR" sz="1000" dirty="0" smtClean="0">
                <a:latin typeface="+mn-ea"/>
                <a:cs typeface="Arial" panose="020B0604020202020204" pitchFamily="34" charset="0"/>
              </a:rPr>
              <a:t>Activity </a:t>
            </a:r>
            <a:r>
              <a:rPr lang="ko-KR" altLang="en-US" sz="1000" dirty="0" smtClean="0">
                <a:latin typeface="+mn-ea"/>
                <a:cs typeface="Arial" panose="020B0604020202020204" pitchFamily="34" charset="0"/>
              </a:rPr>
              <a:t>확인</a:t>
            </a:r>
            <a:endParaRPr lang="en-US" altLang="ko-KR" sz="1000" dirty="0" smtClean="0">
              <a:latin typeface="+mn-ea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산출물 등록 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산출물에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대한 승인 </a:t>
            </a:r>
          </a:p>
        </p:txBody>
      </p:sp>
      <p:pic>
        <p:nvPicPr>
          <p:cNvPr id="9" name="Picture 30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485" y="1939712"/>
            <a:ext cx="724297" cy="722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오른쪽 중괄호 15"/>
          <p:cNvSpPr/>
          <p:nvPr/>
        </p:nvSpPr>
        <p:spPr>
          <a:xfrm rot="16200000" flipV="1">
            <a:off x="4428763" y="-1616198"/>
            <a:ext cx="195852" cy="6915968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black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097" y="878010"/>
            <a:ext cx="640426" cy="9890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113422" y="1482250"/>
            <a:ext cx="842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</a:t>
            </a:r>
            <a:endParaRPr lang="ko-KR" altLang="en-US" sz="11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14043" y="4729144"/>
            <a:ext cx="170941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 smtClean="0">
                <a:solidFill>
                  <a:prstClr val="black"/>
                </a:solidFill>
                <a:latin typeface="+mn-ea"/>
              </a:rPr>
              <a:t>Creo</a:t>
            </a:r>
            <a:r>
              <a:rPr lang="en-US" altLang="ko-KR" sz="1000" dirty="0" smtClean="0">
                <a:solidFill>
                  <a:prstClr val="black"/>
                </a:solidFill>
                <a:latin typeface="+mn-ea"/>
              </a:rPr>
              <a:t>(WGM)</a:t>
            </a:r>
            <a:r>
              <a:rPr lang="ko-KR" altLang="en-US" sz="1000" dirty="0" smtClean="0">
                <a:solidFill>
                  <a:prstClr val="black"/>
                </a:solidFill>
                <a:latin typeface="+mn-ea"/>
              </a:rPr>
              <a:t>를 통한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메카도면 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PDM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등록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prstClr val="black"/>
                </a:solidFill>
                <a:latin typeface="+mn-ea"/>
              </a:rPr>
              <a:t>부품에 대한 코드 </a:t>
            </a:r>
            <a:r>
              <a:rPr lang="ko-KR" altLang="en-US" sz="1000" dirty="0" err="1" smtClean="0">
                <a:solidFill>
                  <a:prstClr val="black"/>
                </a:solidFill>
                <a:latin typeface="+mn-ea"/>
              </a:rPr>
              <a:t>채번</a:t>
            </a:r>
            <a:r>
              <a:rPr lang="ko-KR" altLang="en-US" sz="1000" dirty="0" smtClean="0">
                <a:solidFill>
                  <a:prstClr val="black"/>
                </a:solidFill>
                <a:latin typeface="+mn-ea"/>
              </a:rPr>
              <a:t> 진행</a:t>
            </a:r>
            <a:endParaRPr lang="en-US" altLang="ko-KR" sz="1000" dirty="0" smtClean="0">
              <a:solidFill>
                <a:prstClr val="black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prstClr val="black"/>
                </a:solidFill>
                <a:latin typeface="+mn-ea"/>
              </a:rPr>
              <a:t>도면에 대한 </a:t>
            </a:r>
            <a:r>
              <a:rPr lang="en-US" altLang="ko-KR" sz="1000" dirty="0" err="1" smtClean="0">
                <a:solidFill>
                  <a:prstClr val="black"/>
                </a:solidFill>
                <a:latin typeface="+mn-ea"/>
              </a:rPr>
              <a:t>dxf</a:t>
            </a:r>
            <a:r>
              <a:rPr lang="en-US" altLang="ko-KR" sz="10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prstClr val="black"/>
                </a:solidFill>
                <a:latin typeface="+mn-ea"/>
              </a:rPr>
              <a:t>배포도면 생성</a:t>
            </a:r>
            <a:endParaRPr lang="ko-KR" altLang="en-US" sz="10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389692" y="2175491"/>
            <a:ext cx="1369575" cy="357886"/>
          </a:xfrm>
          <a:prstGeom prst="ellipse">
            <a:avLst/>
          </a:prstGeom>
          <a:solidFill>
            <a:srgbClr val="FDEADA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05457" y="2216982"/>
            <a:ext cx="1138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R&amp;D Process</a:t>
            </a:r>
            <a:endParaRPr lang="ko-KR" altLang="en-US" sz="11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26020" y="2669179"/>
            <a:ext cx="812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제조</a:t>
            </a:r>
            <a:r>
              <a:rPr lang="en-US" altLang="ko-KR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100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구매</a:t>
            </a:r>
            <a:endParaRPr lang="ko-KR" altLang="en-US" sz="11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꺾인 연결선 40"/>
          <p:cNvCxnSpPr>
            <a:stCxn id="7" idx="3"/>
            <a:endCxn id="10" idx="1"/>
          </p:cNvCxnSpPr>
          <p:nvPr/>
        </p:nvCxnSpPr>
        <p:spPr>
          <a:xfrm>
            <a:off x="2154696" y="3384042"/>
            <a:ext cx="259347" cy="15460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9BBB59">
                <a:lumMod val="75000"/>
              </a:srgbClr>
            </a:solidFill>
            <a:prstDash val="solid"/>
            <a:tailEnd type="triangle" w="lg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3" name="꺾인 연결선 42"/>
          <p:cNvCxnSpPr>
            <a:stCxn id="7" idx="2"/>
            <a:endCxn id="24" idx="1"/>
          </p:cNvCxnSpPr>
          <p:nvPr/>
        </p:nvCxnSpPr>
        <p:spPr>
          <a:xfrm rot="16200000" flipH="1">
            <a:off x="1069048" y="3891980"/>
            <a:ext cx="1575935" cy="1114055"/>
          </a:xfrm>
          <a:prstGeom prst="bentConnector2">
            <a:avLst/>
          </a:prstGeom>
          <a:noFill/>
          <a:ln w="12700" cap="flat" cmpd="sng" algn="ctr">
            <a:solidFill>
              <a:srgbClr val="9BBB59">
                <a:lumMod val="75000"/>
              </a:srgbClr>
            </a:solidFill>
            <a:prstDash val="solid"/>
            <a:tailEnd type="triangle" w="lg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46" name="TextBox 45"/>
          <p:cNvSpPr txBox="1"/>
          <p:nvPr/>
        </p:nvSpPr>
        <p:spPr>
          <a:xfrm>
            <a:off x="4431752" y="4881614"/>
            <a:ext cx="1856287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제어 품목 및 주도면 생성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거버</a:t>
            </a:r>
            <a:r>
              <a:rPr lang="ko-KR" alt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파일</a:t>
            </a:r>
            <a:r>
              <a:rPr lang="en-US" altLang="ko-KR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0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좌표데이터</a:t>
            </a:r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작업 지시서 등록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47" name="꺾인 연결선 46"/>
          <p:cNvCxnSpPr>
            <a:stCxn id="24" idx="3"/>
            <a:endCxn id="46" idx="1"/>
          </p:cNvCxnSpPr>
          <p:nvPr/>
        </p:nvCxnSpPr>
        <p:spPr>
          <a:xfrm flipV="1">
            <a:off x="4123459" y="5158613"/>
            <a:ext cx="308293" cy="7836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9BBB59">
                <a:lumMod val="75000"/>
              </a:srgbClr>
            </a:solidFill>
            <a:prstDash val="solid"/>
            <a:tailEnd type="triangle" w="lg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51" name="직사각형 50"/>
          <p:cNvSpPr/>
          <p:nvPr/>
        </p:nvSpPr>
        <p:spPr>
          <a:xfrm>
            <a:off x="1340284" y="4091928"/>
            <a:ext cx="1227696" cy="2558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rgbClr val="C0504D">
                <a:lumMod val="75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lvl="0" defTabSz="914400" latinLnBrk="1"/>
            <a:r>
              <a:rPr lang="en-US" altLang="ko-KR" sz="900" kern="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① 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개발 업무 관리</a:t>
            </a: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878939" y="3935039"/>
            <a:ext cx="1227696" cy="28443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rgbClr val="C0504D">
                <a:lumMod val="75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900" kern="0" smtClean="0">
                <a:solidFill>
                  <a:prstClr val="black"/>
                </a:solidFill>
                <a:latin typeface="맑은 고딕" panose="020B0503020000020004" pitchFamily="50" charset="-127"/>
                <a:ea typeface="가는각진제목체" panose="02030600000101010101" pitchFamily="18" charset="-127"/>
              </a:rPr>
              <a:t>개발 업무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관리</a:t>
            </a:r>
            <a:endParaRPr lang="en-US" altLang="ko-KR" sz="900" kern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 defTabSz="914400" latinLnBrk="1"/>
            <a:r>
              <a:rPr lang="en-US" altLang="ko-KR" sz="900" kern="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② </a:t>
            </a: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문서관리</a:t>
            </a: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656160" y="5857159"/>
            <a:ext cx="1223533" cy="24514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rgbClr val="C0504D">
                <a:lumMod val="75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lvl="0" defTabSz="914400" latinLnBrk="1"/>
            <a:r>
              <a:rPr lang="en-US" altLang="ko-KR" sz="900" kern="0" dirty="0">
                <a:solidFill>
                  <a:prstClr val="black"/>
                </a:solidFill>
                <a:latin typeface="맑은 고딕" panose="020B0503020000020004" pitchFamily="50" charset="-127"/>
              </a:rPr>
              <a:t>③ </a:t>
            </a:r>
            <a:r>
              <a:rPr lang="ko-KR" altLang="en-US" sz="900" kern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도면</a:t>
            </a:r>
            <a:r>
              <a:rPr lang="en-US" altLang="ko-KR" sz="900" kern="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/BOM</a:t>
            </a:r>
            <a:r>
              <a:rPr lang="ko-KR" altLang="en-US" sz="900" kern="0" smtClean="0">
                <a:solidFill>
                  <a:prstClr val="black"/>
                </a:solidFill>
                <a:latin typeface="맑은 고딕" panose="020B0503020000020004" pitchFamily="50" charset="-127"/>
              </a:rPr>
              <a:t>관리</a:t>
            </a: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589787" y="5811130"/>
            <a:ext cx="1223533" cy="24514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rgbClr val="C0504D">
                <a:lumMod val="75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lvl="0" defTabSz="914400" latinLnBrk="1"/>
            <a:r>
              <a:rPr lang="en-US" altLang="ko-KR" sz="900" kern="0" dirty="0">
                <a:solidFill>
                  <a:prstClr val="black"/>
                </a:solidFill>
                <a:latin typeface="맑은 고딕" panose="020B0503020000020004" pitchFamily="50" charset="-127"/>
              </a:rPr>
              <a:t>③ 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도면</a:t>
            </a: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/BOM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관리</a:t>
            </a: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78624" y="3264542"/>
            <a:ext cx="1709416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최초 개발 </a:t>
            </a:r>
            <a:r>
              <a:rPr lang="en-US" altLang="ko-KR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EO </a:t>
            </a:r>
            <a:r>
              <a:rPr lang="ko-KR" alt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진행</a:t>
            </a:r>
            <a:endParaRPr lang="en-US" altLang="ko-KR" sz="1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양산</a:t>
            </a:r>
            <a:r>
              <a:rPr lang="en-US" altLang="ko-KR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EO</a:t>
            </a:r>
            <a:r>
              <a:rPr lang="ko-KR" alt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양산이관</a:t>
            </a:r>
            <a:endParaRPr lang="en-US" altLang="ko-KR" sz="1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승인된 부품</a:t>
            </a:r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도면의 수정 요청</a:t>
            </a:r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ECR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 </a:t>
            </a:r>
            <a:r>
              <a:rPr lang="ko-KR" alt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발</a:t>
            </a:r>
            <a:r>
              <a:rPr lang="ko-KR" alt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행</a:t>
            </a:r>
            <a:endParaRPr lang="en-US" altLang="ko-KR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설계 변경 활동 진행 및 결과 시스템 등록</a:t>
            </a:r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EO,ECO</a:t>
            </a:r>
            <a:r>
              <a:rPr lang="ko-KR" altLang="en-US" sz="10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수시자 </a:t>
            </a:r>
            <a:r>
              <a:rPr lang="en-US" altLang="ko-KR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</a:t>
            </a:r>
            <a:endParaRPr lang="ko-KR" altLang="en-US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9" name="실행 단추: 사용자 지정 58">
            <a:hlinkClick r:id="" action="ppaction://noaction" highlightClick="1"/>
          </p:cNvPr>
          <p:cNvSpPr/>
          <p:nvPr/>
        </p:nvSpPr>
        <p:spPr>
          <a:xfrm>
            <a:off x="5372141" y="2748171"/>
            <a:ext cx="1223533" cy="453073"/>
          </a:xfrm>
          <a:prstGeom prst="actionButtonBlank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rgbClr val="C0504D">
                <a:lumMod val="75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lvl="0" defTabSz="914400" latinLnBrk="1"/>
            <a:r>
              <a:rPr lang="en-US" altLang="ko-KR" sz="900" kern="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④ 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설계변경관리</a:t>
            </a:r>
            <a:endParaRPr lang="en-US" altLang="ko-KR" sz="900" kern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defTabSz="914400" latinLnBrk="1"/>
            <a:r>
              <a:rPr lang="en-US" altLang="ko-KR" sz="900" kern="0" dirty="0">
                <a:solidFill>
                  <a:prstClr val="black"/>
                </a:solidFill>
                <a:latin typeface="맑은 고딕" panose="020B0503020000020004" pitchFamily="50" charset="-127"/>
              </a:rPr>
              <a:t>④</a:t>
            </a:r>
            <a:r>
              <a:rPr lang="en-US" altLang="ko-KR" sz="900" kern="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900" kern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도면</a:t>
            </a:r>
            <a:r>
              <a:rPr lang="en-US" altLang="ko-KR" sz="900" kern="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/BOM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관리</a:t>
            </a:r>
            <a:endParaRPr lang="en-US" altLang="ko-KR" sz="900" kern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 defTabSz="914400" latinLnBrk="1"/>
            <a:r>
              <a:rPr lang="en-US" altLang="ko-KR" sz="900" kern="0" dirty="0">
                <a:solidFill>
                  <a:prstClr val="black"/>
                </a:solidFill>
                <a:latin typeface="맑은 고딕" panose="020B0503020000020004" pitchFamily="50" charset="-127"/>
              </a:rPr>
              <a:t>④ 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문서관리</a:t>
            </a: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cxnSp>
        <p:nvCxnSpPr>
          <p:cNvPr id="60" name="꺾인 연결선 59"/>
          <p:cNvCxnSpPr>
            <a:stCxn id="46" idx="0"/>
            <a:endCxn id="57" idx="2"/>
          </p:cNvCxnSpPr>
          <p:nvPr/>
        </p:nvCxnSpPr>
        <p:spPr>
          <a:xfrm rot="5400000" flipH="1" flipV="1">
            <a:off x="5249798" y="4698080"/>
            <a:ext cx="293633" cy="7343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9BBB59">
                <a:lumMod val="75000"/>
              </a:srgbClr>
            </a:solidFill>
            <a:prstDash val="solid"/>
            <a:tailEnd type="triangle" w="lg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64" name="TextBox 63"/>
          <p:cNvSpPr txBox="1"/>
          <p:nvPr/>
        </p:nvSpPr>
        <p:spPr>
          <a:xfrm>
            <a:off x="6969220" y="3261646"/>
            <a:ext cx="1709416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수신자 </a:t>
            </a:r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E-mail </a:t>
            </a:r>
            <a:r>
              <a:rPr lang="ko-KR" alt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전송</a:t>
            </a:r>
            <a:endParaRPr lang="en-US" altLang="ko-KR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PDM</a:t>
            </a:r>
            <a:r>
              <a:rPr lang="ko-KR" alt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에 로그인하여 대상 도면 다운로드</a:t>
            </a:r>
            <a:endParaRPr lang="en-US" altLang="ko-KR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꺾인 연결선 64"/>
          <p:cNvCxnSpPr>
            <a:stCxn id="46" idx="3"/>
            <a:endCxn id="64" idx="1"/>
          </p:cNvCxnSpPr>
          <p:nvPr/>
        </p:nvCxnSpPr>
        <p:spPr>
          <a:xfrm flipV="1">
            <a:off x="6288039" y="3538645"/>
            <a:ext cx="681181" cy="161996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9BBB59">
                <a:lumMod val="75000"/>
              </a:srgbClr>
            </a:solidFill>
            <a:prstDash val="solid"/>
            <a:tailEnd type="triangle" w="lg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68" name="직사각형 67"/>
          <p:cNvSpPr/>
          <p:nvPr/>
        </p:nvSpPr>
        <p:spPr>
          <a:xfrm>
            <a:off x="7799411" y="3949338"/>
            <a:ext cx="1227696" cy="2558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rgbClr val="C0504D">
                <a:lumMod val="75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lvl="0" defTabSz="914400" latinLnBrk="1"/>
            <a:r>
              <a:rPr lang="en-US" altLang="ko-KR" sz="900" kern="0" dirty="0">
                <a:solidFill>
                  <a:prstClr val="black"/>
                </a:solidFill>
                <a:latin typeface="맑은 고딕" panose="020B0503020000020004" pitchFamily="50" charset="-127"/>
              </a:rPr>
              <a:t>⑤</a:t>
            </a:r>
            <a:r>
              <a:rPr lang="en-US" altLang="ko-KR" sz="900" kern="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배포</a:t>
            </a: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pic>
        <p:nvPicPr>
          <p:cNvPr id="35" name="Picture 30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815" y="1935540"/>
            <a:ext cx="724297" cy="722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03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10494</TotalTime>
  <Words>694</Words>
  <Application>Microsoft Office PowerPoint</Application>
  <PresentationFormat>화면 슬라이드 쇼(4:3)</PresentationFormat>
  <Paragraphs>224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MS PGothic</vt:lpstr>
      <vt:lpstr>가는각진제목체</vt:lpstr>
      <vt:lpstr>맑은 고딕</vt:lpstr>
      <vt:lpstr>Arial</vt:lpstr>
      <vt:lpstr>Arial Narrow</vt:lpstr>
      <vt:lpstr>Calibri</vt:lpstr>
      <vt:lpstr>Georgia</vt:lpstr>
      <vt:lpstr>Helvetica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alt.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andrew.lee</dc:creator>
  <cp:lastModifiedBy>tsuam</cp:lastModifiedBy>
  <cp:revision>910</cp:revision>
  <cp:lastPrinted>2014-06-25T04:42:18Z</cp:lastPrinted>
  <dcterms:created xsi:type="dcterms:W3CDTF">2014-03-24T19:05:29Z</dcterms:created>
  <dcterms:modified xsi:type="dcterms:W3CDTF">2016-06-16T14:11:28Z</dcterms:modified>
</cp:coreProperties>
</file>