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39" r:id="rId2"/>
    <p:sldId id="373" r:id="rId3"/>
    <p:sldId id="411" r:id="rId4"/>
    <p:sldId id="412" r:id="rId5"/>
    <p:sldId id="413" r:id="rId6"/>
    <p:sldId id="414" r:id="rId7"/>
    <p:sldId id="415" r:id="rId8"/>
    <p:sldId id="416" r:id="rId9"/>
    <p:sldId id="417" r:id="rId10"/>
    <p:sldId id="418" r:id="rId11"/>
    <p:sldId id="419" r:id="rId12"/>
    <p:sldId id="421" r:id="rId13"/>
    <p:sldId id="422" r:id="rId14"/>
    <p:sldId id="423" r:id="rId15"/>
    <p:sldId id="424" r:id="rId16"/>
    <p:sldId id="425" r:id="rId17"/>
    <p:sldId id="426" r:id="rId18"/>
    <p:sldId id="292" r:id="rId19"/>
  </p:sldIdLst>
  <p:sldSz cx="9144000" cy="5141913"/>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7683"/>
    <a:srgbClr val="66CCFF"/>
    <a:srgbClr val="77CBC3"/>
    <a:srgbClr val="F0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1" autoAdjust="0"/>
    <p:restoredTop sz="94710"/>
  </p:normalViewPr>
  <p:slideViewPr>
    <p:cSldViewPr showGuides="1">
      <p:cViewPr varScale="1">
        <p:scale>
          <a:sx n="171" d="100"/>
          <a:sy n="171" d="100"/>
        </p:scale>
        <p:origin x="168" y="240"/>
      </p:cViewPr>
      <p:guideLst>
        <p:guide orient="horz" pos="1619"/>
        <p:guide pos="2880"/>
      </p:guideLst>
    </p:cSldViewPr>
  </p:slid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45FFC-B1FA-48E0-B2CE-B2DC1A2BB159}" type="datetimeFigureOut">
              <a:rPr lang="zh-CN" altLang="en-US" smtClean="0"/>
              <a:t>2023/4/18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8152C-88DB-40D8-8B94-A0F67FA030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17</a:t>
            </a:fld>
            <a:endParaRPr lang="zh-CN" altLang="en-US"/>
          </a:p>
        </p:txBody>
      </p:sp>
    </p:spTree>
    <p:extLst>
      <p:ext uri="{BB962C8B-B14F-4D97-AF65-F5344CB8AC3E}">
        <p14:creationId xmlns:p14="http://schemas.microsoft.com/office/powerpoint/2010/main" val="3925138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78152C-88DB-40D8-8B94-A0F67FA0304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灯片编号占位符 8"/>
          <p:cNvSpPr txBox="1"/>
          <p:nvPr userDrawn="1"/>
        </p:nvSpPr>
        <p:spPr>
          <a:xfrm>
            <a:off x="4355976" y="4803204"/>
            <a:ext cx="432048" cy="2160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1E90B88-C309-4CD3-A6BC-57E9541D5A57}" type="slidenum">
              <a:rPr lang="zh-CN" altLang="en-US" sz="800" smtClean="0"/>
              <a:t>‹#›</a:t>
            </a:fld>
            <a:endParaRPr lang="zh-CN" altLang="en-US" sz="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410716"/>
            <a:ext cx="8640960" cy="460382"/>
          </a:xfrm>
          <a:prstGeom prst="rect">
            <a:avLst/>
          </a:prstGeom>
        </p:spPr>
        <p:txBody>
          <a:bodyPr wrap="square">
            <a:spAutoFit/>
          </a:bodyPr>
          <a:lstStyle/>
          <a:p>
            <a:pPr>
              <a:lnSpc>
                <a:spcPct val="150000"/>
              </a:lnSpc>
            </a:pPr>
            <a:r>
              <a:rPr lang="en-US" altLang="zh-CN" dirty="0"/>
              <a:t>         </a:t>
            </a:r>
            <a:endParaRPr lang="zh-CN" altLang="en-US" dirty="0"/>
          </a:p>
        </p:txBody>
      </p:sp>
      <p:grpSp>
        <p:nvGrpSpPr>
          <p:cNvPr id="4" name="组合 3"/>
          <p:cNvGrpSpPr/>
          <p:nvPr/>
        </p:nvGrpSpPr>
        <p:grpSpPr>
          <a:xfrm>
            <a:off x="0" y="904141"/>
            <a:ext cx="9144000" cy="1811356"/>
            <a:chOff x="0" y="904141"/>
            <a:chExt cx="9144000" cy="1811356"/>
          </a:xfrm>
          <a:solidFill>
            <a:srgbClr val="66CCFF"/>
          </a:solidFill>
        </p:grpSpPr>
        <p:sp>
          <p:nvSpPr>
            <p:cNvPr id="3" name="矩形 2"/>
            <p:cNvSpPr/>
            <p:nvPr/>
          </p:nvSpPr>
          <p:spPr>
            <a:xfrm>
              <a:off x="0" y="904141"/>
              <a:ext cx="9144000" cy="1811356"/>
            </a:xfrm>
            <a:prstGeom prst="rect">
              <a:avLst/>
            </a:prstGeom>
            <a:grpFill/>
            <a:ln>
              <a:solidFill>
                <a:srgbClr val="0070C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1750275" y="1548209"/>
              <a:ext cx="5643450" cy="523220"/>
            </a:xfrm>
            <a:prstGeom prst="rect">
              <a:avLst/>
            </a:prstGeom>
            <a:grpFill/>
            <a:ln>
              <a:solidFill>
                <a:srgbClr val="0070C0"/>
              </a:solidFill>
            </a:ln>
          </p:spPr>
          <p:txBody>
            <a:bodyPr wrap="square">
              <a:spAutoFit/>
            </a:bodyPr>
            <a:lstStyle/>
            <a:p>
              <a:pPr algn="ctr"/>
              <a:r>
                <a:rPr lang="zh-CN" altLang="en-US" sz="2800" b="1" dirty="0">
                  <a:solidFill>
                    <a:srgbClr val="000000"/>
                  </a:solidFill>
                  <a:latin typeface="微软雅黑" panose="020B0503020204020204" pitchFamily="34" charset="-122"/>
                  <a:ea typeface="微软雅黑" panose="020B0503020204020204" pitchFamily="34" charset="-122"/>
                </a:rPr>
                <a:t>压缩感知方法及其应用论文介绍</a:t>
              </a:r>
              <a:endParaRPr lang="zh-CN" altLang="en-US" sz="2800" b="1" i="0" dirty="0">
                <a:solidFill>
                  <a:srgbClr val="000000"/>
                </a:solidFill>
                <a:effectLst/>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2958095" y="3363044"/>
            <a:ext cx="3078505" cy="276999"/>
            <a:chOff x="3275856" y="2981088"/>
            <a:chExt cx="3078505" cy="276999"/>
          </a:xfrm>
        </p:grpSpPr>
        <p:grpSp>
          <p:nvGrpSpPr>
            <p:cNvPr id="8" name="组合 7"/>
            <p:cNvGrpSpPr/>
            <p:nvPr/>
          </p:nvGrpSpPr>
          <p:grpSpPr>
            <a:xfrm>
              <a:off x="3275856" y="3009913"/>
              <a:ext cx="219347" cy="219347"/>
              <a:chOff x="801291" y="3535885"/>
              <a:chExt cx="219347" cy="219347"/>
            </a:xfrm>
          </p:grpSpPr>
          <p:sp>
            <p:nvSpPr>
              <p:cNvPr id="16" name="Oval 10"/>
              <p:cNvSpPr>
                <a:spLocks noChangeArrowheads="1"/>
              </p:cNvSpPr>
              <p:nvPr/>
            </p:nvSpPr>
            <p:spPr bwMode="auto">
              <a:xfrm>
                <a:off x="801291" y="3535885"/>
                <a:ext cx="219347" cy="219347"/>
              </a:xfrm>
              <a:prstGeom prst="ellipse">
                <a:avLst/>
              </a:prstGeom>
              <a:solidFill>
                <a:srgbClr val="66CCFF"/>
              </a:solidFill>
              <a:ln w="9525">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860980" y="3583766"/>
                <a:ext cx="100336" cy="114060"/>
                <a:chOff x="860980" y="3583766"/>
                <a:chExt cx="100336" cy="114060"/>
              </a:xfrm>
            </p:grpSpPr>
            <p:sp>
              <p:nvSpPr>
                <p:cNvPr id="18"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9" name="Group 14"/>
            <p:cNvGrpSpPr/>
            <p:nvPr/>
          </p:nvGrpSpPr>
          <p:grpSpPr bwMode="auto">
            <a:xfrm>
              <a:off x="5020668" y="3009913"/>
              <a:ext cx="219347" cy="219347"/>
              <a:chOff x="4248" y="3024"/>
              <a:chExt cx="600" cy="599"/>
            </a:xfrm>
          </p:grpSpPr>
          <p:sp>
            <p:nvSpPr>
              <p:cNvPr id="12" name="Oval 15"/>
              <p:cNvSpPr>
                <a:spLocks noChangeArrowheads="1"/>
              </p:cNvSpPr>
              <p:nvPr/>
            </p:nvSpPr>
            <p:spPr bwMode="auto">
              <a:xfrm>
                <a:off x="4248" y="3024"/>
                <a:ext cx="600" cy="599"/>
              </a:xfrm>
              <a:prstGeom prst="ellipse">
                <a:avLst/>
              </a:prstGeom>
              <a:solidFill>
                <a:srgbClr val="66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3" name="Group 16"/>
              <p:cNvGrpSpPr/>
              <p:nvPr/>
            </p:nvGrpSpPr>
            <p:grpSpPr bwMode="auto">
              <a:xfrm>
                <a:off x="4441" y="3144"/>
                <a:ext cx="215" cy="345"/>
                <a:chOff x="4441" y="3144"/>
                <a:chExt cx="215" cy="345"/>
              </a:xfrm>
            </p:grpSpPr>
            <p:sp>
              <p:nvSpPr>
                <p:cNvPr id="1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10" name="Text Box 19"/>
            <p:cNvSpPr txBox="1">
              <a:spLocks noChangeArrowheads="1"/>
            </p:cNvSpPr>
            <p:nvPr/>
          </p:nvSpPr>
          <p:spPr bwMode="auto">
            <a:xfrm>
              <a:off x="3485678" y="2981088"/>
              <a:ext cx="14606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学号：</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22B903037</a:t>
              </a:r>
            </a:p>
          </p:txBody>
        </p:sp>
        <p:sp>
          <p:nvSpPr>
            <p:cNvPr id="11" name="Text Box 20"/>
            <p:cNvSpPr txBox="1">
              <a:spLocks noChangeArrowheads="1"/>
            </p:cNvSpPr>
            <p:nvPr/>
          </p:nvSpPr>
          <p:spPr bwMode="auto">
            <a:xfrm>
              <a:off x="5246365" y="2981088"/>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答辩人：刘建</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067944"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25365"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压缩感知方法第二部分：图像超分</a:t>
              </a:r>
              <a:endParaRPr lang="zh-CN" altLang="en-US" b="1" i="0" dirty="0">
                <a:solidFill>
                  <a:srgbClr val="000000"/>
                </a:solidFill>
                <a:effectLst/>
                <a:latin typeface="Amiri"/>
              </a:endParaRPr>
            </a:p>
          </p:txBody>
        </p:sp>
      </p:grpSp>
      <p:sp>
        <p:nvSpPr>
          <p:cNvPr id="7" name="矩形 6"/>
          <p:cNvSpPr/>
          <p:nvPr/>
        </p:nvSpPr>
        <p:spPr>
          <a:xfrm>
            <a:off x="535359" y="886149"/>
            <a:ext cx="8073281" cy="3835024"/>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要解决的问题</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图像超分是一个被研究多年的任务，作为一个非适定性（</a:t>
            </a:r>
            <a:r>
              <a:rPr lang="en-US" altLang="zh-CN" dirty="0"/>
              <a:t>ill-posed</a:t>
            </a:r>
            <a:r>
              <a:rPr lang="zh-CN" altLang="en-US" dirty="0"/>
              <a:t>）问题，往往需要加入许多图像先验作为正则化，例如最具有代表性的稀疏、非局部先验。</a:t>
            </a:r>
            <a:endParaRPr lang="en-US" altLang="zh-CN" dirty="0"/>
          </a:p>
          <a:p>
            <a:pPr>
              <a:lnSpc>
                <a:spcPct val="150000"/>
              </a:lnSpc>
            </a:pPr>
            <a:r>
              <a:rPr lang="zh-CN" altLang="en-US" dirty="0"/>
              <a:t>         稀疏性约束在单张图超分</a:t>
            </a:r>
            <a:r>
              <a:rPr lang="en-US" altLang="zh-CN" dirty="0"/>
              <a:t>SISR</a:t>
            </a:r>
            <a:r>
              <a:rPr lang="zh-CN" altLang="en-US" dirty="0"/>
              <a:t>上已被很好地探索，利用稀疏编码（</a:t>
            </a:r>
            <a:r>
              <a:rPr lang="en-US" altLang="zh-CN" dirty="0"/>
              <a:t>sparse coding</a:t>
            </a:r>
            <a:r>
              <a:rPr lang="zh-CN" altLang="en-US" dirty="0"/>
              <a:t>），图像（图块）可视作预先定义好的过完备字典、小波（</a:t>
            </a:r>
            <a:r>
              <a:rPr lang="en-US" altLang="zh-CN" dirty="0"/>
              <a:t>wavelet</a:t>
            </a:r>
            <a:r>
              <a:rPr lang="zh-CN" altLang="en-US" dirty="0"/>
              <a:t>）、曲波（</a:t>
            </a:r>
            <a:r>
              <a:rPr lang="en-US" altLang="zh-CN" dirty="0"/>
              <a:t>curvelet</a:t>
            </a:r>
            <a:r>
              <a:rPr lang="zh-CN" altLang="en-US" dirty="0"/>
              <a:t>）的稀疏线性组合。深度学习方法例如 </a:t>
            </a:r>
            <a:r>
              <a:rPr lang="en-US" altLang="zh-CN" dirty="0"/>
              <a:t>SRCNN </a:t>
            </a:r>
            <a:r>
              <a:rPr lang="zh-CN" altLang="en-US" dirty="0"/>
              <a:t>也首先使用卷积实现了稀疏编码（</a:t>
            </a:r>
            <a:r>
              <a:rPr lang="en-US" altLang="zh-CN" dirty="0"/>
              <a:t>50%</a:t>
            </a:r>
            <a:r>
              <a:rPr lang="zh-CN" altLang="en-US" dirty="0"/>
              <a:t>的特征被</a:t>
            </a:r>
            <a:r>
              <a:rPr lang="en-US" altLang="zh-CN" dirty="0" err="1"/>
              <a:t>ReLU</a:t>
            </a:r>
            <a:r>
              <a:rPr lang="zh-CN" altLang="en-US" dirty="0"/>
              <a:t>置为</a:t>
            </a:r>
            <a:r>
              <a:rPr lang="en-US" altLang="zh-CN" dirty="0"/>
              <a:t>0</a:t>
            </a:r>
            <a:r>
              <a:rPr lang="zh-CN" altLang="en-US" dirty="0"/>
              <a:t>），等等。</a:t>
            </a:r>
            <a:endParaRPr lang="en-US" altLang="zh-CN" b="1" dirty="0"/>
          </a:p>
          <a:p>
            <a:pPr>
              <a:lnSpc>
                <a:spcPct val="150000"/>
              </a:lnSpc>
            </a:pP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067944"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25365"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压缩感知方法第二部分：图像超分</a:t>
              </a:r>
              <a:endParaRPr lang="zh-CN" altLang="en-US" b="1" i="0" dirty="0">
                <a:solidFill>
                  <a:srgbClr val="000000"/>
                </a:solidFill>
                <a:effectLst/>
                <a:latin typeface="Amiri"/>
              </a:endParaRPr>
            </a:p>
          </p:txBody>
        </p:sp>
      </p:grpSp>
      <p:sp>
        <p:nvSpPr>
          <p:cNvPr id="7" name="矩形 6"/>
          <p:cNvSpPr/>
          <p:nvPr/>
        </p:nvSpPr>
        <p:spPr>
          <a:xfrm>
            <a:off x="535359" y="886149"/>
            <a:ext cx="8073281" cy="3415037"/>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要解决的问题</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此外，非局部的图像先验（</a:t>
            </a:r>
            <a:r>
              <a:rPr lang="en-US" altLang="zh-CN" dirty="0"/>
              <a:t>Non-Local</a:t>
            </a:r>
            <a:r>
              <a:rPr lang="zh-CN" altLang="en-US" dirty="0"/>
              <a:t>，</a:t>
            </a:r>
            <a:r>
              <a:rPr lang="en-US" altLang="zh-CN" dirty="0"/>
              <a:t>NL</a:t>
            </a:r>
            <a:r>
              <a:rPr lang="zh-CN" altLang="en-US" dirty="0"/>
              <a:t>）也被很好地探索。</a:t>
            </a:r>
            <a:r>
              <a:rPr lang="en-US" altLang="zh-CN" dirty="0"/>
              <a:t>NL</a:t>
            </a:r>
            <a:r>
              <a:rPr lang="zh-CN" altLang="en-US" dirty="0"/>
              <a:t>通过全局搜索相关联的特征进行叠加来增强图像表征。不过应用在</a:t>
            </a:r>
            <a:r>
              <a:rPr lang="en-US" altLang="zh-CN" dirty="0"/>
              <a:t>SISR</a:t>
            </a:r>
            <a:r>
              <a:rPr lang="zh-CN" altLang="en-US" dirty="0"/>
              <a:t>上时会出现两个问题：</a:t>
            </a:r>
            <a:endParaRPr lang="en-US" altLang="zh-CN" dirty="0"/>
          </a:p>
          <a:p>
            <a:pPr>
              <a:lnSpc>
                <a:spcPct val="150000"/>
              </a:lnSpc>
            </a:pPr>
            <a:r>
              <a:rPr lang="en-US" altLang="zh-CN" dirty="0"/>
              <a:t>1</a:t>
            </a:r>
            <a:r>
              <a:rPr lang="zh-CN" altLang="en-US" dirty="0"/>
              <a:t>、在网络深层，特征的感受野很大甚至是全局性的，会导致 </a:t>
            </a:r>
            <a:r>
              <a:rPr lang="en-US" altLang="zh-CN" dirty="0"/>
              <a:t>NL</a:t>
            </a:r>
            <a:r>
              <a:rPr lang="zh-CN" altLang="en-US" dirty="0"/>
              <a:t>计算的互相关性不准确。</a:t>
            </a:r>
            <a:endParaRPr lang="en-US" altLang="zh-CN" dirty="0"/>
          </a:p>
          <a:p>
            <a:pPr>
              <a:lnSpc>
                <a:spcPct val="150000"/>
              </a:lnSpc>
            </a:pPr>
            <a:r>
              <a:rPr lang="en-US" altLang="zh-CN" dirty="0"/>
              <a:t>2</a:t>
            </a:r>
            <a:r>
              <a:rPr lang="zh-CN" altLang="en-US" dirty="0"/>
              <a:t>、</a:t>
            </a:r>
            <a:r>
              <a:rPr lang="en-US" altLang="zh-CN" dirty="0"/>
              <a:t>NL</a:t>
            </a:r>
            <a:r>
              <a:rPr lang="zh-CN" altLang="en-US" dirty="0"/>
              <a:t>需要计算每个点之间的互相关性，此计算量与图像大小成平方正相关，为了解决这个问题，一般会计算局部的相关性，但这样做又会失去全局的特征。</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067944"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25365"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压缩感知方法第二部分：图像超分</a:t>
              </a:r>
              <a:endParaRPr lang="zh-CN" altLang="en-US" b="1" i="0" dirty="0">
                <a:solidFill>
                  <a:srgbClr val="000000"/>
                </a:solidFill>
                <a:effectLst/>
                <a:latin typeface="Amiri"/>
              </a:endParaRPr>
            </a:p>
          </p:txBody>
        </p:sp>
      </p:grpSp>
      <p:sp>
        <p:nvSpPr>
          <p:cNvPr id="7" name="矩形 6"/>
          <p:cNvSpPr/>
          <p:nvPr/>
        </p:nvSpPr>
        <p:spPr>
          <a:xfrm>
            <a:off x="535359" y="886149"/>
            <a:ext cx="8073281" cy="3461204"/>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解决方法</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dirty="0"/>
              <a:t>对此，本文为</a:t>
            </a:r>
            <a:r>
              <a:rPr lang="en-US" altLang="zh-CN" dirty="0"/>
              <a:t>SISR</a:t>
            </a:r>
            <a:r>
              <a:rPr lang="zh-CN" altLang="en-US" dirty="0"/>
              <a:t>任务提出一种稀疏的全局注意力模块，以此大大降低</a:t>
            </a:r>
            <a:r>
              <a:rPr lang="en-US" altLang="zh-CN" dirty="0"/>
              <a:t>NL</a:t>
            </a:r>
            <a:r>
              <a:rPr lang="zh-CN" altLang="en-US" dirty="0"/>
              <a:t>的计算量，并将其嵌入例如</a:t>
            </a:r>
            <a:r>
              <a:rPr lang="en-US" altLang="zh-CN" dirty="0"/>
              <a:t>EDSR</a:t>
            </a:r>
            <a:r>
              <a:rPr lang="zh-CN" altLang="en-US" dirty="0"/>
              <a:t>这样的网络来形成 </a:t>
            </a:r>
            <a:r>
              <a:rPr lang="en-US" altLang="zh-CN" dirty="0"/>
              <a:t>Non-Local Sparse Network (NLSN)</a:t>
            </a:r>
            <a:r>
              <a:rPr lang="zh-CN" altLang="en-US" dirty="0"/>
              <a:t>。</a:t>
            </a:r>
            <a:endParaRPr lang="en-US" altLang="zh-CN" dirty="0"/>
          </a:p>
          <a:p>
            <a:pPr>
              <a:lnSpc>
                <a:spcPct val="150000"/>
              </a:lnSpc>
            </a:pPr>
            <a:r>
              <a:rPr lang="zh-CN" altLang="en-US" dirty="0"/>
              <a:t>         为了实现稀疏性，我们将深层的空间特征分到不同的组当中，称之为</a:t>
            </a:r>
            <a:r>
              <a:rPr lang="en-US" altLang="zh-CN" dirty="0"/>
              <a:t>Attention Buckets AB</a:t>
            </a:r>
            <a:r>
              <a:rPr lang="zh-CN" altLang="en-US" dirty="0"/>
              <a:t>。同组的特征都被认为是互相关联的。接下来只需要对每个</a:t>
            </a:r>
            <a:r>
              <a:rPr lang="en-US" altLang="zh-CN" dirty="0"/>
              <a:t>query</a:t>
            </a:r>
            <a:r>
              <a:rPr lang="zh-CN" altLang="en-US" dirty="0"/>
              <a:t>判断属于哪一组，即可进行</a:t>
            </a:r>
            <a:r>
              <a:rPr lang="en-US" altLang="zh-CN" dirty="0"/>
              <a:t>NL</a:t>
            </a:r>
            <a:r>
              <a:rPr lang="zh-CN" altLang="en-US" dirty="0"/>
              <a:t>操作。我们通过局部敏感哈希搜索</a:t>
            </a:r>
            <a:r>
              <a:rPr lang="en-US" altLang="zh-CN" dirty="0"/>
              <a:t>Locality Sensitive Hashing (LSH)</a:t>
            </a:r>
            <a:r>
              <a:rPr lang="zh-CN" altLang="en-US" dirty="0"/>
              <a:t>来实现。</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067944"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25365"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压缩感知方法第二部分：图像超分</a:t>
              </a:r>
              <a:endParaRPr lang="zh-CN" altLang="en-US" b="1" i="0" dirty="0">
                <a:solidFill>
                  <a:srgbClr val="000000"/>
                </a:solidFill>
                <a:effectLst/>
                <a:latin typeface="Amiri"/>
              </a:endParaRPr>
            </a:p>
          </p:txBody>
        </p:sp>
      </p:grpSp>
      <p:sp>
        <p:nvSpPr>
          <p:cNvPr id="7" name="矩形 6"/>
          <p:cNvSpPr/>
          <p:nvPr/>
        </p:nvSpPr>
        <p:spPr>
          <a:xfrm>
            <a:off x="535359" y="886149"/>
            <a:ext cx="8073281" cy="3004027"/>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如何实现</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全局注意力需要计算每个像素两两之间的关系，以加权平均：</a:t>
            </a:r>
            <a:endParaRPr lang="en-US" altLang="zh-CN" dirty="0"/>
          </a:p>
          <a:p>
            <a:pPr>
              <a:lnSpc>
                <a:spcPct val="150000"/>
              </a:lnSpc>
            </a:pPr>
            <a:endParaRPr lang="en-US" altLang="zh-CN" dirty="0"/>
          </a:p>
          <a:p>
            <a:pPr>
              <a:lnSpc>
                <a:spcPct val="150000"/>
              </a:lnSpc>
            </a:pPr>
            <a:r>
              <a:rPr lang="zh-CN" altLang="en-US" dirty="0"/>
              <a:t>稀疏全局注意力则首先将加入稀疏性约束，使一部分没那么关联的点的权重置为</a:t>
            </a:r>
            <a:r>
              <a:rPr lang="en-US" altLang="zh-CN" dirty="0"/>
              <a:t>0</a:t>
            </a:r>
            <a:r>
              <a:rPr lang="zh-CN" altLang="en-US" dirty="0"/>
              <a:t>不参加加权计算。</a:t>
            </a:r>
            <a:endParaRPr lang="en-US" altLang="zh-CN" dirty="0"/>
          </a:p>
          <a:p>
            <a:pPr>
              <a:lnSpc>
                <a:spcPct val="150000"/>
              </a:lnSpc>
            </a:pPr>
            <a:r>
              <a:rPr lang="zh-CN" altLang="en-US" dirty="0"/>
              <a:t>全局注意力、局部的全局注意力、稀疏全局注意力的图解：</a:t>
            </a:r>
            <a:endParaRPr lang="en-US" altLang="zh-CN" dirty="0"/>
          </a:p>
          <a:p>
            <a:pPr>
              <a:lnSpc>
                <a:spcPct val="150000"/>
              </a:lnSpc>
            </a:pPr>
            <a:endParaRPr lang="zh-CN" altLang="en-US" dirty="0"/>
          </a:p>
        </p:txBody>
      </p:sp>
      <p:pic>
        <p:nvPicPr>
          <p:cNvPr id="4" name="图片 3"/>
          <p:cNvPicPr>
            <a:picLocks noChangeAspect="1"/>
          </p:cNvPicPr>
          <p:nvPr/>
        </p:nvPicPr>
        <p:blipFill>
          <a:blip r:embed="rId3"/>
          <a:stretch>
            <a:fillRect/>
          </a:stretch>
        </p:blipFill>
        <p:spPr>
          <a:xfrm>
            <a:off x="3059832" y="1778868"/>
            <a:ext cx="1908642" cy="515935"/>
          </a:xfrm>
          <a:prstGeom prst="rect">
            <a:avLst/>
          </a:prstGeom>
        </p:spPr>
      </p:pic>
      <p:pic>
        <p:nvPicPr>
          <p:cNvPr id="6" name="图片 5"/>
          <p:cNvPicPr>
            <a:picLocks noChangeAspect="1"/>
          </p:cNvPicPr>
          <p:nvPr/>
        </p:nvPicPr>
        <p:blipFill>
          <a:blip r:embed="rId4"/>
          <a:stretch>
            <a:fillRect/>
          </a:stretch>
        </p:blipFill>
        <p:spPr>
          <a:xfrm>
            <a:off x="1547664" y="3467422"/>
            <a:ext cx="5688632" cy="157668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067944"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25365"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压缩感知方法第二部分：图像超分</a:t>
              </a:r>
              <a:endParaRPr lang="zh-CN" altLang="en-US" b="1" i="0" dirty="0">
                <a:solidFill>
                  <a:srgbClr val="000000"/>
                </a:solidFill>
                <a:effectLst/>
                <a:latin typeface="Amiri"/>
              </a:endParaRPr>
            </a:p>
          </p:txBody>
        </p:sp>
      </p:grpSp>
      <p:sp>
        <p:nvSpPr>
          <p:cNvPr id="7" name="矩形 6"/>
          <p:cNvSpPr/>
          <p:nvPr/>
        </p:nvSpPr>
        <p:spPr>
          <a:xfrm>
            <a:off x="535359" y="886149"/>
            <a:ext cx="8073281" cy="3415037"/>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如何实现</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为了实现在全局稀疏地搜寻最相关的元素，我们使用了 </a:t>
            </a:r>
            <a:r>
              <a:rPr lang="en-US" altLang="zh-CN" dirty="0"/>
              <a:t>Spherical Locality Sensitive Hashing (LSH)</a:t>
            </a:r>
            <a:r>
              <a:rPr lang="zh-CN" altLang="en-US" dirty="0"/>
              <a:t>来形成</a:t>
            </a:r>
            <a:r>
              <a:rPr lang="en-US" altLang="zh-CN" dirty="0"/>
              <a:t>Attention buckets</a:t>
            </a:r>
            <a:r>
              <a:rPr lang="zh-CN" altLang="en-US" dirty="0"/>
              <a:t>，每个</a:t>
            </a:r>
            <a:r>
              <a:rPr lang="en-US" altLang="zh-CN" dirty="0"/>
              <a:t>buckets</a:t>
            </a:r>
            <a:r>
              <a:rPr lang="zh-CN" altLang="en-US" dirty="0"/>
              <a:t>包含与</a:t>
            </a:r>
            <a:r>
              <a:rPr lang="en-US" altLang="zh-CN" dirty="0"/>
              <a:t>query</a:t>
            </a:r>
            <a:r>
              <a:rPr lang="zh-CN" altLang="en-US" dirty="0"/>
              <a:t>全局中最相关的元素。具体来说，可以将特征通过它们的角度距离来分组。因此，即使注意力只覆盖一个组，它仍然可以捕获大部分的相关元素。</a:t>
            </a:r>
            <a:endParaRPr lang="en-US" altLang="zh-CN" dirty="0"/>
          </a:p>
          <a:p>
            <a:pPr>
              <a:lnSpc>
                <a:spcPct val="150000"/>
              </a:lnSpc>
            </a:pPr>
            <a:r>
              <a:rPr lang="zh-CN" altLang="en-US" dirty="0"/>
              <a:t>          一般来说，如果附近的元素很有可能落入同一个哈希桶（</a:t>
            </a:r>
            <a:r>
              <a:rPr lang="en-US" altLang="zh-CN" dirty="0"/>
              <a:t>hash bucket</a:t>
            </a:r>
            <a:r>
              <a:rPr lang="zh-CN" altLang="en-US" dirty="0"/>
              <a:t>），而远处的元素可能性低，那么这个哈希方法就被视作位置敏感的哈希方法</a:t>
            </a:r>
            <a:r>
              <a:rPr lang="en-US" altLang="zh-CN" dirty="0"/>
              <a:t>LSH</a:t>
            </a:r>
            <a:r>
              <a:rPr lang="zh-CN" altLang="en-US" dirty="0"/>
              <a:t>。球形</a:t>
            </a:r>
            <a:r>
              <a:rPr lang="en-US" altLang="zh-CN" dirty="0"/>
              <a:t>LSH</a:t>
            </a:r>
            <a:r>
              <a:rPr lang="zh-CN" altLang="en-US" dirty="0"/>
              <a:t>则是为角距离设计的</a:t>
            </a:r>
            <a:r>
              <a:rPr lang="en-US" altLang="zh-CN" dirty="0"/>
              <a:t>LSH</a:t>
            </a:r>
            <a:r>
              <a:rPr lang="zh-CN" altLang="en-US" dirty="0"/>
              <a:t>的一个实例。</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067944"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25365"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压缩感知方法第二部分：图像超分</a:t>
              </a:r>
              <a:endParaRPr lang="zh-CN" altLang="en-US" b="1" i="0" dirty="0">
                <a:solidFill>
                  <a:srgbClr val="000000"/>
                </a:solidFill>
                <a:effectLst/>
                <a:latin typeface="Amiri"/>
              </a:endParaRPr>
            </a:p>
          </p:txBody>
        </p:sp>
      </p:grpSp>
      <p:sp>
        <p:nvSpPr>
          <p:cNvPr id="7" name="矩形 6"/>
          <p:cNvSpPr/>
          <p:nvPr/>
        </p:nvSpPr>
        <p:spPr>
          <a:xfrm>
            <a:off x="97641" y="886236"/>
            <a:ext cx="3172545" cy="4246034"/>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如何实现</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我们可以直观地认为它是随机旋转一个刻在超球上的正轴形，如图</a:t>
            </a:r>
            <a:r>
              <a:rPr lang="en-US" altLang="zh-CN" dirty="0"/>
              <a:t>2</a:t>
            </a:r>
            <a:r>
              <a:rPr lang="zh-CN" altLang="en-US" dirty="0"/>
              <a:t>的上分支所示。哈希函数将一个张量投射到超球上，然后选择最接近的多面体作为其哈希代码。因此，如果两个向量的角度距离很小，它们很可能落在同一个哈希桶里，这也是定义的注意力桶。</a:t>
            </a:r>
          </a:p>
        </p:txBody>
      </p:sp>
      <p:pic>
        <p:nvPicPr>
          <p:cNvPr id="4" name="图片 3"/>
          <p:cNvPicPr>
            <a:picLocks noChangeAspect="1"/>
          </p:cNvPicPr>
          <p:nvPr/>
        </p:nvPicPr>
        <p:blipFill>
          <a:blip r:embed="rId3"/>
          <a:stretch>
            <a:fillRect/>
          </a:stretch>
        </p:blipFill>
        <p:spPr>
          <a:xfrm>
            <a:off x="3419872" y="1343079"/>
            <a:ext cx="5724128" cy="320586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067944"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25365"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压缩感知方法第二部分：图像超分</a:t>
              </a:r>
              <a:endParaRPr lang="zh-CN" altLang="en-US" b="1" i="0" dirty="0">
                <a:solidFill>
                  <a:srgbClr val="000000"/>
                </a:solidFill>
                <a:effectLst/>
                <a:latin typeface="Amiri"/>
              </a:endParaRPr>
            </a:p>
          </p:txBody>
        </p:sp>
      </p:grpSp>
      <p:sp>
        <p:nvSpPr>
          <p:cNvPr id="8" name="矩形 7"/>
          <p:cNvSpPr/>
          <p:nvPr/>
        </p:nvSpPr>
        <p:spPr>
          <a:xfrm>
            <a:off x="535359" y="886149"/>
            <a:ext cx="8073281" cy="2173031"/>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如何实现</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球形</a:t>
            </a:r>
            <a:r>
              <a:rPr lang="en-US" altLang="zh-CN" dirty="0"/>
              <a:t>LSH</a:t>
            </a:r>
            <a:r>
              <a:rPr lang="zh-CN" altLang="en-US" dirty="0"/>
              <a:t>的具体实现方法为，先将长度为</a:t>
            </a:r>
            <a:r>
              <a:rPr lang="en-US" altLang="zh-CN" dirty="0"/>
              <a:t>c</a:t>
            </a:r>
            <a:r>
              <a:rPr lang="zh-CN" altLang="en-US" dirty="0"/>
              <a:t>的特征归一化映射到一个超球上，然后使用一个</a:t>
            </a:r>
            <a:r>
              <a:rPr lang="en-US" altLang="zh-CN" dirty="0" err="1"/>
              <a:t>cxm</a:t>
            </a:r>
            <a:r>
              <a:rPr lang="zh-CN" altLang="en-US" dirty="0"/>
              <a:t>的矩阵将其进行任意旋转，从而得到</a:t>
            </a:r>
            <a:r>
              <a:rPr lang="en-US" altLang="zh-CN" dirty="0"/>
              <a:t>m</a:t>
            </a:r>
            <a:r>
              <a:rPr lang="zh-CN" altLang="en-US" dirty="0"/>
              <a:t>个哈希桶。为了保证每个哈希桶的元素相同，按哈希值排序、分块。</a:t>
            </a:r>
            <a:endParaRPr lang="en-US" altLang="zh-CN" dirty="0"/>
          </a:p>
          <a:p>
            <a:pPr>
              <a:lnSpc>
                <a:spcPct val="150000"/>
              </a:lnSpc>
            </a:pPr>
            <a:r>
              <a:rPr lang="zh-CN" altLang="en-US" dirty="0"/>
              <a:t>         整体方法：</a:t>
            </a:r>
          </a:p>
        </p:txBody>
      </p:sp>
      <p:pic>
        <p:nvPicPr>
          <p:cNvPr id="6" name="图片 5"/>
          <p:cNvPicPr>
            <a:picLocks noChangeAspect="1"/>
          </p:cNvPicPr>
          <p:nvPr/>
        </p:nvPicPr>
        <p:blipFill>
          <a:blip r:embed="rId3"/>
          <a:stretch>
            <a:fillRect/>
          </a:stretch>
        </p:blipFill>
        <p:spPr>
          <a:xfrm>
            <a:off x="683568" y="3049322"/>
            <a:ext cx="7669744" cy="19106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067944"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25365"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压缩感知方法第二部分：图像超分</a:t>
              </a:r>
              <a:endParaRPr lang="zh-CN" altLang="en-US" b="1" i="0" dirty="0">
                <a:solidFill>
                  <a:srgbClr val="000000"/>
                </a:solidFill>
                <a:effectLst/>
                <a:latin typeface="Amiri"/>
              </a:endParaRPr>
            </a:p>
          </p:txBody>
        </p:sp>
      </p:grpSp>
      <p:sp>
        <p:nvSpPr>
          <p:cNvPr id="8" name="矩形 7"/>
          <p:cNvSpPr/>
          <p:nvPr/>
        </p:nvSpPr>
        <p:spPr>
          <a:xfrm>
            <a:off x="535359" y="886149"/>
            <a:ext cx="8073281" cy="499624"/>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实验效果</a:t>
            </a:r>
            <a:r>
              <a:rPr lang="zh-CN" altLang="en-US" dirty="0"/>
              <a:t> </a:t>
            </a:r>
          </a:p>
        </p:txBody>
      </p:sp>
      <p:pic>
        <p:nvPicPr>
          <p:cNvPr id="4" name="图片 3">
            <a:extLst>
              <a:ext uri="{FF2B5EF4-FFF2-40B4-BE49-F238E27FC236}">
                <a16:creationId xmlns:a16="http://schemas.microsoft.com/office/drawing/2014/main" id="{A6BE457E-AFEC-384F-8279-8DB6E7FF9DE4}"/>
              </a:ext>
            </a:extLst>
          </p:cNvPr>
          <p:cNvPicPr>
            <a:picLocks noChangeAspect="1"/>
          </p:cNvPicPr>
          <p:nvPr/>
        </p:nvPicPr>
        <p:blipFill>
          <a:blip r:embed="rId3"/>
          <a:stretch>
            <a:fillRect/>
          </a:stretch>
        </p:blipFill>
        <p:spPr>
          <a:xfrm>
            <a:off x="2267744" y="986780"/>
            <a:ext cx="5112568" cy="4011116"/>
          </a:xfrm>
          <a:prstGeom prst="rect">
            <a:avLst/>
          </a:prstGeom>
        </p:spPr>
      </p:pic>
    </p:spTree>
    <p:extLst>
      <p:ext uri="{BB962C8B-B14F-4D97-AF65-F5344CB8AC3E}">
        <p14:creationId xmlns:p14="http://schemas.microsoft.com/office/powerpoint/2010/main" val="1014215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TextBox 143"/>
          <p:cNvSpPr txBox="1"/>
          <p:nvPr/>
        </p:nvSpPr>
        <p:spPr>
          <a:xfrm>
            <a:off x="3112566" y="1706590"/>
            <a:ext cx="5400600" cy="646331"/>
          </a:xfrm>
          <a:prstGeom prst="rect">
            <a:avLst/>
          </a:prstGeom>
          <a:noFill/>
        </p:spPr>
        <p:txBody>
          <a:bodyPr wrap="square" rtlCol="0">
            <a:spAutoFit/>
          </a:bodyPr>
          <a:lstStyle/>
          <a:p>
            <a:r>
              <a:rPr lang="zh-CN" altLang="en-US" sz="3600" dirty="0">
                <a:ln w="6350">
                  <a:noFill/>
                </a:ln>
                <a:solidFill>
                  <a:schemeClr val="tx1">
                    <a:lumMod val="75000"/>
                    <a:lumOff val="25000"/>
                  </a:schemeClr>
                </a:solidFill>
                <a:latin typeface="Impact" panose="020B0806030902050204" pitchFamily="34" charset="0"/>
                <a:ea typeface="微软雅黑" panose="020B0503020204020204" pitchFamily="34" charset="-122"/>
              </a:rPr>
              <a:t>敬请各位老师批评指正</a:t>
            </a:r>
          </a:p>
        </p:txBody>
      </p:sp>
      <p:sp>
        <p:nvSpPr>
          <p:cNvPr id="678" name="矩形 677"/>
          <p:cNvSpPr/>
          <p:nvPr/>
        </p:nvSpPr>
        <p:spPr>
          <a:xfrm>
            <a:off x="3124091" y="2339681"/>
            <a:ext cx="4688269" cy="307777"/>
          </a:xfrm>
          <a:prstGeom prst="rect">
            <a:avLst/>
          </a:prstGeom>
        </p:spPr>
        <p:txBody>
          <a:bodyPr wrap="square">
            <a:spAutoFit/>
          </a:bodyPr>
          <a:lstStyle/>
          <a:p>
            <a:pPr algn="dist"/>
            <a:r>
              <a:rPr lang="en-US" altLang="zh-CN" sz="1400" spc="-150" dirty="0">
                <a:solidFill>
                  <a:schemeClr val="tx1">
                    <a:lumMod val="50000"/>
                    <a:lumOff val="50000"/>
                  </a:schemeClr>
                </a:solidFill>
              </a:rPr>
              <a:t>THANK YOU FOR WATCHING</a:t>
            </a:r>
          </a:p>
        </p:txBody>
      </p:sp>
      <p:grpSp>
        <p:nvGrpSpPr>
          <p:cNvPr id="679" name="组合 678"/>
          <p:cNvGrpSpPr/>
          <p:nvPr/>
        </p:nvGrpSpPr>
        <p:grpSpPr>
          <a:xfrm>
            <a:off x="827584" y="984393"/>
            <a:ext cx="2184453" cy="2651256"/>
            <a:chOff x="827584" y="984393"/>
            <a:chExt cx="2184453" cy="2651256"/>
          </a:xfrm>
        </p:grpSpPr>
        <p:grpSp>
          <p:nvGrpSpPr>
            <p:cNvPr id="680" name="组合 679"/>
            <p:cNvGrpSpPr/>
            <p:nvPr/>
          </p:nvGrpSpPr>
          <p:grpSpPr>
            <a:xfrm>
              <a:off x="1339705" y="1646074"/>
              <a:ext cx="1241785" cy="1989575"/>
              <a:chOff x="996950" y="2262188"/>
              <a:chExt cx="434975" cy="696913"/>
            </a:xfrm>
          </p:grpSpPr>
          <p:sp>
            <p:nvSpPr>
              <p:cNvPr id="1119"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0"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1"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2"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3"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4"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5"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6"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7"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8"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9"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0"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1"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2"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3"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4"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5"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6"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7"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8"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9"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0"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1"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2"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3"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4"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5"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6"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7"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8"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9"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0"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1"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2"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3"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4"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5"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6"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7"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8"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9"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0"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1"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2"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3"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4"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5"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6"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7"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8"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9"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0"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1"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2"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3"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4"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5"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6"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7"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8"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81" name="组合 680"/>
            <p:cNvGrpSpPr/>
            <p:nvPr/>
          </p:nvGrpSpPr>
          <p:grpSpPr>
            <a:xfrm>
              <a:off x="827584" y="984393"/>
              <a:ext cx="2184453" cy="2184453"/>
              <a:chOff x="817563" y="2030413"/>
              <a:chExt cx="765175" cy="765175"/>
            </a:xfrm>
            <a:solidFill>
              <a:schemeClr val="bg1">
                <a:lumMod val="75000"/>
              </a:schemeClr>
            </a:solidFill>
          </p:grpSpPr>
          <p:grpSp>
            <p:nvGrpSpPr>
              <p:cNvPr id="682" name="组合 681"/>
              <p:cNvGrpSpPr/>
              <p:nvPr/>
            </p:nvGrpSpPr>
            <p:grpSpPr>
              <a:xfrm>
                <a:off x="1050925" y="2039938"/>
                <a:ext cx="495300" cy="269876"/>
                <a:chOff x="1050925" y="2039938"/>
                <a:chExt cx="495300" cy="269876"/>
              </a:xfrm>
              <a:grpFill/>
            </p:grpSpPr>
            <p:sp>
              <p:nvSpPr>
                <p:cNvPr id="1081"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2"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3"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4"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5"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6"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7"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8"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9"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0"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1"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2"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3"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4"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5"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6"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7"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8"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9"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0"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1"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2"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3"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4"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5"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6"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7"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8"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9"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0"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1"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2"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3"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4"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5"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6"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7"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8"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83" name="组合 682"/>
              <p:cNvGrpSpPr/>
              <p:nvPr/>
            </p:nvGrpSpPr>
            <p:grpSpPr>
              <a:xfrm>
                <a:off x="1341438" y="2374901"/>
                <a:ext cx="174625" cy="404812"/>
                <a:chOff x="1341438" y="2374901"/>
                <a:chExt cx="174625" cy="404812"/>
              </a:xfrm>
              <a:grpFill/>
            </p:grpSpPr>
            <p:sp>
              <p:nvSpPr>
                <p:cNvPr id="1008"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9"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0"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1"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2"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3"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4"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5"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6"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7"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8"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9"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0"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1"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2"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3"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4"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5"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6"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7"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8"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9"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0"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1"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2"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3"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4"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5"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6"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7"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8"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9"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0"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1"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2"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3"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4"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5"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6"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7"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8"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9"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0"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1"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2"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3"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4"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5"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6"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7"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8"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9"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0"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9"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0"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1"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2"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3"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4"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5"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6"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7"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8"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9"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80"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84" name="组合 683"/>
              <p:cNvGrpSpPr/>
              <p:nvPr/>
            </p:nvGrpSpPr>
            <p:grpSpPr>
              <a:xfrm>
                <a:off x="817563" y="2030413"/>
                <a:ext cx="765175" cy="765175"/>
                <a:chOff x="817563" y="2030413"/>
                <a:chExt cx="765175" cy="765175"/>
              </a:xfrm>
              <a:grpFill/>
            </p:grpSpPr>
            <p:grpSp>
              <p:nvGrpSpPr>
                <p:cNvPr id="685" name="Group 407"/>
                <p:cNvGrpSpPr/>
                <p:nvPr/>
              </p:nvGrpSpPr>
              <p:grpSpPr bwMode="auto">
                <a:xfrm>
                  <a:off x="817563" y="2030413"/>
                  <a:ext cx="765175" cy="763588"/>
                  <a:chOff x="515" y="1279"/>
                  <a:chExt cx="482" cy="481"/>
                </a:xfrm>
                <a:grpFill/>
              </p:grpSpPr>
              <p:sp>
                <p:nvSpPr>
                  <p:cNvPr id="808"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9"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0"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1"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2"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3"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4"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5"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6"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7"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8"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9"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0"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1"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2"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3"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4"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5"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6"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7"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8"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9"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0"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1"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2"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3"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4"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5"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6"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7"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8"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9"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0"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1"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2"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3"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4"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5"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6"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7"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8"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9"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0"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1"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2"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3"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4"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5"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6"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7"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8"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9"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0"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1"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2"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3"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4"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5"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6"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7"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8"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9"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0"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1"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2"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3"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4"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5"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6"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7"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8"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9"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0"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1"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2"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3"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4"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5"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6"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7"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8"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9"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0"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1"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2"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3"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4"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5"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6"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7"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8"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9"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0"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1"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2"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3"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4"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5"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6"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7"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8"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9"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0"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1"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2"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3"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4"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5"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6"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7"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8"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9"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0"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1"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2"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3"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4"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5"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6"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7"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8"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9"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0"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1"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2"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3"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4"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5"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6"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7"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8"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9"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0"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1"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2"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3"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4"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5"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6"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7"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8"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9"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0"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1"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2"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3"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4"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5"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6"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7"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8"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9"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0"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1"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2"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3"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4"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5"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6"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7"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8"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9"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0"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1"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2"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3"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4"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5"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6"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7"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8"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4"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5"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6"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7"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8"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9"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0"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1"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2"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3"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4"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5"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6"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7"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86" name="组合 685"/>
                <p:cNvGrpSpPr/>
                <p:nvPr/>
              </p:nvGrpSpPr>
              <p:grpSpPr>
                <a:xfrm>
                  <a:off x="819150" y="2128838"/>
                  <a:ext cx="293688" cy="666750"/>
                  <a:chOff x="819150" y="2128838"/>
                  <a:chExt cx="293688" cy="666750"/>
                </a:xfrm>
                <a:grpFill/>
              </p:grpSpPr>
              <p:sp>
                <p:nvSpPr>
                  <p:cNvPr id="687"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9"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0"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1"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2"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3"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4"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5"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6"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7"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8"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9"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0"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1"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2"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3"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4"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5"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6"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7"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8"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9"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0"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1"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2"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3"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4"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5"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6"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7"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8"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9"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0"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1"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2"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3"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4"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5"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6"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7"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8"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9"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0"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1"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2"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3"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4"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5"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6"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7"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8"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9"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0"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1"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2"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3"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4"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5"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6"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7"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8"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9"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0"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1"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2"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3"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4"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5"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6"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7"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8"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9"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0"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1"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2"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3"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4"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5"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6"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7"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8"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9"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0"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1"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2"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3"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4"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5"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6"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7"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8"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9"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0"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1"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2"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3"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4"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5"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6"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7"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8"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9"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0"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1"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2"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3"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4"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5"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6"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7"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8"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9"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0"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1"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2"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3"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4"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5"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6"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7"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grpSp>
        <p:nvGrpSpPr>
          <p:cNvPr id="1179" name="组合 1178"/>
          <p:cNvGrpSpPr/>
          <p:nvPr/>
        </p:nvGrpSpPr>
        <p:grpSpPr>
          <a:xfrm>
            <a:off x="1965129" y="3580776"/>
            <a:ext cx="6047164" cy="662169"/>
            <a:chOff x="1216025" y="2955926"/>
            <a:chExt cx="1971675" cy="215900"/>
          </a:xfrm>
        </p:grpSpPr>
        <p:sp>
          <p:nvSpPr>
            <p:cNvPr id="1180"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81"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182" name="组合 1181"/>
          <p:cNvGrpSpPr/>
          <p:nvPr/>
        </p:nvGrpSpPr>
        <p:grpSpPr>
          <a:xfrm>
            <a:off x="7883922" y="4143240"/>
            <a:ext cx="258329" cy="403355"/>
            <a:chOff x="3141663" y="3136901"/>
            <a:chExt cx="90488" cy="141288"/>
          </a:xfrm>
        </p:grpSpPr>
        <p:sp>
          <p:nvSpPr>
            <p:cNvPr id="1183"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4" name="Freeform 505"/>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5"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24" name="组合 523"/>
          <p:cNvGrpSpPr/>
          <p:nvPr/>
        </p:nvGrpSpPr>
        <p:grpSpPr>
          <a:xfrm>
            <a:off x="3419872" y="3092667"/>
            <a:ext cx="3067789" cy="275590"/>
            <a:chOff x="3275856" y="2981088"/>
            <a:chExt cx="3067789" cy="275590"/>
          </a:xfrm>
        </p:grpSpPr>
        <p:grpSp>
          <p:nvGrpSpPr>
            <p:cNvPr id="525" name="组合 524"/>
            <p:cNvGrpSpPr/>
            <p:nvPr/>
          </p:nvGrpSpPr>
          <p:grpSpPr>
            <a:xfrm>
              <a:off x="3275856" y="3009913"/>
              <a:ext cx="219347" cy="219347"/>
              <a:chOff x="801291" y="3535885"/>
              <a:chExt cx="219347" cy="219347"/>
            </a:xfrm>
          </p:grpSpPr>
          <p:sp>
            <p:nvSpPr>
              <p:cNvPr id="533" name="Oval 10"/>
              <p:cNvSpPr>
                <a:spLocks noChangeArrowheads="1"/>
              </p:cNvSpPr>
              <p:nvPr/>
            </p:nvSpPr>
            <p:spPr bwMode="auto">
              <a:xfrm>
                <a:off x="801291" y="3535885"/>
                <a:ext cx="219347" cy="219347"/>
              </a:xfrm>
              <a:prstGeom prst="ellipse">
                <a:avLst/>
              </a:prstGeom>
              <a:solidFill>
                <a:srgbClr val="66CCFF"/>
              </a:solidFill>
              <a:ln w="9525">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34" name="组合 533"/>
              <p:cNvGrpSpPr/>
              <p:nvPr/>
            </p:nvGrpSpPr>
            <p:grpSpPr>
              <a:xfrm>
                <a:off x="860980" y="3583766"/>
                <a:ext cx="100336" cy="114060"/>
                <a:chOff x="860980" y="3583766"/>
                <a:chExt cx="100336" cy="114060"/>
              </a:xfrm>
            </p:grpSpPr>
            <p:sp>
              <p:nvSpPr>
                <p:cNvPr id="53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526" name="Group 14"/>
            <p:cNvGrpSpPr/>
            <p:nvPr/>
          </p:nvGrpSpPr>
          <p:grpSpPr bwMode="auto">
            <a:xfrm>
              <a:off x="5020668" y="3009913"/>
              <a:ext cx="219347" cy="219347"/>
              <a:chOff x="4248" y="3024"/>
              <a:chExt cx="600" cy="599"/>
            </a:xfrm>
          </p:grpSpPr>
          <p:sp>
            <p:nvSpPr>
              <p:cNvPr id="529" name="Oval 15"/>
              <p:cNvSpPr>
                <a:spLocks noChangeArrowheads="1"/>
              </p:cNvSpPr>
              <p:nvPr/>
            </p:nvSpPr>
            <p:spPr bwMode="auto">
              <a:xfrm>
                <a:off x="4248" y="3024"/>
                <a:ext cx="600" cy="599"/>
              </a:xfrm>
              <a:prstGeom prst="ellipse">
                <a:avLst/>
              </a:prstGeom>
              <a:solidFill>
                <a:srgbClr val="66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30" name="Group 16"/>
              <p:cNvGrpSpPr/>
              <p:nvPr/>
            </p:nvGrpSpPr>
            <p:grpSpPr bwMode="auto">
              <a:xfrm>
                <a:off x="4441" y="3144"/>
                <a:ext cx="215" cy="345"/>
                <a:chOff x="4441" y="3144"/>
                <a:chExt cx="215" cy="345"/>
              </a:xfrm>
            </p:grpSpPr>
            <p:sp>
              <p:nvSpPr>
                <p:cNvPr id="53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527" name="Text Box 19"/>
            <p:cNvSpPr txBox="1">
              <a:spLocks noChangeArrowheads="1"/>
            </p:cNvSpPr>
            <p:nvPr/>
          </p:nvSpPr>
          <p:spPr bwMode="auto">
            <a:xfrm>
              <a:off x="3485678" y="2981088"/>
              <a:ext cx="150495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学号：</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22B903037</a:t>
              </a:r>
            </a:p>
          </p:txBody>
        </p:sp>
        <p:sp>
          <p:nvSpPr>
            <p:cNvPr id="528" name="Text Box 20"/>
            <p:cNvSpPr txBox="1">
              <a:spLocks noChangeArrowheads="1"/>
            </p:cNvSpPr>
            <p:nvPr/>
          </p:nvSpPr>
          <p:spPr bwMode="auto">
            <a:xfrm>
              <a:off x="5246365" y="2981088"/>
              <a:ext cx="10972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答辩人：刘建</a:t>
              </a: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79"/>
                                        </p:tgtEl>
                                        <p:attrNameLst>
                                          <p:attrName>style.visibility</p:attrName>
                                        </p:attrNameLst>
                                      </p:cBhvr>
                                      <p:to>
                                        <p:strVal val="visible"/>
                                      </p:to>
                                    </p:set>
                                    <p:animEffect transition="in" filter="wheel(1)">
                                      <p:cBhvr>
                                        <p:cTn id="7" dur="1250"/>
                                        <p:tgtEl>
                                          <p:spTgt spid="679"/>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179"/>
                                        </p:tgtEl>
                                        <p:attrNameLst>
                                          <p:attrName>style.visibility</p:attrName>
                                        </p:attrNameLst>
                                      </p:cBhvr>
                                      <p:to>
                                        <p:strVal val="visible"/>
                                      </p:to>
                                    </p:set>
                                    <p:animEffect transition="in" filter="wipe(left)">
                                      <p:cBhvr>
                                        <p:cTn id="11" dur="500"/>
                                        <p:tgtEl>
                                          <p:spTgt spid="1179"/>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1182"/>
                                        </p:tgtEl>
                                        <p:attrNameLst>
                                          <p:attrName>style.visibility</p:attrName>
                                        </p:attrNameLst>
                                      </p:cBhvr>
                                      <p:to>
                                        <p:strVal val="visible"/>
                                      </p:to>
                                    </p:set>
                                    <p:animEffect transition="in" filter="wipe(up)">
                                      <p:cBhvr>
                                        <p:cTn id="15" dur="250"/>
                                        <p:tgtEl>
                                          <p:spTgt spid="1182"/>
                                        </p:tgtEl>
                                      </p:cBhvr>
                                    </p:animEffect>
                                  </p:childTnLst>
                                </p:cTn>
                              </p:par>
                            </p:childTnLst>
                          </p:cTn>
                        </p:par>
                        <p:par>
                          <p:cTn id="16" fill="hold">
                            <p:stCondLst>
                              <p:cond delay="2500"/>
                            </p:stCondLst>
                            <p:childTnLst>
                              <p:par>
                                <p:cTn id="17" presetID="42" presetClass="entr" presetSubtype="0" fill="hold" grpId="0" nodeType="afterEffect">
                                  <p:stCondLst>
                                    <p:cond delay="0"/>
                                  </p:stCondLst>
                                  <p:iterate type="wd">
                                    <p:tmPct val="20000"/>
                                  </p:iterate>
                                  <p:childTnLst>
                                    <p:set>
                                      <p:cBhvr>
                                        <p:cTn id="18" dur="1" fill="hold">
                                          <p:stCondLst>
                                            <p:cond delay="0"/>
                                          </p:stCondLst>
                                        </p:cTn>
                                        <p:tgtEl>
                                          <p:spTgt spid="664"/>
                                        </p:tgtEl>
                                        <p:attrNameLst>
                                          <p:attrName>style.visibility</p:attrName>
                                        </p:attrNameLst>
                                      </p:cBhvr>
                                      <p:to>
                                        <p:strVal val="visible"/>
                                      </p:to>
                                    </p:set>
                                    <p:animEffect transition="in" filter="fade">
                                      <p:cBhvr>
                                        <p:cTn id="19" dur="250"/>
                                        <p:tgtEl>
                                          <p:spTgt spid="664"/>
                                        </p:tgtEl>
                                      </p:cBhvr>
                                    </p:animEffect>
                                    <p:anim calcmode="lin" valueType="num">
                                      <p:cBhvr>
                                        <p:cTn id="20" dur="250" fill="hold"/>
                                        <p:tgtEl>
                                          <p:spTgt spid="664"/>
                                        </p:tgtEl>
                                        <p:attrNameLst>
                                          <p:attrName>ppt_x</p:attrName>
                                        </p:attrNameLst>
                                      </p:cBhvr>
                                      <p:tavLst>
                                        <p:tav tm="0">
                                          <p:val>
                                            <p:strVal val="#ppt_x"/>
                                          </p:val>
                                        </p:tav>
                                        <p:tav tm="100000">
                                          <p:val>
                                            <p:strVal val="#ppt_x"/>
                                          </p:val>
                                        </p:tav>
                                      </p:tavLst>
                                    </p:anim>
                                    <p:anim calcmode="lin" valueType="num">
                                      <p:cBhvr>
                                        <p:cTn id="21" dur="250" fill="hold"/>
                                        <p:tgtEl>
                                          <p:spTgt spid="664"/>
                                        </p:tgtEl>
                                        <p:attrNameLst>
                                          <p:attrName>ppt_y</p:attrName>
                                        </p:attrNameLst>
                                      </p:cBhvr>
                                      <p:tavLst>
                                        <p:tav tm="0">
                                          <p:val>
                                            <p:strVal val="#ppt_y+.1"/>
                                          </p:val>
                                        </p:tav>
                                        <p:tav tm="100000">
                                          <p:val>
                                            <p:strVal val="#ppt_y"/>
                                          </p:val>
                                        </p:tav>
                                      </p:tavLst>
                                    </p:anim>
                                  </p:childTnLst>
                                </p:cTn>
                              </p:par>
                            </p:childTnLst>
                          </p:cTn>
                        </p:par>
                        <p:par>
                          <p:cTn id="22" fill="hold">
                            <p:stCondLst>
                              <p:cond delay="1450"/>
                            </p:stCondLst>
                            <p:childTnLst>
                              <p:par>
                                <p:cTn id="23" presetID="42" presetClass="entr" presetSubtype="0" fill="hold" grpId="0" nodeType="afterEffect">
                                  <p:stCondLst>
                                    <p:cond delay="0"/>
                                  </p:stCondLst>
                                  <p:iterate type="wd">
                                    <p:tmPct val="20000"/>
                                  </p:iterate>
                                  <p:childTnLst>
                                    <p:set>
                                      <p:cBhvr>
                                        <p:cTn id="24" dur="1" fill="hold">
                                          <p:stCondLst>
                                            <p:cond delay="0"/>
                                          </p:stCondLst>
                                        </p:cTn>
                                        <p:tgtEl>
                                          <p:spTgt spid="678"/>
                                        </p:tgtEl>
                                        <p:attrNameLst>
                                          <p:attrName>style.visibility</p:attrName>
                                        </p:attrNameLst>
                                      </p:cBhvr>
                                      <p:to>
                                        <p:strVal val="visible"/>
                                      </p:to>
                                    </p:set>
                                    <p:animEffect transition="in" filter="fade">
                                      <p:cBhvr>
                                        <p:cTn id="25" dur="250"/>
                                        <p:tgtEl>
                                          <p:spTgt spid="678"/>
                                        </p:tgtEl>
                                      </p:cBhvr>
                                    </p:animEffect>
                                    <p:anim calcmode="lin" valueType="num">
                                      <p:cBhvr>
                                        <p:cTn id="26" dur="250" fill="hold"/>
                                        <p:tgtEl>
                                          <p:spTgt spid="678"/>
                                        </p:tgtEl>
                                        <p:attrNameLst>
                                          <p:attrName>ppt_x</p:attrName>
                                        </p:attrNameLst>
                                      </p:cBhvr>
                                      <p:tavLst>
                                        <p:tav tm="0">
                                          <p:val>
                                            <p:strVal val="#ppt_x"/>
                                          </p:val>
                                        </p:tav>
                                        <p:tav tm="100000">
                                          <p:val>
                                            <p:strVal val="#ppt_x"/>
                                          </p:val>
                                        </p:tav>
                                      </p:tavLst>
                                    </p:anim>
                                    <p:anim calcmode="lin" valueType="num">
                                      <p:cBhvr>
                                        <p:cTn id="27" dur="250" fill="hold"/>
                                        <p:tgtEl>
                                          <p:spTgt spid="678"/>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2" presetClass="entr" presetSubtype="2" fill="hold" nodeType="afterEffect">
                                  <p:stCondLst>
                                    <p:cond delay="0"/>
                                  </p:stCondLst>
                                  <p:childTnLst>
                                    <p:set>
                                      <p:cBhvr>
                                        <p:cTn id="30" dur="1" fill="hold">
                                          <p:stCondLst>
                                            <p:cond delay="0"/>
                                          </p:stCondLst>
                                        </p:cTn>
                                        <p:tgtEl>
                                          <p:spTgt spid="524"/>
                                        </p:tgtEl>
                                        <p:attrNameLst>
                                          <p:attrName>style.visibility</p:attrName>
                                        </p:attrNameLst>
                                      </p:cBhvr>
                                      <p:to>
                                        <p:strVal val="visible"/>
                                      </p:to>
                                    </p:set>
                                    <p:anim calcmode="lin" valueType="num">
                                      <p:cBhvr additive="base">
                                        <p:cTn id="31" dur="500" fill="hold"/>
                                        <p:tgtEl>
                                          <p:spTgt spid="524"/>
                                        </p:tgtEl>
                                        <p:attrNameLst>
                                          <p:attrName>ppt_x</p:attrName>
                                        </p:attrNameLst>
                                      </p:cBhvr>
                                      <p:tavLst>
                                        <p:tav tm="0">
                                          <p:val>
                                            <p:strVal val="1+#ppt_w/2"/>
                                          </p:val>
                                        </p:tav>
                                        <p:tav tm="100000">
                                          <p:val>
                                            <p:strVal val="#ppt_x"/>
                                          </p:val>
                                        </p:tav>
                                      </p:tavLst>
                                    </p:anim>
                                    <p:anim calcmode="lin" valueType="num">
                                      <p:cBhvr additive="base">
                                        <p:cTn id="32" dur="500" fill="hold"/>
                                        <p:tgtEl>
                                          <p:spTgt spid="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 grpId="0"/>
      <p:bldP spid="6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38708"/>
            <a:ext cx="3635896" cy="374207"/>
            <a:chOff x="0" y="255544"/>
            <a:chExt cx="3635896" cy="374207"/>
          </a:xfrm>
          <a:solidFill>
            <a:srgbClr val="66CCFF"/>
          </a:solidFill>
        </p:grpSpPr>
        <p:sp>
          <p:nvSpPr>
            <p:cNvPr id="3" name="矩形 2"/>
            <p:cNvSpPr/>
            <p:nvPr/>
          </p:nvSpPr>
          <p:spPr>
            <a:xfrm>
              <a:off x="0" y="255544"/>
              <a:ext cx="3635896" cy="374207"/>
            </a:xfrm>
            <a:prstGeom prst="rect">
              <a:avLst/>
            </a:prstGeom>
            <a:grpFill/>
            <a:ln>
              <a:solidFill>
                <a:srgbClr val="0070C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0" y="260419"/>
              <a:ext cx="3635896" cy="369332"/>
            </a:xfrm>
            <a:prstGeom prst="rect">
              <a:avLst/>
            </a:prstGeom>
            <a:grpFill/>
            <a:ln>
              <a:solidFill>
                <a:srgbClr val="0070C0"/>
              </a:solidFill>
            </a:ln>
          </p:spPr>
          <p:txBody>
            <a:bodyPr wrap="square">
              <a:spAutoFit/>
            </a:bodyPr>
            <a:lstStyle/>
            <a:p>
              <a:pPr algn="ctr"/>
              <a:r>
                <a:rPr lang="zh-CN" altLang="en-US" b="1" dirty="0">
                  <a:solidFill>
                    <a:srgbClr val="000000"/>
                  </a:solidFill>
                  <a:latin typeface="Amiri"/>
                </a:rPr>
                <a:t>压缩感知方法第一部分：简介</a:t>
              </a:r>
              <a:endParaRPr lang="zh-CN" altLang="en-US" b="1" i="0" dirty="0">
                <a:solidFill>
                  <a:srgbClr val="000000"/>
                </a:solidFill>
                <a:effectLst/>
                <a:latin typeface="Amiri"/>
              </a:endParaRPr>
            </a:p>
          </p:txBody>
        </p:sp>
      </p:grpSp>
      <p:sp>
        <p:nvSpPr>
          <p:cNvPr id="4" name="矩形 3"/>
          <p:cNvSpPr/>
          <p:nvPr/>
        </p:nvSpPr>
        <p:spPr>
          <a:xfrm>
            <a:off x="395536" y="1130796"/>
            <a:ext cx="8352928" cy="2461700"/>
          </a:xfrm>
          <a:prstGeom prst="rect">
            <a:avLst/>
          </a:prstGeom>
        </p:spPr>
        <p:txBody>
          <a:bodyPr wrap="square">
            <a:spAutoFit/>
          </a:bodyPr>
          <a:lstStyle/>
          <a:p>
            <a:pPr>
              <a:lnSpc>
                <a:spcPct val="200000"/>
              </a:lnSpc>
            </a:pPr>
            <a:r>
              <a:rPr lang="zh-CN" altLang="en-US" dirty="0"/>
              <a:t>         </a:t>
            </a:r>
            <a:r>
              <a:rPr lang="zh-CN" altLang="en-US" sz="2000" dirty="0">
                <a:latin typeface="微软雅黑" panose="020B0503020204020204" pitchFamily="34" charset="-122"/>
                <a:ea typeface="微软雅黑" panose="020B0503020204020204" pitchFamily="34" charset="-122"/>
              </a:rPr>
              <a:t>压缩感知是近年来新兴的一门数据采样技术，其主要思想就是利用较少的采样数据对信号进行重构恢复。压缩感知颠覆了传统的信号采样方法，它采用信号的稀疏表示法来保证原始信号的主要结构，再通过重构算法对原始信号进行精确重构。</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499992"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61353"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压缩感知方法第一部分：压缩感知理论</a:t>
              </a:r>
              <a:endParaRPr lang="zh-CN" altLang="en-US" b="1" i="0" dirty="0">
                <a:solidFill>
                  <a:srgbClr val="000000"/>
                </a:solidFill>
                <a:effectLst/>
                <a:latin typeface="Amiri"/>
              </a:endParaRPr>
            </a:p>
          </p:txBody>
        </p:sp>
      </p:grpSp>
      <p:sp>
        <p:nvSpPr>
          <p:cNvPr id="6" name="矩形 5"/>
          <p:cNvSpPr/>
          <p:nvPr/>
        </p:nvSpPr>
        <p:spPr>
          <a:xfrm>
            <a:off x="535359" y="886149"/>
            <a:ext cx="8608641" cy="1799590"/>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压缩感知理论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压缩感知（</a:t>
            </a:r>
            <a:r>
              <a:rPr lang="en-US" altLang="zh-CN" dirty="0"/>
              <a:t>CS</a:t>
            </a:r>
            <a:r>
              <a:rPr lang="zh-CN" altLang="en-US" dirty="0"/>
              <a:t>）是一种利用信号的可压缩性或者稀疏性对信号进行重构的技术。压缩感知的优势是降低了采样率，直接获得稀疏的信号表示，大大缩减了数据信息的获取时间和存储空间。图</a:t>
            </a:r>
            <a:r>
              <a:rPr lang="en-US" altLang="zh-CN" dirty="0"/>
              <a:t>1</a:t>
            </a:r>
            <a:r>
              <a:rPr lang="zh-CN" altLang="en-US" dirty="0"/>
              <a:t>给出了压缩感知的理论过程。压缩感知包括三个方面</a:t>
            </a:r>
          </a:p>
        </p:txBody>
      </p:sp>
      <p:pic>
        <p:nvPicPr>
          <p:cNvPr id="7" name="图片 6"/>
          <p:cNvPicPr>
            <a:picLocks noChangeAspect="1"/>
          </p:cNvPicPr>
          <p:nvPr/>
        </p:nvPicPr>
        <p:blipFill>
          <a:blip r:embed="rId3"/>
          <a:stretch>
            <a:fillRect/>
          </a:stretch>
        </p:blipFill>
        <p:spPr>
          <a:xfrm>
            <a:off x="1711438" y="2791859"/>
            <a:ext cx="5361084" cy="20140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499992"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61353"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压缩感知方法第一部分：压缩感知理论</a:t>
              </a:r>
              <a:endParaRPr lang="zh-CN" altLang="en-US" b="1" i="0" dirty="0">
                <a:solidFill>
                  <a:srgbClr val="000000"/>
                </a:solidFill>
                <a:effectLst/>
                <a:latin typeface="Amiri"/>
              </a:endParaRPr>
            </a:p>
          </p:txBody>
        </p:sp>
      </p:grpSp>
      <p:sp>
        <p:nvSpPr>
          <p:cNvPr id="9" name="矩形 8"/>
          <p:cNvSpPr/>
          <p:nvPr/>
        </p:nvSpPr>
        <p:spPr>
          <a:xfrm>
            <a:off x="535359" y="886149"/>
            <a:ext cx="8073281" cy="3876675"/>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压缩感知理论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（一）</a:t>
            </a:r>
            <a:r>
              <a:rPr lang="zh-CN" altLang="en-US" b="1" dirty="0"/>
              <a:t>信号的稀疏表示</a:t>
            </a:r>
          </a:p>
          <a:p>
            <a:pPr>
              <a:lnSpc>
                <a:spcPct val="150000"/>
              </a:lnSpc>
            </a:pPr>
            <a:r>
              <a:rPr lang="zh-CN" altLang="en-US" dirty="0"/>
              <a:t>       信号</a:t>
            </a:r>
            <a:r>
              <a:rPr lang="en-US" altLang="zh-CN" dirty="0"/>
              <a:t>X</a:t>
            </a:r>
            <a:r>
              <a:rPr lang="zh-CN" altLang="en-US" dirty="0"/>
              <a:t>在正交基 </a:t>
            </a:r>
            <a:r>
              <a:rPr lang="en-US" altLang="zh-CN" dirty="0"/>
              <a:t>Ψ </a:t>
            </a:r>
            <a:r>
              <a:rPr lang="zh-CN" altLang="en-US" dirty="0"/>
              <a:t>下的变换系数向量为 </a:t>
            </a:r>
            <a:r>
              <a:rPr lang="en-US" altLang="zh-CN" dirty="0"/>
              <a:t>Θ=Ψ</a:t>
            </a:r>
            <a:r>
              <a:rPr lang="en-US" altLang="zh-CN" baseline="30000" dirty="0"/>
              <a:t>T </a:t>
            </a:r>
            <a:r>
              <a:rPr lang="en-US" altLang="zh-CN" dirty="0"/>
              <a:t>X</a:t>
            </a:r>
            <a:r>
              <a:rPr lang="zh-CN" altLang="en-US" dirty="0"/>
              <a:t>，假如对于 </a:t>
            </a:r>
            <a:r>
              <a:rPr lang="en-US" altLang="zh-CN" dirty="0"/>
              <a:t>0&lt;p&lt;2</a:t>
            </a:r>
            <a:r>
              <a:rPr lang="zh-CN" altLang="en-US" dirty="0"/>
              <a:t>和</a:t>
            </a:r>
            <a:r>
              <a:rPr lang="en-US" altLang="zh-CN" dirty="0"/>
              <a:t>R&gt;0</a:t>
            </a:r>
            <a:r>
              <a:rPr lang="zh-CN" altLang="en-US" dirty="0"/>
              <a:t>，这些系数 满足：</a:t>
            </a:r>
            <a:endParaRPr lang="en-US" altLang="zh-CN" dirty="0"/>
          </a:p>
          <a:p>
            <a:pPr>
              <a:lnSpc>
                <a:spcPct val="150000"/>
              </a:lnSpc>
            </a:pPr>
            <a:r>
              <a:rPr lang="zh-CN" altLang="en-US" dirty="0"/>
              <a:t>则说明系数向量 </a:t>
            </a:r>
            <a:r>
              <a:rPr lang="en-US" altLang="zh-CN" dirty="0"/>
              <a:t>Θ </a:t>
            </a:r>
            <a:r>
              <a:rPr lang="zh-CN" altLang="en-US" dirty="0"/>
              <a:t>在一定的意义下是稀疏的。</a:t>
            </a:r>
            <a:endParaRPr lang="en-US" altLang="zh-CN" dirty="0"/>
          </a:p>
          <a:p>
            <a:pPr>
              <a:lnSpc>
                <a:spcPct val="150000"/>
              </a:lnSpc>
            </a:pPr>
            <a:r>
              <a:rPr lang="zh-CN" altLang="en-US" dirty="0"/>
              <a:t>          如何找到信号最合适的稀疏系数向量？ 这是压缩感知理论的基本和前提，只有找到最佳的基表示，才能确保信号的稀疏度，从而确保信号的恢复精度。而信号的稀疏化是由稀疏系数的衰减速度决定的，衰减的越快表示信号的稀疏性越好。</a:t>
            </a:r>
          </a:p>
        </p:txBody>
      </p:sp>
      <p:pic>
        <p:nvPicPr>
          <p:cNvPr id="4" name="图片 3"/>
          <p:cNvPicPr>
            <a:picLocks noChangeAspect="1"/>
          </p:cNvPicPr>
          <p:nvPr/>
        </p:nvPicPr>
        <p:blipFill>
          <a:blip r:embed="rId3"/>
          <a:stretch>
            <a:fillRect/>
          </a:stretch>
        </p:blipFill>
        <p:spPr>
          <a:xfrm>
            <a:off x="3347864" y="2202741"/>
            <a:ext cx="1386081" cy="53823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499992"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61353"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压缩感知方法第一部分：压缩感知理论</a:t>
              </a:r>
              <a:endParaRPr lang="zh-CN" altLang="en-US" b="1" i="0" dirty="0">
                <a:solidFill>
                  <a:srgbClr val="000000"/>
                </a:solidFill>
                <a:effectLst/>
                <a:latin typeface="Amiri"/>
              </a:endParaRPr>
            </a:p>
          </p:txBody>
        </p:sp>
      </p:grpSp>
      <p:sp>
        <p:nvSpPr>
          <p:cNvPr id="9" name="矩形 8"/>
          <p:cNvSpPr/>
          <p:nvPr/>
        </p:nvSpPr>
        <p:spPr>
          <a:xfrm>
            <a:off x="535359" y="886149"/>
            <a:ext cx="8073281" cy="3461385"/>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压缩感知理论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（二）</a:t>
            </a:r>
            <a:r>
              <a:rPr lang="zh-CN" altLang="en-US" b="1" dirty="0"/>
              <a:t>观测矩阵的设计</a:t>
            </a:r>
          </a:p>
          <a:p>
            <a:pPr>
              <a:lnSpc>
                <a:spcPct val="150000"/>
              </a:lnSpc>
            </a:pPr>
            <a:r>
              <a:rPr lang="zh-CN" altLang="en-US" dirty="0"/>
              <a:t>         设计观测矩阵在压缩感知理论中起着至关重要的作用，如何设计测量矩阵是压缩感知中的一个难点。</a:t>
            </a:r>
            <a:endParaRPr lang="en-US" altLang="zh-CN" dirty="0"/>
          </a:p>
          <a:p>
            <a:pPr>
              <a:lnSpc>
                <a:spcPct val="150000"/>
              </a:lnSpc>
            </a:pPr>
            <a:r>
              <a:rPr lang="en-US" altLang="zh-CN" dirty="0"/>
              <a:t>        </a:t>
            </a:r>
            <a:r>
              <a:rPr lang="zh-CN" altLang="en-US" dirty="0"/>
              <a:t>信号的稀疏化是由稀疏系数 </a:t>
            </a:r>
            <a:r>
              <a:rPr lang="en-US" altLang="zh-CN" dirty="0"/>
              <a:t>t </a:t>
            </a:r>
            <a:r>
              <a:rPr lang="zh-CN" altLang="en-US" dirty="0"/>
              <a:t>决定的。 所以，选取一个大小为 </a:t>
            </a:r>
            <a:r>
              <a:rPr lang="en-US" altLang="zh-CN" dirty="0"/>
              <a:t>M×N(M&lt;&lt;N)</a:t>
            </a:r>
            <a:r>
              <a:rPr lang="zh-CN" altLang="en-US" dirty="0"/>
              <a:t>的矩阵 </a:t>
            </a:r>
            <a:r>
              <a:rPr lang="en-US" altLang="zh-CN" dirty="0"/>
              <a:t>Φ={φ</a:t>
            </a:r>
            <a:r>
              <a:rPr lang="en-US" altLang="zh-CN" baseline="-25000" dirty="0"/>
              <a:t>1</a:t>
            </a:r>
            <a:r>
              <a:rPr lang="en-US" altLang="zh-CN" dirty="0"/>
              <a:t>,φ</a:t>
            </a:r>
            <a:r>
              <a:rPr lang="en-US" altLang="zh-CN" baseline="-25000" dirty="0"/>
              <a:t>2</a:t>
            </a:r>
            <a:r>
              <a:rPr lang="en-US" altLang="zh-CN" dirty="0"/>
              <a:t>,…</a:t>
            </a:r>
            <a:r>
              <a:rPr lang="en-US" altLang="zh-CN" dirty="0" err="1"/>
              <a:t>φ</a:t>
            </a:r>
            <a:r>
              <a:rPr lang="en-US" altLang="zh-CN" baseline="-25000" dirty="0" err="1"/>
              <a:t>M</a:t>
            </a:r>
            <a:r>
              <a:rPr lang="en-US" altLang="zh-CN" dirty="0"/>
              <a:t>} </a:t>
            </a:r>
            <a:r>
              <a:rPr lang="zh-CN" altLang="en-US" dirty="0"/>
              <a:t>对信号 </a:t>
            </a:r>
            <a:r>
              <a:rPr lang="en-US" altLang="zh-CN" dirty="0"/>
              <a:t>X </a:t>
            </a:r>
            <a:r>
              <a:rPr lang="zh-CN" altLang="en-US" dirty="0"/>
              <a:t>进行线性变换，得到</a:t>
            </a:r>
            <a:endParaRPr lang="en-US" altLang="zh-CN" dirty="0"/>
          </a:p>
          <a:p>
            <a:pPr>
              <a:lnSpc>
                <a:spcPct val="150000"/>
              </a:lnSpc>
            </a:pPr>
            <a:r>
              <a:rPr lang="zh-CN" altLang="en-US" dirty="0"/>
              <a:t>其 中 </a:t>
            </a:r>
            <a:r>
              <a:rPr lang="en-US" altLang="zh-CN" dirty="0"/>
              <a:t>Φ </a:t>
            </a:r>
            <a:r>
              <a:rPr lang="zh-CN" altLang="en-US" dirty="0"/>
              <a:t>为 测 量 矩 阵， 大 小 为 </a:t>
            </a:r>
            <a:r>
              <a:rPr lang="en-US" altLang="zh-CN" dirty="0"/>
              <a:t>M×N</a:t>
            </a:r>
            <a:r>
              <a:rPr lang="zh-CN" altLang="en-US" dirty="0"/>
              <a:t>。 </a:t>
            </a:r>
            <a:r>
              <a:rPr lang="en-US" altLang="zh-CN" dirty="0"/>
              <a:t>Θ=</a:t>
            </a:r>
            <a:r>
              <a:rPr lang="en-US" altLang="zh-CN" dirty="0" err="1"/>
              <a:t>Φψ</a:t>
            </a:r>
            <a:r>
              <a:rPr lang="en-US" altLang="zh-CN" dirty="0"/>
              <a:t> </a:t>
            </a:r>
            <a:r>
              <a:rPr lang="zh-CN" altLang="en-US" dirty="0"/>
              <a:t>为 </a:t>
            </a:r>
            <a:r>
              <a:rPr lang="en-US" altLang="zh-CN" dirty="0"/>
              <a:t>M×N </a:t>
            </a:r>
            <a:r>
              <a:rPr lang="zh-CN" altLang="en-US" dirty="0"/>
              <a:t>的矩阵，叫作投影矩阵，</a:t>
            </a:r>
            <a:r>
              <a:rPr lang="en-US" altLang="zh-CN" dirty="0"/>
              <a:t>y </a:t>
            </a:r>
            <a:r>
              <a:rPr lang="zh-CN" altLang="en-US" dirty="0"/>
              <a:t>被 叫做 </a:t>
            </a:r>
            <a:r>
              <a:rPr lang="en-US" altLang="zh-CN" dirty="0"/>
              <a:t>t </a:t>
            </a:r>
            <a:r>
              <a:rPr lang="zh-CN" altLang="en-US" dirty="0"/>
              <a:t>在投影矩阵下的测量值，大小为 </a:t>
            </a:r>
            <a:r>
              <a:rPr lang="en-US" altLang="zh-CN" dirty="0"/>
              <a:t>M×1</a:t>
            </a:r>
            <a:r>
              <a:rPr lang="zh-CN" altLang="en-US" dirty="0"/>
              <a:t>。</a:t>
            </a:r>
          </a:p>
        </p:txBody>
      </p:sp>
      <p:pic>
        <p:nvPicPr>
          <p:cNvPr id="6" name="图片 5"/>
          <p:cNvPicPr>
            <a:picLocks noChangeAspect="1"/>
          </p:cNvPicPr>
          <p:nvPr/>
        </p:nvPicPr>
        <p:blipFill>
          <a:blip r:embed="rId3"/>
          <a:stretch>
            <a:fillRect/>
          </a:stretch>
        </p:blipFill>
        <p:spPr>
          <a:xfrm>
            <a:off x="5939646" y="3434799"/>
            <a:ext cx="1956582" cy="4164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499992"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61353"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压缩感知方法第一部分：压缩感知理论</a:t>
              </a:r>
              <a:endParaRPr lang="zh-CN" altLang="en-US" b="1" i="0" dirty="0">
                <a:solidFill>
                  <a:srgbClr val="000000"/>
                </a:solidFill>
                <a:effectLst/>
                <a:latin typeface="Amiri"/>
              </a:endParaRPr>
            </a:p>
          </p:txBody>
        </p:sp>
      </p:grpSp>
      <p:sp>
        <p:nvSpPr>
          <p:cNvPr id="9" name="矩形 8"/>
          <p:cNvSpPr/>
          <p:nvPr/>
        </p:nvSpPr>
        <p:spPr>
          <a:xfrm>
            <a:off x="535359" y="886149"/>
            <a:ext cx="8073281" cy="1757532"/>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压缩感知理论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（二）</a:t>
            </a:r>
            <a:r>
              <a:rPr lang="zh-CN" altLang="en-US" b="1" dirty="0"/>
              <a:t>观测矩阵的设计</a:t>
            </a:r>
          </a:p>
          <a:p>
            <a:pPr>
              <a:lnSpc>
                <a:spcPct val="150000"/>
              </a:lnSpc>
            </a:pPr>
            <a:r>
              <a:rPr lang="zh-CN" altLang="en-US" dirty="0"/>
              <a:t>         压缩感知的测量过程如下图所示：</a:t>
            </a:r>
            <a:endParaRPr lang="en-US" altLang="zh-CN" dirty="0"/>
          </a:p>
          <a:p>
            <a:pPr>
              <a:lnSpc>
                <a:spcPct val="150000"/>
              </a:lnSpc>
            </a:pPr>
            <a:r>
              <a:rPr lang="zh-CN" altLang="en-US" dirty="0"/>
              <a:t> </a:t>
            </a:r>
          </a:p>
        </p:txBody>
      </p:sp>
      <p:pic>
        <p:nvPicPr>
          <p:cNvPr id="4" name="图片 3"/>
          <p:cNvPicPr>
            <a:picLocks noChangeAspect="1"/>
          </p:cNvPicPr>
          <p:nvPr/>
        </p:nvPicPr>
        <p:blipFill>
          <a:blip r:embed="rId3"/>
          <a:stretch>
            <a:fillRect/>
          </a:stretch>
        </p:blipFill>
        <p:spPr>
          <a:xfrm>
            <a:off x="762048" y="2282924"/>
            <a:ext cx="7883895" cy="277259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499992"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61353"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压缩感知方法第一部分：压缩感知理论</a:t>
              </a:r>
              <a:endParaRPr lang="zh-CN" altLang="en-US" b="1" i="0" dirty="0">
                <a:solidFill>
                  <a:srgbClr val="000000"/>
                </a:solidFill>
                <a:effectLst/>
                <a:latin typeface="Amiri"/>
              </a:endParaRPr>
            </a:p>
          </p:txBody>
        </p:sp>
      </p:grpSp>
      <p:sp>
        <p:nvSpPr>
          <p:cNvPr id="9" name="矩形 8"/>
          <p:cNvSpPr/>
          <p:nvPr/>
        </p:nvSpPr>
        <p:spPr>
          <a:xfrm>
            <a:off x="535359" y="886149"/>
            <a:ext cx="8073281" cy="4246034"/>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压缩感知理论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（二）</a:t>
            </a:r>
            <a:r>
              <a:rPr lang="zh-CN" altLang="en-US" b="1" dirty="0"/>
              <a:t>观测矩阵的设计</a:t>
            </a:r>
          </a:p>
          <a:p>
            <a:pPr>
              <a:lnSpc>
                <a:spcPct val="150000"/>
              </a:lnSpc>
            </a:pPr>
            <a:r>
              <a:rPr lang="zh-CN" altLang="en-US" dirty="0"/>
              <a:t>         目前，如何设计观测矩阵是压缩感知理论的一个重要方面。在该理论中，对观测矩阵的束缚是比较松弛的，</a:t>
            </a:r>
            <a:r>
              <a:rPr lang="en-US" altLang="zh-CN" dirty="0" err="1"/>
              <a:t>Donoho</a:t>
            </a:r>
            <a:r>
              <a:rPr lang="en-US" altLang="zh-CN" dirty="0"/>
              <a:t> </a:t>
            </a:r>
            <a:r>
              <a:rPr lang="zh-CN" altLang="en-US" dirty="0"/>
              <a:t>给出了构成观测矩阵的三个条件，并指出大多数一致分布的随机矩阵都具有这三个条件，都可作为观测矩阵，如：部分 </a:t>
            </a:r>
            <a:r>
              <a:rPr lang="en-US" altLang="zh-CN" dirty="0"/>
              <a:t>Fourier </a:t>
            </a:r>
            <a:r>
              <a:rPr lang="zh-CN" altLang="en-US" dirty="0"/>
              <a:t>集、部分 </a:t>
            </a:r>
            <a:r>
              <a:rPr lang="en-US" altLang="zh-CN" dirty="0"/>
              <a:t>Hadamard </a:t>
            </a:r>
            <a:r>
              <a:rPr lang="zh-CN" altLang="en-US" dirty="0"/>
              <a:t>集、一致分布的随机投影（</a:t>
            </a:r>
            <a:r>
              <a:rPr lang="en-US" altLang="zh-CN" dirty="0"/>
              <a:t>uniform Random Projection</a:t>
            </a:r>
            <a:r>
              <a:rPr lang="zh-CN" altLang="en-US" dirty="0"/>
              <a:t>）集等，这与 </a:t>
            </a:r>
            <a:r>
              <a:rPr lang="en-US" altLang="zh-CN" dirty="0"/>
              <a:t>RIP </a:t>
            </a:r>
            <a:r>
              <a:rPr lang="zh-CN" altLang="en-US" dirty="0"/>
              <a:t>性质进行研究得 出的结论相一致 </a:t>
            </a:r>
            <a:r>
              <a:rPr lang="en-US" altLang="zh-CN" dirty="0"/>
              <a:t>. </a:t>
            </a:r>
            <a:r>
              <a:rPr lang="zh-CN" altLang="en-US" dirty="0"/>
              <a:t>但是，使用上述各种观测矩阵进行观测后，都仅仅能保证以高概率去恢复信号，而不能完全地精确的重构信号。对于任何一个稳定的重构算法是否存在一个真正的确定性的观测矩阵仍是一个有待探讨的问题</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4499992"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61353"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压缩感知方法第一部分：压缩感知理论</a:t>
              </a:r>
              <a:endParaRPr lang="zh-CN" altLang="en-US" b="1" i="0" dirty="0">
                <a:solidFill>
                  <a:srgbClr val="000000"/>
                </a:solidFill>
                <a:effectLst/>
                <a:latin typeface="Amiri"/>
              </a:endParaRPr>
            </a:p>
          </p:txBody>
        </p:sp>
      </p:grpSp>
      <p:sp>
        <p:nvSpPr>
          <p:cNvPr id="9" name="矩形 8"/>
          <p:cNvSpPr/>
          <p:nvPr/>
        </p:nvSpPr>
        <p:spPr>
          <a:xfrm>
            <a:off x="535359" y="886149"/>
            <a:ext cx="8073281" cy="3830536"/>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压缩感知理论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dirty="0"/>
              <a:t>   （三）</a:t>
            </a:r>
            <a:r>
              <a:rPr lang="zh-CN" altLang="en-US" b="1" dirty="0"/>
              <a:t>信号重构</a:t>
            </a:r>
          </a:p>
          <a:p>
            <a:pPr>
              <a:lnSpc>
                <a:spcPct val="150000"/>
              </a:lnSpc>
            </a:pPr>
            <a:r>
              <a:rPr lang="zh-CN" altLang="en-US" dirty="0"/>
              <a:t>       对于压缩感知理论的信号重构问题，首 先定义向量</a:t>
            </a:r>
            <a:r>
              <a:rPr lang="en-US" altLang="zh-CN" dirty="0"/>
              <a:t>X={x1,x2,…</a:t>
            </a:r>
            <a:r>
              <a:rPr lang="en-US" altLang="zh-CN" dirty="0" err="1"/>
              <a:t>xn</a:t>
            </a:r>
            <a:r>
              <a:rPr lang="en-US" altLang="zh-CN" dirty="0"/>
              <a:t>} </a:t>
            </a:r>
            <a:r>
              <a:rPr lang="zh-CN" altLang="en-US" dirty="0"/>
              <a:t>的 </a:t>
            </a:r>
            <a:r>
              <a:rPr lang="en-US" altLang="zh-CN" dirty="0"/>
              <a:t>p- </a:t>
            </a:r>
            <a:r>
              <a:rPr lang="zh-CN" altLang="en-US" dirty="0"/>
              <a:t>范数</a:t>
            </a:r>
            <a:endParaRPr lang="en-US" altLang="zh-CN" dirty="0"/>
          </a:p>
          <a:p>
            <a:pPr>
              <a:lnSpc>
                <a:spcPct val="150000"/>
              </a:lnSpc>
            </a:pPr>
            <a:r>
              <a:rPr lang="en-US" altLang="zh-CN" dirty="0"/>
              <a:t>                 p=0</a:t>
            </a:r>
            <a:r>
              <a:rPr lang="zh-CN" altLang="en-US" dirty="0"/>
              <a:t>时得到</a:t>
            </a:r>
            <a:r>
              <a:rPr lang="en-US" altLang="zh-CN" dirty="0"/>
              <a:t>0-</a:t>
            </a:r>
            <a:r>
              <a:rPr lang="zh-CN" altLang="en-US" dirty="0"/>
              <a:t>范数，他表示的是</a:t>
            </a:r>
            <a:r>
              <a:rPr lang="en-US" altLang="zh-CN" dirty="0"/>
              <a:t>x </a:t>
            </a:r>
            <a:r>
              <a:rPr lang="zh-CN" altLang="en-US" dirty="0"/>
              <a:t>中非零项的个数。</a:t>
            </a:r>
            <a:endParaRPr lang="en-US" altLang="zh-CN" dirty="0"/>
          </a:p>
          <a:p>
            <a:pPr>
              <a:lnSpc>
                <a:spcPct val="150000"/>
              </a:lnSpc>
            </a:pPr>
            <a:r>
              <a:rPr lang="en-US" altLang="zh-CN" dirty="0"/>
              <a:t>       </a:t>
            </a:r>
            <a:r>
              <a:rPr lang="zh-CN" altLang="en-US" dirty="0"/>
              <a:t>因此，在信号 </a:t>
            </a:r>
            <a:r>
              <a:rPr lang="en-US" altLang="zh-CN" dirty="0"/>
              <a:t>x </a:t>
            </a:r>
            <a:r>
              <a:rPr lang="zh-CN" altLang="en-US" dirty="0"/>
              <a:t>压缩或稀疏的条件下， 对欠定方程组 </a:t>
            </a:r>
            <a:r>
              <a:rPr lang="en-US" altLang="zh-CN" dirty="0"/>
              <a:t>Y= ΦΘ=</a:t>
            </a:r>
            <a:r>
              <a:rPr lang="en-US" altLang="zh-CN" dirty="0" err="1"/>
              <a:t>Φψ</a:t>
            </a:r>
            <a:r>
              <a:rPr lang="en-US" altLang="zh-CN" baseline="30000" dirty="0" err="1"/>
              <a:t>T</a:t>
            </a:r>
            <a:r>
              <a:rPr lang="en-US" altLang="zh-CN" dirty="0"/>
              <a:t> X </a:t>
            </a:r>
            <a:r>
              <a:rPr lang="zh-CN" altLang="en-US" dirty="0"/>
              <a:t>的求解问题就转化为最小 </a:t>
            </a:r>
            <a:r>
              <a:rPr lang="en-US" altLang="zh-CN" dirty="0"/>
              <a:t>0- </a:t>
            </a:r>
            <a:r>
              <a:rPr lang="zh-CN" altLang="en-US" dirty="0"/>
              <a:t>范数问题：</a:t>
            </a:r>
            <a:endParaRPr lang="en-US" altLang="zh-CN" dirty="0"/>
          </a:p>
          <a:p>
            <a:pPr>
              <a:lnSpc>
                <a:spcPct val="150000"/>
              </a:lnSpc>
            </a:pPr>
            <a:r>
              <a:rPr lang="zh-CN" altLang="en-US" dirty="0"/>
              <a:t>但是，它需要找出 </a:t>
            </a:r>
            <a:r>
              <a:rPr lang="en-US" altLang="zh-CN" dirty="0"/>
              <a:t>X </a:t>
            </a:r>
            <a:r>
              <a:rPr lang="zh-CN" altLang="en-US" dirty="0"/>
              <a:t>中所有非零项位置     可能的线性组合，才能求得最优解。</a:t>
            </a:r>
            <a:endParaRPr lang="en-US" altLang="zh-CN" dirty="0"/>
          </a:p>
          <a:p>
            <a:pPr>
              <a:lnSpc>
                <a:spcPct val="150000"/>
              </a:lnSpc>
            </a:pPr>
            <a:r>
              <a:rPr lang="zh-CN" altLang="en-US" dirty="0"/>
              <a:t>因此，上式数值计算的求解是很不稳定 的。所以</a:t>
            </a:r>
            <a:r>
              <a:rPr lang="en-US" altLang="zh-CN" dirty="0"/>
              <a:t>Chen</a:t>
            </a:r>
            <a:r>
              <a:rPr lang="zh-CN" altLang="en-US" dirty="0"/>
              <a:t>，</a:t>
            </a:r>
            <a:r>
              <a:rPr lang="en-US" altLang="zh-CN" dirty="0" err="1"/>
              <a:t>Donoho</a:t>
            </a:r>
            <a:r>
              <a:rPr lang="en-US" altLang="zh-CN" dirty="0"/>
              <a:t> </a:t>
            </a:r>
            <a:r>
              <a:rPr lang="zh-CN" altLang="en-US" dirty="0"/>
              <a:t>和 </a:t>
            </a:r>
            <a:r>
              <a:rPr lang="en-US" altLang="zh-CN" dirty="0"/>
              <a:t>Saunders </a:t>
            </a:r>
            <a:r>
              <a:rPr lang="zh-CN" altLang="en-US" dirty="0"/>
              <a:t>提出求解一个更加简易的 </a:t>
            </a:r>
            <a:r>
              <a:rPr lang="en-US" altLang="zh-CN" dirty="0"/>
              <a:t>l1 </a:t>
            </a:r>
            <a:r>
              <a:rPr lang="zh-CN" altLang="en-US" dirty="0"/>
              <a:t>优化问题会产生同样的 解（要求 </a:t>
            </a:r>
            <a:r>
              <a:rPr lang="en-US" altLang="zh-CN" dirty="0"/>
              <a:t>Φ </a:t>
            </a:r>
            <a:r>
              <a:rPr lang="zh-CN" altLang="en-US" dirty="0"/>
              <a:t>与 </a:t>
            </a:r>
            <a:r>
              <a:rPr lang="en-US" altLang="zh-CN" dirty="0"/>
              <a:t>Ψ </a:t>
            </a:r>
            <a:r>
              <a:rPr lang="zh-CN" altLang="en-US" dirty="0"/>
              <a:t>不相关）：</a:t>
            </a:r>
          </a:p>
        </p:txBody>
      </p:sp>
      <p:pic>
        <p:nvPicPr>
          <p:cNvPr id="4" name="图片 3"/>
          <p:cNvPicPr>
            <a:picLocks noChangeAspect="1"/>
          </p:cNvPicPr>
          <p:nvPr/>
        </p:nvPicPr>
        <p:blipFill>
          <a:blip r:embed="rId3"/>
          <a:stretch>
            <a:fillRect/>
          </a:stretch>
        </p:blipFill>
        <p:spPr>
          <a:xfrm>
            <a:off x="535359" y="2187573"/>
            <a:ext cx="940583" cy="436870"/>
          </a:xfrm>
          <a:prstGeom prst="rect">
            <a:avLst/>
          </a:prstGeom>
        </p:spPr>
      </p:pic>
      <p:pic>
        <p:nvPicPr>
          <p:cNvPr id="6" name="图片 5"/>
          <p:cNvPicPr>
            <a:picLocks noChangeAspect="1"/>
          </p:cNvPicPr>
          <p:nvPr/>
        </p:nvPicPr>
        <p:blipFill>
          <a:blip r:embed="rId4"/>
          <a:stretch>
            <a:fillRect/>
          </a:stretch>
        </p:blipFill>
        <p:spPr>
          <a:xfrm>
            <a:off x="3995936" y="3003004"/>
            <a:ext cx="2913096" cy="429356"/>
          </a:xfrm>
          <a:prstGeom prst="rect">
            <a:avLst/>
          </a:prstGeom>
        </p:spPr>
      </p:pic>
      <p:pic>
        <p:nvPicPr>
          <p:cNvPr id="7" name="图片 6"/>
          <p:cNvPicPr>
            <a:picLocks noChangeAspect="1"/>
          </p:cNvPicPr>
          <p:nvPr/>
        </p:nvPicPr>
        <p:blipFill>
          <a:blip r:embed="rId5"/>
          <a:stretch>
            <a:fillRect/>
          </a:stretch>
        </p:blipFill>
        <p:spPr>
          <a:xfrm>
            <a:off x="3226125" y="4716685"/>
            <a:ext cx="2547733" cy="356682"/>
          </a:xfrm>
          <a:prstGeom prst="rect">
            <a:avLst/>
          </a:prstGeom>
        </p:spPr>
      </p:pic>
      <p:pic>
        <p:nvPicPr>
          <p:cNvPr id="8" name="图片 7">
            <a:extLst>
              <a:ext uri="{FF2B5EF4-FFF2-40B4-BE49-F238E27FC236}">
                <a16:creationId xmlns:a16="http://schemas.microsoft.com/office/drawing/2014/main" id="{77621991-5041-1D4F-A4E5-2A7247CA69D4}"/>
              </a:ext>
            </a:extLst>
          </p:cNvPr>
          <p:cNvPicPr>
            <a:picLocks noChangeAspect="1"/>
          </p:cNvPicPr>
          <p:nvPr/>
        </p:nvPicPr>
        <p:blipFill>
          <a:blip r:embed="rId6"/>
          <a:stretch>
            <a:fillRect/>
          </a:stretch>
        </p:blipFill>
        <p:spPr>
          <a:xfrm>
            <a:off x="4529727" y="3518928"/>
            <a:ext cx="228600" cy="279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13182"/>
            <a:ext cx="6012160" cy="457573"/>
            <a:chOff x="0" y="209375"/>
            <a:chExt cx="3635896" cy="827614"/>
          </a:xfrm>
          <a:solidFill>
            <a:srgbClr val="66CCFF"/>
          </a:solidFill>
        </p:grpSpPr>
        <p:sp>
          <p:nvSpPr>
            <p:cNvPr id="3" name="矩形 2"/>
            <p:cNvSpPr/>
            <p:nvPr/>
          </p:nvSpPr>
          <p:spPr>
            <a:xfrm>
              <a:off x="0" y="209375"/>
              <a:ext cx="3635896" cy="827614"/>
            </a:xfrm>
            <a:prstGeom prst="rect">
              <a:avLst/>
            </a:prstGeom>
            <a:grpFill/>
            <a:ln>
              <a:solidFill>
                <a:srgbClr val="347683"/>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 name="矩形 1"/>
            <p:cNvSpPr/>
            <p:nvPr/>
          </p:nvSpPr>
          <p:spPr>
            <a:xfrm>
              <a:off x="87271" y="289175"/>
              <a:ext cx="3461530" cy="668012"/>
            </a:xfrm>
            <a:prstGeom prst="rect">
              <a:avLst/>
            </a:prstGeom>
            <a:grpFill/>
            <a:ln>
              <a:solidFill>
                <a:srgbClr val="347683"/>
              </a:solidFill>
            </a:ln>
          </p:spPr>
          <p:txBody>
            <a:bodyPr wrap="square">
              <a:spAutoFit/>
            </a:bodyPr>
            <a:lstStyle/>
            <a:p>
              <a:pPr algn="ctr"/>
              <a:r>
                <a:rPr lang="zh-CN" altLang="en-US" b="1" dirty="0">
                  <a:solidFill>
                    <a:srgbClr val="000000"/>
                  </a:solidFill>
                  <a:latin typeface="Amiri"/>
                </a:rPr>
                <a:t>压缩感知方法第一部分：应用论文</a:t>
              </a:r>
              <a:endParaRPr lang="zh-CN" altLang="en-US" b="1" i="0" dirty="0">
                <a:solidFill>
                  <a:srgbClr val="000000"/>
                </a:solidFill>
                <a:effectLst/>
                <a:latin typeface="Amiri"/>
              </a:endParaRPr>
            </a:p>
          </p:txBody>
        </p:sp>
      </p:grpSp>
      <p:pic>
        <p:nvPicPr>
          <p:cNvPr id="8" name="图片 7"/>
          <p:cNvPicPr>
            <a:picLocks noChangeAspect="1"/>
          </p:cNvPicPr>
          <p:nvPr/>
        </p:nvPicPr>
        <p:blipFill>
          <a:blip r:embed="rId3"/>
          <a:stretch>
            <a:fillRect/>
          </a:stretch>
        </p:blipFill>
        <p:spPr>
          <a:xfrm>
            <a:off x="0" y="1490836"/>
            <a:ext cx="9144000" cy="2042039"/>
          </a:xfrm>
          <a:prstGeom prst="rect">
            <a:avLst/>
          </a:prstGeom>
        </p:spPr>
      </p:pic>
      <p:sp>
        <p:nvSpPr>
          <p:cNvPr id="10" name="矩形 9"/>
          <p:cNvSpPr/>
          <p:nvPr/>
        </p:nvSpPr>
        <p:spPr>
          <a:xfrm>
            <a:off x="2303748" y="3651076"/>
            <a:ext cx="4536504" cy="461665"/>
          </a:xfrm>
          <a:prstGeom prst="rect">
            <a:avLst/>
          </a:prstGeom>
        </p:spPr>
        <p:txBody>
          <a:bodyPr wrap="square">
            <a:spAutoFit/>
          </a:bodyPr>
          <a:lstStyle/>
          <a:p>
            <a:pPr algn="ctr"/>
            <a:r>
              <a:rPr lang="en-US" altLang="zh-CN" sz="2400" b="1" dirty="0">
                <a:latin typeface="-apple-system"/>
              </a:rPr>
              <a:t>CVPR2021</a:t>
            </a:r>
            <a:endParaRPr lang="zh-CN" altLang="en-US" sz="2400" b="1" i="0" dirty="0">
              <a:effectLst/>
              <a:latin typeface="-apple-system"/>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peelOff"/>
      </p:transition>
    </mc:Choice>
    <mc:Fallback>
      <p:transition spd="slow"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E3B46EE-C841-46D4-B5F6-9D419E0EC4CC"/>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01"/>
</p:tagLst>
</file>

<file path=ppt/theme/theme1.xml><?xml version="1.0" encoding="utf-8"?>
<a:theme xmlns:a="http://schemas.openxmlformats.org/drawingml/2006/main" name="自定义设计方案">
  <a:themeElements>
    <a:clrScheme name="自定义 2">
      <a:dk1>
        <a:sysClr val="windowText" lastClr="000000"/>
      </a:dk1>
      <a:lt1>
        <a:sysClr val="window" lastClr="FFFFFF"/>
      </a:lt1>
      <a:dk2>
        <a:srgbClr val="9DE3D7"/>
      </a:dk2>
      <a:lt2>
        <a:srgbClr val="E7E6E6"/>
      </a:lt2>
      <a:accent1>
        <a:srgbClr val="77CBC3"/>
      </a:accent1>
      <a:accent2>
        <a:srgbClr val="9DE3D7"/>
      </a:accent2>
      <a:accent3>
        <a:srgbClr val="77CBC3"/>
      </a:accent3>
      <a:accent4>
        <a:srgbClr val="9DE3D7"/>
      </a:accent4>
      <a:accent5>
        <a:srgbClr val="77CBC3"/>
      </a:accent5>
      <a:accent6>
        <a:srgbClr val="9DE3D7"/>
      </a:accent6>
      <a:hlink>
        <a:srgbClr val="77CBC3"/>
      </a:hlink>
      <a:folHlink>
        <a:srgbClr val="9DE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1686</Words>
  <Application>Microsoft Macintosh PowerPoint</Application>
  <PresentationFormat>自定义</PresentationFormat>
  <Paragraphs>94</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-apple-system</vt:lpstr>
      <vt:lpstr>微软雅黑</vt:lpstr>
      <vt:lpstr>Amiri</vt:lpstr>
      <vt:lpstr>Arial</vt:lpstr>
      <vt:lpstr>Calibri</vt:lpstr>
      <vt:lpstr>Impact</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401</dc:title>
  <dc:creator/>
  <cp:lastModifiedBy>Microsoft Office User</cp:lastModifiedBy>
  <cp:revision>171</cp:revision>
  <dcterms:created xsi:type="dcterms:W3CDTF">2023-04-18T11:51:51Z</dcterms:created>
  <dcterms:modified xsi:type="dcterms:W3CDTF">2023-04-18T12:19:20Z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1033-4.3.0.7581</vt:lpwstr>
  </property>
</Properties>
</file>