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Relationship Id="rId10" Type="http://schemas.openxmlformats.org/officeDocument/2006/relationships/image" Target="../media/image1.jpg"/><Relationship Id="rId9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9.jpg"/><Relationship Id="rId8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bandtec paulista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50" y="383627"/>
            <a:ext cx="3133725" cy="1166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85" name="Google Shape;85;p13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8813437" y="152401"/>
            <a:ext cx="3188908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1422400" y="18081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22400" y="41957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SPRINT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08214" y="1253331"/>
            <a:ext cx="11375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pt-BR" sz="1900">
                <a:latin typeface="Arial"/>
                <a:ea typeface="Arial"/>
                <a:cs typeface="Arial"/>
                <a:sym typeface="Arial"/>
              </a:rPr>
              <a:t>Entre os principais benefícios do sistema de contagem de fluxo, pode-se evidenciar: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Análise de presença de pessoas;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Análise de observação de vitrines;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Jornada de trabalho e controle do quadro de funcionários;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Entender as falhas em operações e campanhas de Marketing;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Comparações de frequência em dias, horários e períodos do ano.</a:t>
            </a:r>
            <a:endParaRPr/>
          </a:p>
          <a:p>
            <a:pPr indent="-1079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Benefícios do uso da tecnologia 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benefícios png"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314" y="2963980"/>
            <a:ext cx="3632763" cy="3632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197" name="Google Shape;197;p22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A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futuro das lojas físicas</a:t>
            </a:r>
            <a:endParaRPr/>
          </a:p>
        </p:txBody>
      </p:sp>
      <p:pic>
        <p:nvPicPr>
          <p:cNvPr descr="Resultado de imagem para futuro alvo png" id="204" name="Google Shape;204;p23"/>
          <p:cNvPicPr preferRelativeResize="0"/>
          <p:nvPr/>
        </p:nvPicPr>
        <p:blipFill rotWithShape="1">
          <a:blip r:embed="rId3">
            <a:alphaModFix/>
          </a:blip>
          <a:srcRect b="3518" l="6093" r="31627" t="8062"/>
          <a:stretch/>
        </p:blipFill>
        <p:spPr>
          <a:xfrm rot="-1071523">
            <a:off x="-94695" y="3975378"/>
            <a:ext cx="2769945" cy="2916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oguete  png"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5886" y="733507"/>
            <a:ext cx="1796143" cy="1796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424543" y="1338316"/>
            <a:ext cx="10907486" cy="259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Crescimento dos e-commerces;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Novas gerações = novos comportamentos e perfis de consumidores;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Estudo do consumidor e amadurecimento de análises;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da tecnologia como aliada do negócio;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87070" y="4873772"/>
            <a:ext cx="10313044" cy="1581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1" lang="pt-B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Quando as expectativas aumentam, inicia-se um ciclo interminável e contínuo de melhorias</a:t>
            </a: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- Steven Hronec   </a:t>
            </a:r>
            <a:endParaRPr/>
          </a:p>
          <a:p>
            <a:pPr indent="-101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Desenho da solução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6387" l="35391" r="32108" t="20458"/>
          <a:stretch/>
        </p:blipFill>
        <p:spPr>
          <a:xfrm>
            <a:off x="6095999" y="0"/>
            <a:ext cx="6096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Levantamento de requisitos</a:t>
            </a:r>
            <a:endParaRPr/>
          </a:p>
        </p:txBody>
      </p:sp>
      <p:pic>
        <p:nvPicPr>
          <p:cNvPr id="219" name="Google Shape;21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212" l="6288" r="25341" t="29405"/>
          <a:stretch/>
        </p:blipFill>
        <p:spPr>
          <a:xfrm>
            <a:off x="275208" y="1414340"/>
            <a:ext cx="11532093" cy="5254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220" name="Google Shape;220;p25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6384541" y="195222"/>
            <a:ext cx="424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Protótipo do site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6384541" y="1558885"/>
            <a:ext cx="5807459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 inicial do site;</a:t>
            </a:r>
            <a:endParaRPr/>
          </a:p>
          <a:p>
            <a:pPr indent="-222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Botões de acesso;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 sobre missão, visão e valores;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14443" l="30177" r="37391" t="23686"/>
          <a:stretch/>
        </p:blipFill>
        <p:spPr>
          <a:xfrm>
            <a:off x="-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228" name="Google Shape;228;p26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6387" l="35391" r="32108" t="20458"/>
          <a:stretch/>
        </p:blipFill>
        <p:spPr>
          <a:xfrm>
            <a:off x="0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6384541" y="1520785"/>
            <a:ext cx="5718559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da contratação do sensor;</a:t>
            </a:r>
            <a:endParaRPr/>
          </a:p>
          <a:p>
            <a:pPr indent="-165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Desenho da solução já visível;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a compreensão do serviço;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Concorrência não possui essa estrutura;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384541" y="195222"/>
            <a:ext cx="424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Protótipo do site</a:t>
            </a:r>
            <a:endParaRPr/>
          </a:p>
        </p:txBody>
      </p:sp>
      <p:pic>
        <p:nvPicPr>
          <p:cNvPr descr="C:\Users\Mari\Desktop\BandTec\1º Semestre\Projeto\LogoSample_ByTailorBrands.jpg" id="236" name="Google Shape;236;p27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8571" l="33799" r="33660" t="27332"/>
          <a:stretch/>
        </p:blipFill>
        <p:spPr>
          <a:xfrm>
            <a:off x="0" y="87086"/>
            <a:ext cx="6111092" cy="677091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6384541" y="1564328"/>
            <a:ext cx="5214363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Caminho para o simulador financeiro;</a:t>
            </a:r>
            <a:endParaRPr/>
          </a:p>
          <a:p>
            <a:pPr indent="-222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Solicitação de orçamento;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 de contato.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6384541" y="195222"/>
            <a:ext cx="424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Protótipo do site</a:t>
            </a:r>
            <a:endParaRPr/>
          </a:p>
        </p:txBody>
      </p:sp>
      <p:pic>
        <p:nvPicPr>
          <p:cNvPr descr="C:\Users\Mari\Desktop\BandTec\1º Semestre\Projeto\LogoSample_ByTailorBrands.jpg" id="244" name="Google Shape;244;p28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19207" l="33660" r="33571" t="31746"/>
          <a:stretch/>
        </p:blipFill>
        <p:spPr>
          <a:xfrm>
            <a:off x="0" y="662781"/>
            <a:ext cx="6141266" cy="517071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384541" y="1626279"/>
            <a:ext cx="5214363" cy="240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 </a:t>
            </a:r>
            <a:r>
              <a:rPr b="1" i="1"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do cliente: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dos usuários cadastrados;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Esqueci senha e e-mail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Cadastramento de novos usuários.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384541" y="195222"/>
            <a:ext cx="424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Protótipo do site</a:t>
            </a:r>
            <a:endParaRPr/>
          </a:p>
        </p:txBody>
      </p:sp>
      <p:pic>
        <p:nvPicPr>
          <p:cNvPr descr="C:\Users\Mari\Desktop\BandTec\1º Semestre\Projeto\LogoSample_ByTailorBrands.jpg" id="252" name="Google Shape;252;p29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7300" l="28392" r="29280" t="20476"/>
          <a:stretch/>
        </p:blipFill>
        <p:spPr>
          <a:xfrm>
            <a:off x="1" y="0"/>
            <a:ext cx="62815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6384541" y="1466770"/>
            <a:ext cx="5214363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 </a:t>
            </a:r>
            <a:r>
              <a:rPr b="1" i="1"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do cliente: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obtidos pelo sensor;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Localização do sensor;</a:t>
            </a:r>
            <a:endParaRPr/>
          </a:p>
          <a:p>
            <a:pPr indent="-222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dos dados.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6384541" y="195222"/>
            <a:ext cx="424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Protótipo do site</a:t>
            </a:r>
            <a:endParaRPr/>
          </a:p>
        </p:txBody>
      </p:sp>
      <p:pic>
        <p:nvPicPr>
          <p:cNvPr descr="C:\Users\Mari\Desktop\BandTec\1º Semestre\Projeto\LogoSample_ByTailorBrands.jpg" id="260" name="Google Shape;260;p30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Simulador financeiro</a:t>
            </a:r>
            <a:endParaRPr/>
          </a:p>
        </p:txBody>
      </p:sp>
      <p:pic>
        <p:nvPicPr>
          <p:cNvPr descr="C:\Users\Mari\Desktop\BandTec\1º Semestre\Projeto\LogoSample_ByTailorBrands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4249" l="0" r="0" t="31500"/>
          <a:stretch/>
        </p:blipFill>
        <p:spPr>
          <a:xfrm>
            <a:off x="10478740" y="6271209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312277" y="4050793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083046" y="4075707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385779" y="4050794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560663" y="1148368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578120" y="1192007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203622" y="1173237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9048" y="1165131"/>
            <a:ext cx="2101755" cy="2239953"/>
          </a:xfrm>
          <a:prstGeom prst="ellipse">
            <a:avLst/>
          </a:prstGeom>
          <a:solidFill>
            <a:srgbClr val="51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200053" y="1243170"/>
            <a:ext cx="2051827" cy="2606031"/>
            <a:chOff x="240998" y="2062979"/>
            <a:chExt cx="1569909" cy="2032727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 b="13776" l="22391" r="20892" t="13776"/>
            <a:stretch/>
          </p:blipFill>
          <p:spPr>
            <a:xfrm rot="5400000">
              <a:off x="189403" y="2114573"/>
              <a:ext cx="1673098" cy="1569909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281239" y="3772541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Diovana Kraml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1514522" y="4107981"/>
            <a:ext cx="2074837" cy="2617227"/>
            <a:chOff x="1988327" y="2032154"/>
            <a:chExt cx="1613132" cy="2069199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4">
              <a:alphaModFix/>
            </a:blip>
            <a:srcRect b="14332" l="17055" r="25780" t="11846"/>
            <a:stretch/>
          </p:blipFill>
          <p:spPr>
            <a:xfrm rot="5400000">
              <a:off x="1932037" y="2088443"/>
              <a:ext cx="1725711" cy="1613132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2057250" y="3778188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Felipe França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378563" y="1243172"/>
            <a:ext cx="2072874" cy="2648197"/>
            <a:chOff x="3618653" y="2123110"/>
            <a:chExt cx="1557144" cy="1981618"/>
          </a:xfrm>
        </p:grpSpPr>
        <p:pic>
          <p:nvPicPr>
            <p:cNvPr id="106" name="Google Shape;106;p14"/>
            <p:cNvPicPr preferRelativeResize="0"/>
            <p:nvPr/>
          </p:nvPicPr>
          <p:blipFill rotWithShape="1">
            <a:blip r:embed="rId5">
              <a:alphaModFix/>
            </a:blip>
            <a:srcRect b="11244" l="0" r="0" t="12936"/>
            <a:stretch/>
          </p:blipFill>
          <p:spPr>
            <a:xfrm>
              <a:off x="3618653" y="2123110"/>
              <a:ext cx="1557144" cy="1621541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 txBox="1"/>
            <p:nvPr/>
          </p:nvSpPr>
          <p:spPr>
            <a:xfrm>
              <a:off x="3700512" y="3781563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Fernando Fialho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5176460" y="4168320"/>
            <a:ext cx="2036510" cy="2624500"/>
            <a:chOff x="5321417" y="2157251"/>
            <a:chExt cx="1496905" cy="1922659"/>
          </a:xfrm>
        </p:grpSpPr>
        <p:pic>
          <p:nvPicPr>
            <p:cNvPr id="109" name="Google Shape;109;p14"/>
            <p:cNvPicPr preferRelativeResize="0"/>
            <p:nvPr/>
          </p:nvPicPr>
          <p:blipFill rotWithShape="1">
            <a:blip r:embed="rId6">
              <a:alphaModFix/>
            </a:blip>
            <a:srcRect b="18571" l="18540" r="30795" t="18571"/>
            <a:stretch/>
          </p:blipFill>
          <p:spPr>
            <a:xfrm rot="5400000">
              <a:off x="5280457" y="2198211"/>
              <a:ext cx="1578825" cy="1496905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5343037" y="3756745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Glauber Santos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6719167" y="1243171"/>
            <a:ext cx="2122096" cy="2648197"/>
            <a:chOff x="6950989" y="2201160"/>
            <a:chExt cx="1586952" cy="1888919"/>
          </a:xfrm>
        </p:grpSpPr>
        <p:pic>
          <p:nvPicPr>
            <p:cNvPr id="112" name="Google Shape;112;p14"/>
            <p:cNvPicPr preferRelativeResize="0"/>
            <p:nvPr/>
          </p:nvPicPr>
          <p:blipFill rotWithShape="1">
            <a:blip r:embed="rId7">
              <a:alphaModFix/>
            </a:blip>
            <a:srcRect b="12685" l="22015" r="22015" t="15870"/>
            <a:stretch/>
          </p:blipFill>
          <p:spPr>
            <a:xfrm rot="5400000">
              <a:off x="6966112" y="2186037"/>
              <a:ext cx="1556706" cy="1586952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 txBox="1"/>
            <p:nvPr/>
          </p:nvSpPr>
          <p:spPr>
            <a:xfrm>
              <a:off x="7006822" y="3766914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Mariana França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9722051" y="1243171"/>
            <a:ext cx="2100992" cy="2578741"/>
            <a:chOff x="8680590" y="2090181"/>
            <a:chExt cx="1518238" cy="1865375"/>
          </a:xfrm>
        </p:grpSpPr>
        <p:pic>
          <p:nvPicPr>
            <p:cNvPr id="115" name="Google Shape;115;p14"/>
            <p:cNvPicPr preferRelativeResize="0"/>
            <p:nvPr/>
          </p:nvPicPr>
          <p:blipFill rotWithShape="1">
            <a:blip r:embed="rId8">
              <a:alphaModFix/>
            </a:blip>
            <a:srcRect b="12454" l="22800" r="18992" t="10730"/>
            <a:stretch/>
          </p:blipFill>
          <p:spPr>
            <a:xfrm rot="5400000">
              <a:off x="8650028" y="2120743"/>
              <a:ext cx="1542210" cy="1481086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6" name="Google Shape;116;p14"/>
            <p:cNvSpPr txBox="1"/>
            <p:nvPr/>
          </p:nvSpPr>
          <p:spPr>
            <a:xfrm>
              <a:off x="8723543" y="3632391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Peter Hugo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8425167" y="4107980"/>
            <a:ext cx="2124551" cy="2637680"/>
            <a:chOff x="10360039" y="2171228"/>
            <a:chExt cx="1584503" cy="1895675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9">
              <a:alphaModFix/>
            </a:blip>
            <a:srcRect b="10364" l="17457" r="20901" t="11249"/>
            <a:stretch/>
          </p:blipFill>
          <p:spPr>
            <a:xfrm rot="5400000">
              <a:off x="10358971" y="2172296"/>
              <a:ext cx="1586638" cy="1584502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 txBox="1"/>
            <p:nvPr/>
          </p:nvSpPr>
          <p:spPr>
            <a:xfrm>
              <a:off x="10469256" y="3743738"/>
              <a:ext cx="147528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Ramon Alves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3136706" y="20440"/>
            <a:ext cx="59944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FLOW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i\Desktop\BandTec\1º Semestre\Projeto\LogoSample_ByTailorBrands.jpg" id="121" name="Google Shape;121;p14"/>
          <p:cNvPicPr preferRelativeResize="0"/>
          <p:nvPr/>
        </p:nvPicPr>
        <p:blipFill rotWithShape="1">
          <a:blip r:embed="rId10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dados: Modelo físico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12063" l="31518" r="33213" t="25555"/>
          <a:stretch/>
        </p:blipFill>
        <p:spPr>
          <a:xfrm>
            <a:off x="3344793" y="1294121"/>
            <a:ext cx="5592193" cy="5563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274" name="Google Shape;274;p32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424541" y="1414340"/>
            <a:ext cx="8678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pic>
        <p:nvPicPr>
          <p:cNvPr descr="C:\Users\Mari\Desktop\BandTec\1º Semestre\Projeto\LogoSample_ByTailorBrands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ari\Desktop\BandTec\1º Semestre\Projeto\LogoSample_ByTailorBrands.jpg" id="126" name="Google Shape;126;p15"/>
          <p:cNvPicPr preferRelativeResize="0"/>
          <p:nvPr/>
        </p:nvPicPr>
        <p:blipFill rotWithShape="1">
          <a:blip r:embed="rId3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325449" y="1310185"/>
            <a:ext cx="3398293" cy="5349922"/>
            <a:chOff x="395785" y="1310185"/>
            <a:chExt cx="3398293" cy="5349922"/>
          </a:xfrm>
        </p:grpSpPr>
        <p:sp>
          <p:nvSpPr>
            <p:cNvPr id="128" name="Google Shape;128;p15"/>
            <p:cNvSpPr/>
            <p:nvPr/>
          </p:nvSpPr>
          <p:spPr>
            <a:xfrm>
              <a:off x="395785" y="1310185"/>
              <a:ext cx="3398293" cy="53499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7055" y="1606354"/>
              <a:ext cx="1235752" cy="1241269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30" name="Google Shape;130;p15"/>
            <p:cNvSpPr/>
            <p:nvPr/>
          </p:nvSpPr>
          <p:spPr>
            <a:xfrm>
              <a:off x="438823" y="3177425"/>
              <a:ext cx="3312215" cy="2949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Auxiliar na solução de problemas e desenvolvimento de empresas do setor de vendas físicas, através da implantação de sensores e coleta de dados sobre fluxo de pessoas.</a:t>
              </a: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4428698" y="1310185"/>
            <a:ext cx="3398293" cy="5349922"/>
            <a:chOff x="4455994" y="1310185"/>
            <a:chExt cx="3398293" cy="5349922"/>
          </a:xfrm>
        </p:grpSpPr>
        <p:sp>
          <p:nvSpPr>
            <p:cNvPr id="132" name="Google Shape;132;p15"/>
            <p:cNvSpPr/>
            <p:nvPr/>
          </p:nvSpPr>
          <p:spPr>
            <a:xfrm>
              <a:off x="4455994" y="1310185"/>
              <a:ext cx="3398293" cy="53499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597046" y="1540518"/>
              <a:ext cx="1235752" cy="12412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97046" y="1541190"/>
              <a:ext cx="1235752" cy="1240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5"/>
            <p:cNvSpPr/>
            <p:nvPr/>
          </p:nvSpPr>
          <p:spPr>
            <a:xfrm>
              <a:off x="4579183" y="2940991"/>
              <a:ext cx="3271478" cy="300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Está entre as melhores empresas de tecnologia do Brasil de maneira sustentável, proporcionando um ambiente de trabalho saudável para o desenvolvimento dos nossos colaboradores.</a:t>
              </a:r>
              <a:endParaRPr/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8507734" y="1310185"/>
            <a:ext cx="3398293" cy="5349922"/>
            <a:chOff x="8685158" y="1310185"/>
            <a:chExt cx="3398293" cy="5349922"/>
          </a:xfrm>
        </p:grpSpPr>
        <p:sp>
          <p:nvSpPr>
            <p:cNvPr id="137" name="Google Shape;137;p15"/>
            <p:cNvSpPr/>
            <p:nvPr/>
          </p:nvSpPr>
          <p:spPr>
            <a:xfrm>
              <a:off x="8685158" y="1310185"/>
              <a:ext cx="3398293" cy="53499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84922" y="1606354"/>
              <a:ext cx="1198763" cy="1204114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39" name="Google Shape;139;p15"/>
            <p:cNvSpPr/>
            <p:nvPr/>
          </p:nvSpPr>
          <p:spPr>
            <a:xfrm>
              <a:off x="8810071" y="3074955"/>
              <a:ext cx="3148466" cy="2169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Respeito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Ética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Inovação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Colaboração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Qualidade</a:t>
              </a:r>
              <a:endParaRPr/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3015630" y="191068"/>
            <a:ext cx="65918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Conheça nossa empresa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Segmento alvo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424542" y="1414340"/>
            <a:ext cx="11767458" cy="521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varejista 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setor que atende diretamente o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consumidor final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varejo brasileiro impacta 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47,4% do PIB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Pilares da manutenção social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arrecadação de tributos e maior oferta de mão-de-obra no país;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Supermercados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farmácias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alguns dos principais tipos de empreendimentos do setor;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varejo exige respostas rápidas, o que exige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análises constantes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planos de ação de curto prazo;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resultados do varejo são muito sensíveis às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variações econômicas.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publico alvo png"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52936">
            <a:off x="9492595" y="4400210"/>
            <a:ext cx="2452164" cy="18391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148" name="Google Shape;148;p16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ecnomia  png"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812" y="3842754"/>
            <a:ext cx="3976352" cy="3379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Cenário econômico do setor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75208" y="1414340"/>
            <a:ext cx="117674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vendas do comércio varejista cresceram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1,8% em 2019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segundo o IBGE;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Mesmo após 3 anos de taxas positivas, ainda </a:t>
            </a: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não conseguiu recuperar 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perdas de 2015 e 2016;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Fechou 2019 em um nível de vendas </a:t>
            </a: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3,7% abaixo do alcançado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 outubro de 2014;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Confederação Nacional do Comércio de Bens Serviços e Turismo </a:t>
            </a: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(CNC) </a:t>
            </a:r>
            <a:b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reduziu a sua projeção para o crescimento 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 vendas no varejo ampliado em 2020, </a:t>
            </a:r>
            <a:b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5,4% para uma alta de 5,3%.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 econômico do setor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8095" l="21161" r="23302" t="30642"/>
          <a:stretch/>
        </p:blipFill>
        <p:spPr>
          <a:xfrm>
            <a:off x="1382486" y="1604989"/>
            <a:ext cx="9144000" cy="494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68966" l="21161" r="49313" t="20248"/>
          <a:stretch/>
        </p:blipFill>
        <p:spPr>
          <a:xfrm>
            <a:off x="6426280" y="2091153"/>
            <a:ext cx="4238012" cy="8708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786742" y="6049962"/>
            <a:ext cx="1562102" cy="50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IBGE</a:t>
            </a:r>
            <a:endParaRPr/>
          </a:p>
        </p:txBody>
      </p:sp>
      <p:pic>
        <p:nvPicPr>
          <p:cNvPr descr="C:\Users\Mari\Desktop\BandTec\1º Semestre\Projeto\LogoSample_ByTailorBrands.jpg" id="165" name="Google Shape;165;p18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problem png" id="170" name="Google Shape;170;p19"/>
          <p:cNvPicPr preferRelativeResize="0"/>
          <p:nvPr/>
        </p:nvPicPr>
        <p:blipFill rotWithShape="1">
          <a:blip r:embed="rId3">
            <a:alphaModFix/>
          </a:blip>
          <a:srcRect b="10374" l="0" r="13833" t="0"/>
          <a:stretch/>
        </p:blipFill>
        <p:spPr>
          <a:xfrm>
            <a:off x="7531100" y="2212165"/>
            <a:ext cx="4466575" cy="4645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Desafios e problemas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24541" y="1414340"/>
            <a:ext cx="11421716" cy="5928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ter o controle do comportamento do cliente;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feito de forma errada no local errado;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Gasto com funcionários a mais que o necessário ;</a:t>
            </a:r>
            <a:endParaRPr/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pode ter um destaque de consumo mas há pouco investimento;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X E-commerces.</a:t>
            </a:r>
            <a:endParaRPr/>
          </a:p>
        </p:txBody>
      </p:sp>
      <p:pic>
        <p:nvPicPr>
          <p:cNvPr descr="C:\Users\Mari\Desktop\BandTec\1º Semestre\Projeto\LogoSample_ByTailorBrands.jpg" id="173" name="Google Shape;173;p19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Quem sofre com esse problema?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24541" y="1414340"/>
            <a:ext cx="8678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Economia do país;</a:t>
            </a:r>
            <a:endParaRPr/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varejista;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Comércio, lojas e mercados;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Funcionários (desemprego).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Mari\Desktop\BandTec\1º Semestre\Projeto\LogoSample_ByTailorBrands.jpg" id="180" name="Google Shape;180;p20"/>
          <p:cNvPicPr preferRelativeResize="0"/>
          <p:nvPr/>
        </p:nvPicPr>
        <p:blipFill rotWithShape="1">
          <a:blip r:embed="rId3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problema png"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401" y="3072832"/>
            <a:ext cx="4673598" cy="3785167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275208" y="88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Varejo brasileiro e a tecnologia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424541" y="1414340"/>
            <a:ext cx="8678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implementação tem sido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lenta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a necessidade é grande;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varejista ainda luta para implementar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rotinas muito básicas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Adição de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consegue enxergar a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aliada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Primeiras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experiências ineficientes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importada </a:t>
            </a:r>
            <a:r>
              <a:rPr b="1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inadequada </a:t>
            </a:r>
            <a:r>
              <a:rPr b="0" i="0" lang="pt-B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 realidade brasileira. </a:t>
            </a:r>
            <a:endParaRPr/>
          </a:p>
        </p:txBody>
      </p:sp>
      <p:pic>
        <p:nvPicPr>
          <p:cNvPr descr="Resultado de imagem para custo png"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20" y="1827998"/>
            <a:ext cx="6045005" cy="6045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\Desktop\BandTec\1º Semestre\Projeto\LogoSample_ByTailorBrands.jpg" id="189" name="Google Shape;189;p21"/>
          <p:cNvPicPr preferRelativeResize="0"/>
          <p:nvPr/>
        </p:nvPicPr>
        <p:blipFill rotWithShape="1">
          <a:blip r:embed="rId4">
            <a:alphaModFix/>
          </a:blip>
          <a:srcRect b="34249" l="0" r="0" t="31500"/>
          <a:stretch/>
        </p:blipFill>
        <p:spPr>
          <a:xfrm>
            <a:off x="10454185" y="0"/>
            <a:ext cx="1713260" cy="58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