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72" r:id="rId8"/>
    <p:sldId id="270" r:id="rId9"/>
    <p:sldId id="271" r:id="rId10"/>
    <p:sldId id="269" r:id="rId11"/>
    <p:sldId id="266" r:id="rId12"/>
    <p:sldId id="273" r:id="rId13"/>
    <p:sldId id="263" r:id="rId14"/>
    <p:sldId id="267" r:id="rId15"/>
    <p:sldId id="265" r:id="rId16"/>
    <p:sldId id="26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10325100" cy="2387600"/>
          </a:xfrm>
        </p:spPr>
        <p:txBody>
          <a:bodyPr>
            <a:normAutofit/>
          </a:bodyPr>
          <a:lstStyle/>
          <a:p>
            <a:r>
              <a:rPr lang="en-US" dirty="0"/>
              <a:t>LC 10 : </a:t>
            </a:r>
            <a:r>
              <a:rPr lang="fr-FR" dirty="0"/>
              <a:t>Séparations, purifications, contrôles de pureté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A30DB48-F2E1-46F9-9D7E-ADEED013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UV-Visible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66801B-6FB0-42E9-934C-676681D9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923"/>
            <a:ext cx="10515600" cy="483884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0764DE-B421-4100-AF44-7E7F2AE04CE3}"/>
              </a:ext>
            </a:extLst>
          </p:cNvPr>
          <p:cNvSpPr txBox="1"/>
          <p:nvPr/>
        </p:nvSpPr>
        <p:spPr>
          <a:xfrm flipH="1">
            <a:off x="6358251" y="3429000"/>
            <a:ext cx="181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Rouge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660 nm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D94720-336C-4E7D-BDE2-41B73CC3834E}"/>
              </a:ext>
            </a:extLst>
          </p:cNvPr>
          <p:cNvSpPr txBox="1"/>
          <p:nvPr/>
        </p:nvSpPr>
        <p:spPr>
          <a:xfrm flipH="1">
            <a:off x="2481576" y="2504182"/>
            <a:ext cx="181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Bleu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430 nm</a:t>
            </a:r>
          </a:p>
        </p:txBody>
      </p:sp>
    </p:spTree>
    <p:extLst>
      <p:ext uri="{BB962C8B-B14F-4D97-AF65-F5344CB8AC3E}">
        <p14:creationId xmlns:p14="http://schemas.microsoft.com/office/powerpoint/2010/main" val="32802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D67B84-980A-49BA-9154-441027FE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19" y="690245"/>
            <a:ext cx="6381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personne, arbre, extérieur, homme&#10;&#10;Description générée automatiquement">
            <a:extLst>
              <a:ext uri="{FF2B5EF4-FFF2-40B4-BE49-F238E27FC236}">
                <a16:creationId xmlns:a16="http://schemas.microsoft.com/office/drawing/2014/main" id="{088DBF16-48BE-467B-B6AB-EC52C2A9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8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1ABF1A89-452E-4F9E-98DF-D99227AA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1" y="4246767"/>
            <a:ext cx="2593658" cy="2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Recristallisation</a:t>
            </a:r>
            <a:endParaRPr lang="en-US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4DCDB5-CCD1-4B64-86AE-D68FA95C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4" y="2674027"/>
            <a:ext cx="10743031" cy="33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59EEB23-FE08-488A-914A-ED5FE782A8FD}"/>
              </a:ext>
            </a:extLst>
          </p:cNvPr>
          <p:cNvSpPr txBox="1"/>
          <p:nvPr/>
        </p:nvSpPr>
        <p:spPr>
          <a:xfrm>
            <a:off x="2949184" y="408014"/>
            <a:ext cx="329712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l’issue</a:t>
            </a:r>
            <a:r>
              <a:rPr lang="en-US" dirty="0"/>
              <a:t> de la </a:t>
            </a:r>
            <a:r>
              <a:rPr lang="en-US" dirty="0" err="1"/>
              <a:t>synthese</a:t>
            </a:r>
            <a:r>
              <a:rPr lang="en-US" dirty="0"/>
              <a:t>, il y a […]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77507-0FA3-49ED-8824-DEB6390F78D3}"/>
              </a:ext>
            </a:extLst>
          </p:cNvPr>
          <p:cNvSpPr txBox="1"/>
          <p:nvPr/>
        </p:nvSpPr>
        <p:spPr>
          <a:xfrm>
            <a:off x="2161169" y="1274661"/>
            <a:ext cx="11464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>
                <a:solidFill>
                  <a:srgbClr val="0070C0"/>
                </a:solidFill>
              </a:rPr>
              <a:t>liquide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AE010C-D86E-4E5E-BF4B-C76663876E35}"/>
              </a:ext>
            </a:extLst>
          </p:cNvPr>
          <p:cNvSpPr txBox="1"/>
          <p:nvPr/>
        </p:nvSpPr>
        <p:spPr>
          <a:xfrm>
            <a:off x="5123011" y="1236471"/>
            <a:ext cx="278993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une</a:t>
            </a:r>
            <a:r>
              <a:rPr lang="en-US" dirty="0"/>
              <a:t> phases </a:t>
            </a:r>
            <a:r>
              <a:rPr lang="en-US" dirty="0" err="1">
                <a:solidFill>
                  <a:srgbClr val="0070C0"/>
                </a:solidFill>
              </a:rPr>
              <a:t>liquide</a:t>
            </a:r>
            <a:r>
              <a:rPr lang="en-US" dirty="0"/>
              <a:t> et </a:t>
            </a:r>
            <a:r>
              <a:rPr lang="en-US" dirty="0" err="1">
                <a:solidFill>
                  <a:srgbClr val="C00000"/>
                </a:solidFill>
              </a:rPr>
              <a:t>solide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192E3C-4D70-4180-8425-C6DB2959067C}"/>
              </a:ext>
            </a:extLst>
          </p:cNvPr>
          <p:cNvSpPr txBox="1"/>
          <p:nvPr/>
        </p:nvSpPr>
        <p:spPr>
          <a:xfrm>
            <a:off x="5524343" y="1813656"/>
            <a:ext cx="248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Séparation</a:t>
            </a:r>
            <a:r>
              <a:rPr lang="en-US" dirty="0"/>
              <a:t> physique</a:t>
            </a:r>
          </a:p>
          <a:p>
            <a:pPr algn="ctr"/>
            <a:r>
              <a:rPr lang="en-US" dirty="0"/>
              <a:t>La phase </a:t>
            </a:r>
            <a:r>
              <a:rPr lang="en-US" dirty="0" err="1"/>
              <a:t>désirée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[…]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D619B3-40EB-4355-817E-226AA346EF8B}"/>
              </a:ext>
            </a:extLst>
          </p:cNvPr>
          <p:cNvSpPr txBox="1"/>
          <p:nvPr/>
        </p:nvSpPr>
        <p:spPr>
          <a:xfrm>
            <a:off x="1757661" y="4131858"/>
            <a:ext cx="154997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refractometrie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26FF66-2FD0-4BFE-9595-BA844A2DDE70}"/>
              </a:ext>
            </a:extLst>
          </p:cNvPr>
          <p:cNvSpPr txBox="1"/>
          <p:nvPr/>
        </p:nvSpPr>
        <p:spPr>
          <a:xfrm>
            <a:off x="979435" y="199437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une</a:t>
            </a:r>
            <a:r>
              <a:rPr lang="en-US" dirty="0"/>
              <a:t> phase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A983E2-F162-49BE-B9EE-41B0D5519C64}"/>
              </a:ext>
            </a:extLst>
          </p:cNvPr>
          <p:cNvSpPr txBox="1"/>
          <p:nvPr/>
        </p:nvSpPr>
        <p:spPr>
          <a:xfrm>
            <a:off x="3155271" y="1818142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deux phases </a:t>
            </a:r>
          </a:p>
          <a:p>
            <a:pPr algn="ctr"/>
            <a:r>
              <a:rPr lang="en-US" dirty="0"/>
              <a:t>non miscible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89ACAB-6BFA-4775-9413-463163AF9B8F}"/>
              </a:ext>
            </a:extLst>
          </p:cNvPr>
          <p:cNvSpPr txBox="1"/>
          <p:nvPr/>
        </p:nvSpPr>
        <p:spPr>
          <a:xfrm>
            <a:off x="2950717" y="2927974"/>
            <a:ext cx="118160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ampoule </a:t>
            </a:r>
          </a:p>
          <a:p>
            <a:pPr algn="ctr"/>
            <a:r>
              <a:rPr lang="en-US" dirty="0"/>
              <a:t>à </a:t>
            </a:r>
            <a:r>
              <a:rPr lang="en-US" dirty="0" err="1"/>
              <a:t>décanter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EF97C-852C-4509-B340-F2081DEBB566}"/>
              </a:ext>
            </a:extLst>
          </p:cNvPr>
          <p:cNvSpPr txBox="1"/>
          <p:nvPr/>
        </p:nvSpPr>
        <p:spPr>
          <a:xfrm>
            <a:off x="421557" y="2927972"/>
            <a:ext cx="18517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chromatographie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sur </a:t>
            </a:r>
            <a:r>
              <a:rPr lang="en-US" dirty="0" err="1"/>
              <a:t>colonne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1AD2F6-978F-40BF-A389-AC478192CDB1}"/>
              </a:ext>
            </a:extLst>
          </p:cNvPr>
          <p:cNvSpPr txBox="1"/>
          <p:nvPr/>
        </p:nvSpPr>
        <p:spPr>
          <a:xfrm>
            <a:off x="5781396" y="4131858"/>
            <a:ext cx="12497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banc </a:t>
            </a:r>
            <a:r>
              <a:rPr lang="en-US" dirty="0" err="1"/>
              <a:t>Kofler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E3AE01-DE5B-4BF3-AF86-B16A8AE0A01E}"/>
              </a:ext>
            </a:extLst>
          </p:cNvPr>
          <p:cNvSpPr txBox="1"/>
          <p:nvPr/>
        </p:nvSpPr>
        <p:spPr>
          <a:xfrm>
            <a:off x="2877490" y="4653590"/>
            <a:ext cx="32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 le </a:t>
            </a:r>
            <a:r>
              <a:rPr lang="en-US" dirty="0" err="1"/>
              <a:t>produit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assez</a:t>
            </a:r>
            <a:r>
              <a:rPr lang="en-US" dirty="0"/>
              <a:t> </a:t>
            </a:r>
            <a:r>
              <a:rPr lang="en-US" dirty="0" err="1"/>
              <a:t>pur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689BFA-F8A3-421F-81D0-4D69FF223964}"/>
              </a:ext>
            </a:extLst>
          </p:cNvPr>
          <p:cNvSpPr txBox="1"/>
          <p:nvPr/>
        </p:nvSpPr>
        <p:spPr>
          <a:xfrm>
            <a:off x="5601025" y="5539165"/>
            <a:ext cx="161044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recristallisation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5768AC-1AC7-4783-B599-1B6D835FA6FE}"/>
              </a:ext>
            </a:extLst>
          </p:cNvPr>
          <p:cNvSpPr txBox="1"/>
          <p:nvPr/>
        </p:nvSpPr>
        <p:spPr>
          <a:xfrm>
            <a:off x="2174196" y="5585332"/>
            <a:ext cx="11642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distillation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29728E-CD30-44DB-8965-CEF85211C172}"/>
              </a:ext>
            </a:extLst>
          </p:cNvPr>
          <p:cNvSpPr txBox="1"/>
          <p:nvPr/>
        </p:nvSpPr>
        <p:spPr>
          <a:xfrm>
            <a:off x="68283" y="5585332"/>
            <a:ext cx="18517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chromatographie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sur </a:t>
            </a:r>
            <a:r>
              <a:rPr lang="en-US" dirty="0" err="1"/>
              <a:t>colonne</a:t>
            </a:r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66B8967-2267-4AA8-9EAB-DF0D40FFEAC3}"/>
              </a:ext>
            </a:extLst>
          </p:cNvPr>
          <p:cNvCxnSpPr/>
          <p:nvPr/>
        </p:nvCxnSpPr>
        <p:spPr>
          <a:xfrm>
            <a:off x="8737600" y="314960"/>
            <a:ext cx="0" cy="6268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7C7AAD0-9DAC-48E1-A873-E3A891A80DB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1347452" y="1643993"/>
            <a:ext cx="1386951" cy="1283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4631602-4AEC-4CEA-9926-772482B89F7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34403" y="1643993"/>
            <a:ext cx="807117" cy="1283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29684C6-D20C-4A3C-AC68-D800BC4890A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766446" y="2459987"/>
            <a:ext cx="1103836" cy="467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FC83C1E-DE95-4E12-80AF-FA2144DA2F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735589" y="2459987"/>
            <a:ext cx="1030857" cy="485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D17DA3-E887-4996-B94A-5507E9C622A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17977" y="1605803"/>
            <a:ext cx="248469" cy="207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7DD152C4-D453-4989-BEF1-3125364B32DA}"/>
              </a:ext>
            </a:extLst>
          </p:cNvPr>
          <p:cNvSpPr txBox="1"/>
          <p:nvPr/>
        </p:nvSpPr>
        <p:spPr>
          <a:xfrm>
            <a:off x="5293768" y="24481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liquide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337A39-D8A4-4EE8-959D-8D652454AF09}"/>
              </a:ext>
            </a:extLst>
          </p:cNvPr>
          <p:cNvSpPr txBox="1"/>
          <p:nvPr/>
        </p:nvSpPr>
        <p:spPr>
          <a:xfrm>
            <a:off x="7527283" y="24644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solide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14F62EE-5455-4E49-8FAF-94E4F97A1D2E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994178" y="4501190"/>
            <a:ext cx="1538471" cy="1084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06EC41A-0A35-4C64-BFB6-226F7EF6C91F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32649" y="4501190"/>
            <a:ext cx="223662" cy="1084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66F0E5A-0EA2-43B2-8DBF-72C20E3D971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406246" y="4501190"/>
            <a:ext cx="1" cy="1037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9BA8681-84FA-44E4-9D3F-408D6527B16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406247" y="3557172"/>
            <a:ext cx="1412002" cy="5746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9532672-40D8-479F-A731-32CF1316D64C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2532649" y="3591553"/>
            <a:ext cx="3202940" cy="5403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947C41-856D-494F-A8FF-938BC65B0F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2532649" y="3574305"/>
            <a:ext cx="1008871" cy="5575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668D9D5-D7C4-4281-8277-62C75BA351FA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347452" y="3574303"/>
            <a:ext cx="1185197" cy="5575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23F5D-BD7C-4B05-92E8-DB0A9BB348B5}"/>
              </a:ext>
            </a:extLst>
          </p:cNvPr>
          <p:cNvSpPr txBox="1"/>
          <p:nvPr/>
        </p:nvSpPr>
        <p:spPr>
          <a:xfrm>
            <a:off x="7338854" y="2927973"/>
            <a:ext cx="106285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essorage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Büchner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8677A1-552A-4AB1-ADE8-EC6CD64483E8}"/>
              </a:ext>
            </a:extLst>
          </p:cNvPr>
          <p:cNvSpPr txBox="1"/>
          <p:nvPr/>
        </p:nvSpPr>
        <p:spPr>
          <a:xfrm>
            <a:off x="5224872" y="2945222"/>
            <a:ext cx="102143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filtration</a:t>
            </a:r>
          </a:p>
          <a:p>
            <a:pPr algn="ctr"/>
            <a:r>
              <a:rPr lang="en-US" dirty="0"/>
              <a:t> Büchner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67B9FF49-CE20-4D2C-93CA-5DEBCF66184C}"/>
              </a:ext>
            </a:extLst>
          </p:cNvPr>
          <p:cNvGrpSpPr/>
          <p:nvPr/>
        </p:nvGrpSpPr>
        <p:grpSpPr>
          <a:xfrm>
            <a:off x="9208613" y="4886960"/>
            <a:ext cx="2539970" cy="1666550"/>
            <a:chOff x="9174480" y="4565113"/>
            <a:chExt cx="2539970" cy="166655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7C6587A-2DC2-49E9-94F4-813CF21A1EA0}"/>
                </a:ext>
              </a:extLst>
            </p:cNvPr>
            <p:cNvSpPr/>
            <p:nvPr/>
          </p:nvSpPr>
          <p:spPr>
            <a:xfrm>
              <a:off x="9174480" y="4565113"/>
              <a:ext cx="2539970" cy="166655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A5EF05E9-117F-4A76-9566-A50CE2D7A0BE}"/>
                </a:ext>
              </a:extLst>
            </p:cNvPr>
            <p:cNvCxnSpPr>
              <a:cxnSpLocks/>
            </p:cNvCxnSpPr>
            <p:nvPr/>
          </p:nvCxnSpPr>
          <p:spPr>
            <a:xfrm>
              <a:off x="9174480" y="5167815"/>
              <a:ext cx="0" cy="4650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321A388C-0B3E-4B65-9ACB-84A1F82E2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4450" y="5227071"/>
              <a:ext cx="0" cy="6225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F83BC4CA-2546-41B5-8520-EC41DADA0BAC}"/>
                </a:ext>
              </a:extLst>
            </p:cNvPr>
            <p:cNvSpPr txBox="1"/>
            <p:nvPr/>
          </p:nvSpPr>
          <p:spPr>
            <a:xfrm>
              <a:off x="9360307" y="4798223"/>
              <a:ext cx="2243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Repetition de la </a:t>
              </a:r>
              <a:r>
                <a:rPr lang="en-US" b="1" dirty="0"/>
                <a:t>purification</a:t>
              </a:r>
            </a:p>
            <a:p>
              <a:pPr algn="ctr"/>
              <a:r>
                <a:rPr lang="en-US" dirty="0"/>
                <a:t> </a:t>
              </a:r>
              <a:r>
                <a:rPr lang="en-US" dirty="0" err="1"/>
                <a:t>si</a:t>
              </a:r>
              <a:r>
                <a:rPr lang="en-US" dirty="0"/>
                <a:t> le </a:t>
              </a:r>
              <a:r>
                <a:rPr lang="en-US" dirty="0" err="1"/>
                <a:t>produit</a:t>
              </a:r>
              <a:r>
                <a:rPr lang="en-US" dirty="0"/>
                <a:t> </a:t>
              </a:r>
              <a:r>
                <a:rPr lang="en-US" dirty="0" err="1"/>
                <a:t>n’est</a:t>
              </a:r>
              <a:r>
                <a:rPr lang="en-US" dirty="0"/>
                <a:t> pas </a:t>
              </a:r>
              <a:r>
                <a:rPr lang="en-US" dirty="0" err="1"/>
                <a:t>assez</a:t>
              </a:r>
              <a:r>
                <a:rPr lang="en-US" dirty="0"/>
                <a:t> </a:t>
              </a:r>
              <a:r>
                <a:rPr lang="en-US" dirty="0" err="1"/>
                <a:t>pur</a:t>
              </a:r>
              <a:endParaRPr lang="en-US" dirty="0"/>
            </a:p>
          </p:txBody>
        </p:sp>
      </p:grp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D131453-4A9E-4534-AAF8-8305D644328E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97745" y="777346"/>
            <a:ext cx="1920232" cy="45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AEAF1D6-8A18-493E-90A3-936AD8F6B3DC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734403" y="777346"/>
            <a:ext cx="1863342" cy="4973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1D763367-A963-4B24-9E19-CDC05EDAF2A9}"/>
              </a:ext>
            </a:extLst>
          </p:cNvPr>
          <p:cNvSpPr txBox="1"/>
          <p:nvPr/>
        </p:nvSpPr>
        <p:spPr>
          <a:xfrm>
            <a:off x="9498073" y="4131858"/>
            <a:ext cx="198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Contrôle</a:t>
            </a:r>
            <a:r>
              <a:rPr lang="en-US" b="1" dirty="0"/>
              <a:t> de </a:t>
            </a:r>
            <a:r>
              <a:rPr lang="en-US" b="1" dirty="0" err="1"/>
              <a:t>pureté</a:t>
            </a:r>
            <a:endParaRPr lang="en-US" b="1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842E125-8520-4A22-B57F-7D04EB8571E3}"/>
              </a:ext>
            </a:extLst>
          </p:cNvPr>
          <p:cNvSpPr txBox="1"/>
          <p:nvPr/>
        </p:nvSpPr>
        <p:spPr>
          <a:xfrm>
            <a:off x="9880742" y="3059668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Séparation</a:t>
            </a:r>
            <a:endParaRPr lang="en-US" b="1" dirty="0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65C856D-8862-4612-A922-CBFD832C8EFD}"/>
              </a:ext>
            </a:extLst>
          </p:cNvPr>
          <p:cNvCxnSpPr>
            <a:cxnSpLocks/>
          </p:cNvCxnSpPr>
          <p:nvPr/>
        </p:nvCxnSpPr>
        <p:spPr>
          <a:xfrm flipV="1">
            <a:off x="8894704" y="2758316"/>
            <a:ext cx="3098800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F9311B-CC47-4B6B-96B1-EE3DE07CDA5D}"/>
              </a:ext>
            </a:extLst>
          </p:cNvPr>
          <p:cNvSpPr/>
          <p:nvPr/>
        </p:nvSpPr>
        <p:spPr>
          <a:xfrm>
            <a:off x="9655183" y="874552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Synthèse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41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 </a:t>
            </a:r>
            <a:r>
              <a:rPr lang="en-US" dirty="0" err="1"/>
              <a:t>fractionné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89A96A-0D83-4D7A-8187-8867EBF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74" y="1869490"/>
            <a:ext cx="5444240" cy="4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8AC27B-E811-4646-B6B2-95D8BF57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4" y="2350705"/>
            <a:ext cx="4543514" cy="4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Ampoule à </a:t>
            </a:r>
            <a:r>
              <a:rPr lang="en-US" u="sng" dirty="0" err="1"/>
              <a:t>décanter</a:t>
            </a:r>
            <a:r>
              <a:rPr lang="en-US" u="sng" dirty="0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7A4210-412A-4ED6-9B10-ED7AB80D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4" y="1954563"/>
            <a:ext cx="2161101" cy="453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969FFA-DBF6-4A8E-BD1F-33C182630520}"/>
                  </a:ext>
                </a:extLst>
              </p:cNvPr>
              <p:cNvSpPr txBox="1"/>
              <p:nvPr/>
            </p:nvSpPr>
            <p:spPr>
              <a:xfrm>
                <a:off x="7000240" y="3608166"/>
                <a:ext cx="27533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969FFA-DBF6-4A8E-BD1F-33C1826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0" y="3608166"/>
                <a:ext cx="275336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2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5781EF-908C-4221-902C-0CAAB068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" y="1345882"/>
            <a:ext cx="2619375" cy="16668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A7E3F09-7151-4088-99A7-C57045E4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83" y="1526851"/>
            <a:ext cx="1857375" cy="1304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9778D6-E51B-4E70-8F9B-2E74733B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88" y="1022032"/>
            <a:ext cx="3152775" cy="1990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18F2B8-BF87-4377-83B0-F1ABE8FB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606" y="1774503"/>
            <a:ext cx="2133600" cy="8096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CD44C5-262A-4742-ACD0-A2D706ED941C}"/>
              </a:ext>
            </a:extLst>
          </p:cNvPr>
          <p:cNvSpPr txBox="1"/>
          <p:nvPr/>
        </p:nvSpPr>
        <p:spPr>
          <a:xfrm>
            <a:off x="9923658" y="17745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F717AE-A069-4992-A526-74446E4DE27B}"/>
              </a:ext>
            </a:extLst>
          </p:cNvPr>
          <p:cNvSpPr txBox="1"/>
          <p:nvPr/>
        </p:nvSpPr>
        <p:spPr>
          <a:xfrm>
            <a:off x="3380319" y="18561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B6A6E2-C3AB-4887-86ED-492EA27CE75D}"/>
              </a:ext>
            </a:extLst>
          </p:cNvPr>
          <p:cNvCxnSpPr>
            <a:cxnSpLocks/>
          </p:cNvCxnSpPr>
          <p:nvPr/>
        </p:nvCxnSpPr>
        <p:spPr>
          <a:xfrm flipV="1">
            <a:off x="6221544" y="2199005"/>
            <a:ext cx="1197932" cy="3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239BEEB-5CE2-46D7-A2F0-A3C93D0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 err="1"/>
              <a:t>Synthèse</a:t>
            </a:r>
            <a:r>
              <a:rPr lang="en-US" u="sng" dirty="0"/>
              <a:t> du paracetamol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5323FF3-FBDD-4A1C-AB11-D700961FC24A}"/>
              </a:ext>
            </a:extLst>
          </p:cNvPr>
          <p:cNvGrpSpPr/>
          <p:nvPr/>
        </p:nvGrpSpPr>
        <p:grpSpPr>
          <a:xfrm>
            <a:off x="4421397" y="3498088"/>
            <a:ext cx="4271867" cy="2928878"/>
            <a:chOff x="4209641" y="3074660"/>
            <a:chExt cx="4271867" cy="2928878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6D60F6F-BB41-4D49-BE0A-18A1A4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9" y="3074660"/>
              <a:ext cx="976635" cy="976635"/>
            </a:xfrm>
            <a:prstGeom prst="rect">
              <a:avLst/>
            </a:prstGeom>
          </p:spPr>
        </p:pic>
        <p:pic>
          <p:nvPicPr>
            <p:cNvPr id="23" name="Image 22" descr="Une image contenant texte, signe, extérieur, rouge&#10;&#10;Description générée automatiquement">
              <a:extLst>
                <a:ext uri="{FF2B5EF4-FFF2-40B4-BE49-F238E27FC236}">
                  <a16:creationId xmlns:a16="http://schemas.microsoft.com/office/drawing/2014/main" id="{DA518A07-7A9A-4226-8E2F-DC85D0ED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810" y="4050269"/>
              <a:ext cx="976635" cy="976635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7A0B7E5E-A95C-45FE-9E4D-45FBFC83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641" y="5026904"/>
              <a:ext cx="976634" cy="97663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D1F95E-940D-430C-B364-C22788EA332D}"/>
                </a:ext>
              </a:extLst>
            </p:cNvPr>
            <p:cNvSpPr/>
            <p:nvPr/>
          </p:nvSpPr>
          <p:spPr>
            <a:xfrm>
              <a:off x="5291268" y="3246054"/>
              <a:ext cx="319024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/>
                <a:t>H226</a:t>
              </a:r>
              <a:r>
                <a:rPr lang="fr-FR" dirty="0"/>
                <a:t> : Liquide et vapeurs inflammables</a:t>
              </a:r>
            </a:p>
            <a:p>
              <a:br>
                <a:rPr lang="fr-FR" dirty="0"/>
              </a:br>
              <a:r>
                <a:rPr lang="fr-FR" b="1" dirty="0"/>
                <a:t>H302</a:t>
              </a:r>
              <a:r>
                <a:rPr lang="fr-FR" dirty="0"/>
                <a:t> : Nocif en cas d'ingestion</a:t>
              </a:r>
              <a:br>
                <a:rPr lang="fr-FR" dirty="0"/>
              </a:br>
              <a:r>
                <a:rPr lang="fr-FR" b="1" dirty="0"/>
                <a:t>H314</a:t>
              </a:r>
              <a:r>
                <a:rPr lang="fr-FR" dirty="0"/>
                <a:t> : Provoque de graves brûlures de la peau et des lésions oculaires</a:t>
              </a:r>
            </a:p>
            <a:p>
              <a:br>
                <a:rPr lang="fr-FR" dirty="0"/>
              </a:br>
              <a:r>
                <a:rPr lang="fr-FR" b="1" dirty="0"/>
                <a:t>H332</a:t>
              </a:r>
              <a:r>
                <a:rPr lang="fr-FR" dirty="0"/>
                <a:t> : Nocif par inhalation</a:t>
              </a:r>
              <a:endParaRPr lang="en-US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A66F18-5ADC-4842-94BB-459E406BDB0E}"/>
              </a:ext>
            </a:extLst>
          </p:cNvPr>
          <p:cNvGrpSpPr/>
          <p:nvPr/>
        </p:nvGrpSpPr>
        <p:grpSpPr>
          <a:xfrm>
            <a:off x="176523" y="3498088"/>
            <a:ext cx="4478344" cy="3350922"/>
            <a:chOff x="272773" y="3141953"/>
            <a:chExt cx="4478344" cy="335092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93F9F3-40AC-47DF-A887-10FFC3E3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3" y="3141953"/>
              <a:ext cx="976634" cy="976634"/>
            </a:xfrm>
            <a:prstGeom prst="rect">
              <a:avLst/>
            </a:prstGeom>
          </p:spPr>
        </p:pic>
        <p:pic>
          <p:nvPicPr>
            <p:cNvPr id="17" name="Image 16" descr="Une image contenant texte, signe&#10;&#10;Description générée automatiquement">
              <a:extLst>
                <a:ext uri="{FF2B5EF4-FFF2-40B4-BE49-F238E27FC236}">
                  <a16:creationId xmlns:a16="http://schemas.microsoft.com/office/drawing/2014/main" id="{36CB64A1-DAC8-46F8-B995-E3C1F0C7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3" y="4118587"/>
              <a:ext cx="976635" cy="97663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AEC05ED-5453-4446-B22C-45303AA8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4" y="5095222"/>
              <a:ext cx="976634" cy="976634"/>
            </a:xfrm>
            <a:prstGeom prst="rect">
              <a:avLst/>
            </a:prstGeom>
          </p:spPr>
        </p:pic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3BFDE8CB-F95D-4D67-AAF0-2A27A74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408" y="3353554"/>
              <a:ext cx="3501709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H302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d’ingestion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H332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d’inhalation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H341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Susceptible d'induire des anomalies génétiques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H400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H410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aquatiques, entraîne des effets à long terme 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A476608-6CEF-43FA-A745-DEE584A45E8E}"/>
              </a:ext>
            </a:extLst>
          </p:cNvPr>
          <p:cNvSpPr txBox="1"/>
          <p:nvPr/>
        </p:nvSpPr>
        <p:spPr>
          <a:xfrm>
            <a:off x="3955994" y="2811558"/>
            <a:ext cx="2629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Anhydride </a:t>
            </a:r>
            <a:r>
              <a:rPr lang="en-US" altLang="en-US" sz="2000" b="1" dirty="0" err="1"/>
              <a:t>éthanoïque</a:t>
            </a:r>
            <a:r>
              <a:rPr lang="en-US" altLang="en-US" sz="2000" b="1" dirty="0"/>
              <a:t> </a:t>
            </a:r>
          </a:p>
          <a:p>
            <a:endParaRPr lang="en-US" sz="2400" b="1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2693E87-CED7-4D49-B210-2BD5E27C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22" y="2799772"/>
            <a:ext cx="1896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4-Aminophénol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F82D6C4-8F56-42C8-B097-2E23EC97F10E}"/>
              </a:ext>
            </a:extLst>
          </p:cNvPr>
          <p:cNvSpPr txBox="1"/>
          <p:nvPr/>
        </p:nvSpPr>
        <p:spPr>
          <a:xfrm>
            <a:off x="8103231" y="2799772"/>
            <a:ext cx="1511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Paracétamol</a:t>
            </a:r>
            <a:endParaRPr lang="en-US" altLang="en-US" sz="2000" b="1" dirty="0"/>
          </a:p>
          <a:p>
            <a:endParaRPr lang="en-US" sz="24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13A2E14-E11F-48F4-88C8-967176423720}"/>
              </a:ext>
            </a:extLst>
          </p:cNvPr>
          <p:cNvSpPr txBox="1"/>
          <p:nvPr/>
        </p:nvSpPr>
        <p:spPr>
          <a:xfrm>
            <a:off x="10441654" y="2826113"/>
            <a:ext cx="151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Acide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éthanoique</a:t>
            </a:r>
            <a:endParaRPr lang="en-US" altLang="en-US" sz="20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10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/>
              <a:t>Recuperation des </a:t>
            </a:r>
            <a:r>
              <a:rPr lang="en-US" u="sng" dirty="0" err="1"/>
              <a:t>produits</a:t>
            </a:r>
            <a:endParaRPr lang="en-US" u="sng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753B425-C87C-4962-B500-0C6E689E8F26}"/>
              </a:ext>
            </a:extLst>
          </p:cNvPr>
          <p:cNvGrpSpPr/>
          <p:nvPr/>
        </p:nvGrpSpPr>
        <p:grpSpPr>
          <a:xfrm>
            <a:off x="489185" y="1194844"/>
            <a:ext cx="11422200" cy="5298031"/>
            <a:chOff x="161925" y="1798094"/>
            <a:chExt cx="11422200" cy="529803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2EA6D84-170C-4EBE-AD7E-14D2267251B1}"/>
                </a:ext>
              </a:extLst>
            </p:cNvPr>
            <p:cNvSpPr/>
            <p:nvPr/>
          </p:nvSpPr>
          <p:spPr>
            <a:xfrm>
              <a:off x="161925" y="3438525"/>
              <a:ext cx="2581275" cy="2438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E9661A2-3284-4A32-8555-9AB5065471E5}"/>
                </a:ext>
              </a:extLst>
            </p:cNvPr>
            <p:cNvSpPr txBox="1"/>
            <p:nvPr/>
          </p:nvSpPr>
          <p:spPr>
            <a:xfrm>
              <a:off x="2205606" y="6131690"/>
              <a:ext cx="3611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Sous-</a:t>
              </a:r>
              <a:r>
                <a:rPr lang="en-US" sz="2800" dirty="0" err="1"/>
                <a:t>produits</a:t>
              </a:r>
              <a:r>
                <a:rPr lang="en-US" sz="2800" dirty="0"/>
                <a:t> + </a:t>
              </a:r>
              <a:r>
                <a:rPr lang="en-US" sz="2800" dirty="0" err="1"/>
                <a:t>Solvant</a:t>
              </a:r>
              <a:endParaRPr lang="en-US" sz="2800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7E436980-93BF-46B8-80D5-0E53DA7E0837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2743200" y="4657725"/>
              <a:ext cx="229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275561A-E7C5-45A5-B1A7-74BEC4B1AC95}"/>
                </a:ext>
              </a:extLst>
            </p:cNvPr>
            <p:cNvSpPr/>
            <p:nvPr/>
          </p:nvSpPr>
          <p:spPr>
            <a:xfrm>
              <a:off x="5038725" y="3438525"/>
              <a:ext cx="2581275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3B089D0-20C7-4EBC-AA20-F0186BECB4EE}"/>
                </a:ext>
              </a:extLst>
            </p:cNvPr>
            <p:cNvSpPr/>
            <p:nvPr/>
          </p:nvSpPr>
          <p:spPr>
            <a:xfrm>
              <a:off x="6134100" y="4657725"/>
              <a:ext cx="2971800" cy="2438400"/>
            </a:xfrm>
            <a:prstGeom prst="arc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386EC90-E67F-4550-A35D-038892297617}"/>
                </a:ext>
              </a:extLst>
            </p:cNvPr>
            <p:cNvSpPr txBox="1"/>
            <p:nvPr/>
          </p:nvSpPr>
          <p:spPr>
            <a:xfrm>
              <a:off x="8002596" y="6057245"/>
              <a:ext cx="1671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Impuretés</a:t>
              </a:r>
              <a:endParaRPr lang="en-US" sz="2800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FE7BB32-F017-44AD-85A1-4618F4E246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4346" y="4657725"/>
              <a:ext cx="39623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E4712B-3852-4A1E-827D-6E870327C1F9}"/>
                </a:ext>
              </a:extLst>
            </p:cNvPr>
            <p:cNvSpPr/>
            <p:nvPr/>
          </p:nvSpPr>
          <p:spPr>
            <a:xfrm rot="5400000">
              <a:off x="7060451" y="2507501"/>
              <a:ext cx="2105006" cy="2195441"/>
            </a:xfrm>
            <a:prstGeom prst="arc">
              <a:avLst>
                <a:gd name="adj1" fmla="val 6246903"/>
                <a:gd name="adj2" fmla="val 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8A22F14-C7DF-415D-BB78-DCE5BFF7A7F3}"/>
                </a:ext>
              </a:extLst>
            </p:cNvPr>
            <p:cNvSpPr txBox="1"/>
            <p:nvPr/>
          </p:nvSpPr>
          <p:spPr>
            <a:xfrm>
              <a:off x="10963442" y="3989072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Fin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92B4E6B-151E-4044-92C8-DCE882666431}"/>
                </a:ext>
              </a:extLst>
            </p:cNvPr>
            <p:cNvSpPr txBox="1"/>
            <p:nvPr/>
          </p:nvSpPr>
          <p:spPr>
            <a:xfrm>
              <a:off x="7534346" y="3273157"/>
              <a:ext cx="1336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Répéter</a:t>
              </a:r>
              <a:endParaRPr lang="en-US" sz="2800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27D015E-A7AA-4519-98BD-C90D610129EA}"/>
                </a:ext>
              </a:extLst>
            </p:cNvPr>
            <p:cNvSpPr txBox="1"/>
            <p:nvPr/>
          </p:nvSpPr>
          <p:spPr>
            <a:xfrm>
              <a:off x="3008940" y="3082001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Séparation</a:t>
              </a:r>
              <a:endParaRPr lang="en-US" sz="2800" b="1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C0CC829B-891B-49A6-A48E-A647097A3A9C}"/>
                </a:ext>
              </a:extLst>
            </p:cNvPr>
            <p:cNvSpPr txBox="1"/>
            <p:nvPr/>
          </p:nvSpPr>
          <p:spPr>
            <a:xfrm>
              <a:off x="7235694" y="1798094"/>
              <a:ext cx="1907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Purification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3578516-8872-460C-A86F-21A70988177C}"/>
                </a:ext>
              </a:extLst>
            </p:cNvPr>
            <p:cNvSpPr txBox="1"/>
            <p:nvPr/>
          </p:nvSpPr>
          <p:spPr>
            <a:xfrm>
              <a:off x="5489032" y="4180670"/>
              <a:ext cx="16563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Controle</a:t>
              </a:r>
              <a:r>
                <a:rPr lang="en-US" sz="28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 de </a:t>
              </a:r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purté</a:t>
              </a:r>
              <a:endPara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E5E4F5F-777D-4983-B00A-5D2ADC7B9F94}"/>
                </a:ext>
              </a:extLst>
            </p:cNvPr>
            <p:cNvSpPr txBox="1"/>
            <p:nvPr/>
          </p:nvSpPr>
          <p:spPr>
            <a:xfrm>
              <a:off x="636509" y="4396113"/>
              <a:ext cx="165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Synthèse</a:t>
              </a:r>
              <a:endPara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endParaRP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155841E-F0DC-4137-978B-BB6448E6AF4C}"/>
                </a:ext>
              </a:extLst>
            </p:cNvPr>
            <p:cNvGrpSpPr/>
            <p:nvPr/>
          </p:nvGrpSpPr>
          <p:grpSpPr>
            <a:xfrm>
              <a:off x="1257300" y="4657725"/>
              <a:ext cx="2971800" cy="2438400"/>
              <a:chOff x="1257300" y="4657725"/>
              <a:chExt cx="2971800" cy="2438400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DCD2D51-A849-4AFA-9116-102A39CA19D6}"/>
                  </a:ext>
                </a:extLst>
              </p:cNvPr>
              <p:cNvSpPr/>
              <p:nvPr/>
            </p:nvSpPr>
            <p:spPr>
              <a:xfrm>
                <a:off x="1257300" y="4657725"/>
                <a:ext cx="2971800" cy="2438400"/>
              </a:xfrm>
              <a:prstGeom prst="arc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BA49413C-C246-4E3B-A2E7-532CD12EF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100" y="5801527"/>
                <a:ext cx="0" cy="3611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9DB38A01-7843-419A-A154-70C16694C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376" y="3298981"/>
              <a:ext cx="109608" cy="3320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8FC450C2-47F7-4CC6-AED1-DFA1028B1166}"/>
                </a:ext>
              </a:extLst>
            </p:cNvPr>
            <p:cNvCxnSpPr>
              <a:cxnSpLocks/>
            </p:cNvCxnSpPr>
            <p:nvPr/>
          </p:nvCxnSpPr>
          <p:spPr>
            <a:xfrm>
              <a:off x="9105900" y="5801527"/>
              <a:ext cx="0" cy="3611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Filtrage</a:t>
            </a:r>
            <a:r>
              <a:rPr lang="en-US" u="sng" dirty="0"/>
              <a:t> /</a:t>
            </a:r>
            <a:r>
              <a:rPr lang="en-US" u="sng" dirty="0" err="1"/>
              <a:t>essorage</a:t>
            </a:r>
            <a:r>
              <a:rPr lang="en-US" u="sng" dirty="0"/>
              <a:t> Büchner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F659BB-17C8-4851-8B10-FCDA0158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90688"/>
            <a:ext cx="5524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35C708D-188E-4FDD-A985-771AAF189194}"/>
              </a:ext>
            </a:extLst>
          </p:cNvPr>
          <p:cNvSpPr/>
          <p:nvPr/>
        </p:nvSpPr>
        <p:spPr>
          <a:xfrm>
            <a:off x="5970409" y="2988714"/>
            <a:ext cx="5892800" cy="2949191"/>
          </a:xfrm>
          <a:prstGeom prst="ellipse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E36B0A0-B7FA-4491-99B6-3CDF1CCBB540}"/>
              </a:ext>
            </a:extLst>
          </p:cNvPr>
          <p:cNvSpPr/>
          <p:nvPr/>
        </p:nvSpPr>
        <p:spPr>
          <a:xfrm>
            <a:off x="232410" y="2980563"/>
            <a:ext cx="5572760" cy="2949191"/>
          </a:xfrm>
          <a:prstGeom prst="ellipse">
            <a:avLst/>
          </a:prstGeom>
          <a:solidFill>
            <a:schemeClr val="accent6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Séparation</a:t>
            </a:r>
            <a:r>
              <a:rPr lang="en-US" dirty="0"/>
              <a:t> des colorants </a:t>
            </a:r>
            <a:r>
              <a:rPr lang="en-US" dirty="0" err="1"/>
              <a:t>d’épinards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287DB6-32B8-4FAD-AFCE-A12D736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" y="3207385"/>
            <a:ext cx="4191000" cy="21717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C2AFA2-21C4-491B-B5EE-940B7DF2AD7B}"/>
              </a:ext>
            </a:extLst>
          </p:cNvPr>
          <p:cNvSpPr txBox="1"/>
          <p:nvPr/>
        </p:nvSpPr>
        <p:spPr>
          <a:xfrm>
            <a:off x="8141404" y="5482714"/>
            <a:ext cx="155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cs typeface="Lao UI" panose="020B0502040204020203" pitchFamily="34" charset="0"/>
              </a:rPr>
              <a:t>β</a:t>
            </a:r>
            <a:r>
              <a:rPr lang="fr-FR" sz="2400" dirty="0">
                <a:cs typeface="Lao UI" panose="020B0502040204020203" pitchFamily="34" charset="0"/>
              </a:rPr>
              <a:t>-carotène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2E89A1-F980-44FF-A579-EFA9ADA5A873}"/>
              </a:ext>
            </a:extLst>
          </p:cNvPr>
          <p:cNvSpPr txBox="1"/>
          <p:nvPr/>
        </p:nvSpPr>
        <p:spPr>
          <a:xfrm>
            <a:off x="2139094" y="5480705"/>
            <a:ext cx="17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cs typeface="Lao UI" panose="020B0502040204020203" pitchFamily="34" charset="0"/>
              </a:rPr>
              <a:t>chlorophylle</a:t>
            </a: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AABEAA-975C-4635-BDED-3A7CCBD2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58" y="3761852"/>
            <a:ext cx="5140325" cy="13866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87A4AE-B497-4B93-81F1-3F667F3A4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84" y="1478915"/>
            <a:ext cx="2597031" cy="1529492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80A34B-AA8B-4C0E-AAC3-C4087D024400}"/>
              </a:ext>
            </a:extLst>
          </p:cNvPr>
          <p:cNvCxnSpPr>
            <a:cxnSpLocks/>
          </p:cNvCxnSpPr>
          <p:nvPr/>
        </p:nvCxnSpPr>
        <p:spPr>
          <a:xfrm>
            <a:off x="7372240" y="2643381"/>
            <a:ext cx="640986" cy="78422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79084A-719C-412D-88E8-97D64D6025B9}"/>
              </a:ext>
            </a:extLst>
          </p:cNvPr>
          <p:cNvCxnSpPr>
            <a:cxnSpLocks/>
          </p:cNvCxnSpPr>
          <p:nvPr/>
        </p:nvCxnSpPr>
        <p:spPr>
          <a:xfrm flipH="1">
            <a:off x="4178773" y="2656716"/>
            <a:ext cx="618711" cy="77228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163AB4-65A9-403A-827A-8ED66085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95" y="1602012"/>
            <a:ext cx="7421245" cy="52559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8D4EC-85F5-447A-89E4-CE64B871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55898" b="95038"/>
          <a:stretch/>
        </p:blipFill>
        <p:spPr>
          <a:xfrm>
            <a:off x="4320331" y="1602012"/>
            <a:ext cx="1328629" cy="3458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855973-0C1E-4238-A07C-990382AA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7084799" y="4483709"/>
            <a:ext cx="1481464" cy="3458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3BE1B9-EF85-4AD7-83C0-63C0C4857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55898" b="95038"/>
          <a:stretch/>
        </p:blipFill>
        <p:spPr>
          <a:xfrm>
            <a:off x="7825531" y="1602011"/>
            <a:ext cx="1328629" cy="3458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E59E43-007C-436A-A51F-A81AD6F92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3925039" y="3884197"/>
            <a:ext cx="1481464" cy="3458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4B017C-3D3C-4875-8066-EC01A7E4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2274987" y="1598926"/>
            <a:ext cx="1481464" cy="3458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B14B57-624F-4EC0-B292-8BE2ADC7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63060" b="95038"/>
          <a:stretch/>
        </p:blipFill>
        <p:spPr>
          <a:xfrm>
            <a:off x="6496903" y="1598926"/>
            <a:ext cx="289978" cy="34580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BC4E01D0-A5A7-4603-B6E2-09B97EE7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colonne</a:t>
            </a:r>
            <a:endParaRPr lang="en-US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9313E4-965B-4063-A04C-5AA4E45F1670}"/>
              </a:ext>
            </a:extLst>
          </p:cNvPr>
          <p:cNvSpPr txBox="1"/>
          <p:nvPr/>
        </p:nvSpPr>
        <p:spPr>
          <a:xfrm>
            <a:off x="1324253" y="3768341"/>
            <a:ext cx="1945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Gel </a:t>
            </a:r>
            <a:r>
              <a:rPr lang="en-US" sz="2400" b="1" dirty="0" err="1"/>
              <a:t>d’alumine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982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14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Image 11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4DE67015-8AF0-4797-A9B9-C60B44FFF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/>
          <a:stretch/>
        </p:blipFill>
        <p:spPr>
          <a:xfrm>
            <a:off x="4483789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0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Image 9" descr="Une image contenant intérieur, compteur&#10;&#10;Description générée automatiquement">
            <a:extLst>
              <a:ext uri="{FF2B5EF4-FFF2-40B4-BE49-F238E27FC236}">
                <a16:creationId xmlns:a16="http://schemas.microsoft.com/office/drawing/2014/main" id="{428FEA39-AF9B-487A-B2A6-40EB13584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/>
        </p:blipFill>
        <p:spPr>
          <a:xfrm>
            <a:off x="8441596" y="1568918"/>
            <a:ext cx="3567884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Image 11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4DE67015-8AF0-4797-A9B9-C60B44FFF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/>
          <a:stretch/>
        </p:blipFill>
        <p:spPr>
          <a:xfrm>
            <a:off x="4483789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Office PowerPoint</Application>
  <PresentationFormat>Grand écran</PresentationFormat>
  <Paragraphs>75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LC 10 : Séparations, purifications, contrôles de pureté</vt:lpstr>
      <vt:lpstr>Synthèse du paracetamol</vt:lpstr>
      <vt:lpstr>Recuperation des produits</vt:lpstr>
      <vt:lpstr>Filtrage /essorage Büchner</vt:lpstr>
      <vt:lpstr>Séparation des colorants d’épinards</vt:lpstr>
      <vt:lpstr>Chromatographie sur colonne</vt:lpstr>
      <vt:lpstr>Chromatographie sur colonne </vt:lpstr>
      <vt:lpstr>Chromatographie sur colonne </vt:lpstr>
      <vt:lpstr>Chromatographie sur colonne </vt:lpstr>
      <vt:lpstr>Spectre UV-Visible</vt:lpstr>
      <vt:lpstr>Présentation PowerPoint</vt:lpstr>
      <vt:lpstr>Présentation PowerPoint</vt:lpstr>
      <vt:lpstr>Recristallisation</vt:lpstr>
      <vt:lpstr>Présentation PowerPoint</vt:lpstr>
      <vt:lpstr>Distillation fractionné</vt:lpstr>
      <vt:lpstr>Présentation PowerPoint</vt:lpstr>
      <vt:lpstr>Ampoule à décanter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10 : Séparations, purifications, contrôles de pureté</dc:title>
  <dc:creator>Raphaël Aeschlimann</dc:creator>
  <cp:lastModifiedBy>Raphaël Aeschlimann</cp:lastModifiedBy>
  <cp:revision>3</cp:revision>
  <dcterms:created xsi:type="dcterms:W3CDTF">2021-02-18T11:54:25Z</dcterms:created>
  <dcterms:modified xsi:type="dcterms:W3CDTF">2021-02-18T12:19:14Z</dcterms:modified>
</cp:coreProperties>
</file>