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003FC-7C2E-4454-AFCC-8D5A0313CDAF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63334-00B6-4ED8-9E52-34772184F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803-8CE6-ABA8-0E84-0B2B2F45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D1F3-1C2B-E88A-29DE-3FEC35C3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E0FD-4142-1BA2-A5E5-BA1F66F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BB37-575F-4F34-9B5C-385F554080EB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1C7F-424F-B16F-F439-9DFFD7C4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248-2A69-8D89-09AE-E15916E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7B43-D98D-64C2-4DA2-E7ED6671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5945-784E-2D87-4875-459E1C4F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D09F-A687-4802-94ED-B399C36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78A8-ADBF-48A1-BC90-C3261FD39DD3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0592-3B88-4A63-14EF-73D5EAE4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03A7-BE7A-68A8-850F-0B1B1049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C4A87-ACC7-71D8-7770-08B3F6594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00031-0A36-27F5-62D3-972623FC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C4F2-DF6D-E216-05FF-F7032EC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1FC4-F833-4C9E-9B6D-757728061D4C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91A5-45E0-330D-C7D6-87CB0928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8610-1902-19F0-763C-BEC6EB96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9EEE-AA6B-6EBC-F048-1D78E74D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9BEE-EDA4-C8AF-0284-3BC4DAC5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46C7-2B0D-6006-2A80-7642C597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100C-7EF1-4CF7-9A32-526919D91E76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05F5-4AD3-FE11-3C5E-4A8FB67D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EF13-7D48-66A6-6C24-D39124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34FA-A672-857E-F8BA-4B50F504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1172-DA61-F5F5-0302-2CA39233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D247-1189-157E-6050-C40B2084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91-392A-47EB-B722-57E13AF3F970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01B3-58FF-E651-D008-F4FD65C9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DB77-3136-2E1C-4970-E4E9BC44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F37-B5C4-FAC3-C5F2-71FDD1ED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5A6B-68CC-D16C-B139-2B43020B1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B1AFF-EC2A-8340-BE2E-3B47FBED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2D5A-BD67-79AB-BBAA-4667CFEE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A710-268A-44EB-8F90-D81726190233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1EB71-08BE-D279-887E-BC958302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4DE9-1702-8D0E-FF44-66ACB833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FBE1-3692-5BA6-7643-BD5D45BB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FE97-3BF5-7DB4-A16E-1706D076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567AF-E017-02A0-2DB5-6AB9E0858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3DAA3-58AD-32A1-809C-A9B55541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FE265-27B1-5871-B989-647FB194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F51CF-93B4-C946-72CC-1D9794F5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6A4A-09C2-47E7-85E8-262CCF8D0B52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5B5FB-390E-68A4-51AA-6E0DCB55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22A92-DDFC-1ECD-F051-89315E16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82F8-0EFB-028F-37A6-15E4CBD6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2D97D-3FCA-7BC7-AC60-6F74D2F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C99D3-FC89-4AEF-A02A-B4DEC97B9554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E1649-6E83-6D75-1C10-6DF965E8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3976-52E2-CEA3-066A-4E07CF8E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1AC83-B7CC-3A0B-F7DD-F181074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5D8D-C9B7-479D-80B3-3AB525A89B04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1F6F4-CBC1-582F-AC6A-B1A2121D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42453-1A52-1485-4337-F0E04616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9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4FA8-6C4C-3832-4B69-7975F287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9029-3E0C-433E-3BDA-C8B107EA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3716-EE72-A56A-66C5-BD08F88C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5580-9FAD-AB28-2050-9BB6C3EA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3F9-AC02-4770-9DA6-F1850643851C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496E0-0FA5-16AD-C8D2-FD16F73C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A4AF-E5B6-2E38-76A4-DA5255CB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BEE9-51B1-1B75-894A-6DE960A3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E0A40-8C11-5918-9D20-1F9CFD43D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C72BD-330B-8FB0-E08C-869E0EC9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E5D85-6025-CC83-24A6-9635EE4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295-1625-4823-80AA-6E3DED49E2E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36F4-4CC9-CCEE-E09F-037D57AC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1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1E6FB-D807-F403-26EE-4D78516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A690F-A982-3F63-43C7-E29F30F8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3A2DB-B6C3-7C5D-655F-C1E83CC7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4267-9067-77F8-35B9-D61DBA9C6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C42-FE66-48D0-AE15-0FFC5B90D153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49ED-A0B2-0207-AFD4-0FE2C3573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Page 1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6F36-133F-D7F3-892E-0F796CD75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71B5-DD5A-4B85-8C42-698606BE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507A-8B44-C2D4-CE04-8BA32DE51AA5}"/>
              </a:ext>
            </a:extLst>
          </p:cNvPr>
          <p:cNvSpPr txBox="1"/>
          <p:nvPr/>
        </p:nvSpPr>
        <p:spPr>
          <a:xfrm>
            <a:off x="416379" y="542772"/>
            <a:ext cx="11527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F5497"/>
                </a:solidFill>
                <a:latin typeface="Calibri-Light"/>
              </a:rPr>
              <a:t>Step 1: Parse log file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file secure is provided. It contains the contents of a typical Linux log file (namely similar to /var/log/secure). Your task is to write a script or program, that can parse the log file for successful and failed login attempts. In case of a successful attempt it should also distinguish between a login with a password and a login with a public key.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output of the script/program should look similar to this: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User 		Public Key Password Failed Logins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efgh5678 	12 		0 	0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yzab5678 	18 		0 	0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aceg5792 	15 		5 	0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6CA31-ACBE-A912-28B0-A52BF94FB66E}"/>
              </a:ext>
            </a:extLst>
          </p:cNvPr>
          <p:cNvSpPr txBox="1"/>
          <p:nvPr/>
        </p:nvSpPr>
        <p:spPr>
          <a:xfrm>
            <a:off x="203590" y="3510643"/>
            <a:ext cx="11988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“secure” file: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1- Aug  7 10:49:26 hpcl003 </a:t>
            </a:r>
            <a:r>
              <a:rPr lang="en-US" dirty="0" err="1"/>
              <a:t>sshd</a:t>
            </a:r>
            <a:r>
              <a:rPr lang="en-US" dirty="0"/>
              <a:t>[21237]: </a:t>
            </a:r>
            <a:r>
              <a:rPr lang="en-US" dirty="0">
                <a:highlight>
                  <a:srgbClr val="00FFFF"/>
                </a:highlight>
              </a:rPr>
              <a:t>Failed password </a:t>
            </a:r>
            <a:r>
              <a:rPr lang="en-US" dirty="0"/>
              <a:t>for </a:t>
            </a:r>
            <a:r>
              <a:rPr lang="en-US" dirty="0">
                <a:highlight>
                  <a:srgbClr val="00FF00"/>
                </a:highlight>
              </a:rPr>
              <a:t>cdef9012</a:t>
            </a:r>
            <a:r>
              <a:rPr lang="en-US" dirty="0"/>
              <a:t> from </a:t>
            </a:r>
            <a:r>
              <a:rPr lang="en-US" dirty="0" err="1"/>
              <a:t>xx.xx.xx.xx</a:t>
            </a:r>
            <a:r>
              <a:rPr lang="en-US" dirty="0"/>
              <a:t> port 63470 ssh2</a:t>
            </a:r>
          </a:p>
          <a:p>
            <a:r>
              <a:rPr lang="en-US" dirty="0"/>
              <a:t>2- Aug  6 08:37:41 hpcl003 </a:t>
            </a:r>
            <a:r>
              <a:rPr lang="en-US" dirty="0" err="1"/>
              <a:t>sshd</a:t>
            </a:r>
            <a:r>
              <a:rPr lang="en-US" dirty="0"/>
              <a:t>[2326]: </a:t>
            </a:r>
            <a:r>
              <a:rPr lang="en-US" dirty="0">
                <a:highlight>
                  <a:srgbClr val="00FFFF"/>
                </a:highlight>
              </a:rPr>
              <a:t>Accepted password </a:t>
            </a:r>
            <a:r>
              <a:rPr lang="en-US" dirty="0"/>
              <a:t>for </a:t>
            </a:r>
            <a:r>
              <a:rPr lang="en-US" dirty="0">
                <a:highlight>
                  <a:srgbClr val="00FF00"/>
                </a:highlight>
              </a:rPr>
              <a:t>OPERA</a:t>
            </a:r>
            <a:r>
              <a:rPr lang="en-US" dirty="0"/>
              <a:t> from </a:t>
            </a:r>
            <a:r>
              <a:rPr lang="en-US" dirty="0" err="1"/>
              <a:t>xx.xx.xx.xx</a:t>
            </a:r>
            <a:r>
              <a:rPr lang="en-US" dirty="0"/>
              <a:t> port 36064 ssh2</a:t>
            </a:r>
          </a:p>
          <a:p>
            <a:r>
              <a:rPr lang="en-US" dirty="0"/>
              <a:t>3</a:t>
            </a:r>
            <a:r>
              <a:rPr lang="en-US" sz="1400" dirty="0"/>
              <a:t> - Aug  6 04:03:01 hpcl003 </a:t>
            </a:r>
            <a:r>
              <a:rPr lang="en-US" sz="1400" dirty="0" err="1"/>
              <a:t>sshd</a:t>
            </a:r>
            <a:r>
              <a:rPr lang="en-US" sz="1400" dirty="0"/>
              <a:t>[28580]: </a:t>
            </a:r>
            <a:r>
              <a:rPr lang="en-US" sz="1400" dirty="0">
                <a:highlight>
                  <a:srgbClr val="00FFFF"/>
                </a:highlight>
              </a:rPr>
              <a:t>Accepted </a:t>
            </a:r>
            <a:r>
              <a:rPr lang="en-US" sz="1400" dirty="0" err="1">
                <a:highlight>
                  <a:srgbClr val="00FFFF"/>
                </a:highlight>
              </a:rPr>
              <a:t>publickey</a:t>
            </a:r>
            <a:r>
              <a:rPr lang="en-US" sz="1400" dirty="0">
                <a:highlight>
                  <a:srgbClr val="00FFFF"/>
                </a:highlight>
              </a:rPr>
              <a:t> </a:t>
            </a:r>
            <a:r>
              <a:rPr lang="en-US" sz="1400" dirty="0"/>
              <a:t>for </a:t>
            </a:r>
            <a:r>
              <a:rPr lang="en-US" sz="1400" dirty="0">
                <a:highlight>
                  <a:srgbClr val="00FF00"/>
                </a:highlight>
              </a:rPr>
              <a:t>OPERA</a:t>
            </a:r>
            <a:r>
              <a:rPr lang="en-US" sz="1400" dirty="0"/>
              <a:t> from </a:t>
            </a:r>
            <a:r>
              <a:rPr lang="en-US" sz="1400" dirty="0" err="1"/>
              <a:t>xx.xx.xx.xx</a:t>
            </a:r>
            <a:r>
              <a:rPr lang="en-US" sz="1400" dirty="0"/>
              <a:t> port 56632 ssh2: RSA </a:t>
            </a:r>
            <a:r>
              <a:rPr lang="en-US" sz="1400" dirty="0" err="1">
                <a:highlight>
                  <a:srgbClr val="FFFF00"/>
                </a:highlight>
              </a:rPr>
              <a:t>nn:nn:nn:nn:nn:nn:nn:nn:nn:nn:nn:nn:nn:nn:nn:nn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en-US" dirty="0"/>
              <a:t>4- Aug  6 04:03:01 hpcl003 </a:t>
            </a:r>
            <a:r>
              <a:rPr lang="en-US" dirty="0" err="1"/>
              <a:t>sshd</a:t>
            </a:r>
            <a:r>
              <a:rPr lang="en-US" dirty="0"/>
              <a:t>[28580]: </a:t>
            </a:r>
            <a:r>
              <a:rPr lang="en-US" dirty="0" err="1"/>
              <a:t>pam_unix</a:t>
            </a:r>
            <a:r>
              <a:rPr lang="en-US" dirty="0"/>
              <a:t>(</a:t>
            </a:r>
            <a:r>
              <a:rPr lang="en-US" dirty="0" err="1"/>
              <a:t>sshd:session</a:t>
            </a:r>
            <a:r>
              <a:rPr lang="en-US" dirty="0"/>
              <a:t>): </a:t>
            </a:r>
            <a:r>
              <a:rPr lang="en-US" dirty="0">
                <a:highlight>
                  <a:srgbClr val="00FFFF"/>
                </a:highlight>
              </a:rPr>
              <a:t>session opened </a:t>
            </a:r>
            <a:r>
              <a:rPr lang="en-US" dirty="0"/>
              <a:t>for user </a:t>
            </a:r>
            <a:r>
              <a:rPr lang="en-US" dirty="0">
                <a:highlight>
                  <a:srgbClr val="00FF00"/>
                </a:highlight>
              </a:rPr>
              <a:t>OPERA</a:t>
            </a:r>
            <a:r>
              <a:rPr lang="en-US" dirty="0"/>
              <a:t> by (</a:t>
            </a:r>
            <a:r>
              <a:rPr lang="en-US" dirty="0" err="1"/>
              <a:t>uid</a:t>
            </a:r>
            <a:r>
              <a:rPr lang="en-US" dirty="0"/>
              <a:t>=0)</a:t>
            </a:r>
          </a:p>
          <a:p>
            <a:r>
              <a:rPr lang="en-US" dirty="0"/>
              <a:t>5- Aug  6 04:03:02 hpcl003 </a:t>
            </a:r>
            <a:r>
              <a:rPr lang="en-US" dirty="0" err="1"/>
              <a:t>sshd</a:t>
            </a:r>
            <a:r>
              <a:rPr lang="en-US" dirty="0"/>
              <a:t>[28580]: </a:t>
            </a:r>
            <a:r>
              <a:rPr lang="en-US" dirty="0" err="1"/>
              <a:t>pam_unix</a:t>
            </a:r>
            <a:r>
              <a:rPr lang="en-US" dirty="0"/>
              <a:t>(</a:t>
            </a:r>
            <a:r>
              <a:rPr lang="en-US" dirty="0" err="1"/>
              <a:t>sshd:session</a:t>
            </a:r>
            <a:r>
              <a:rPr lang="en-US" dirty="0"/>
              <a:t>): </a:t>
            </a:r>
            <a:r>
              <a:rPr lang="en-US" dirty="0">
                <a:highlight>
                  <a:srgbClr val="00FFFF"/>
                </a:highlight>
              </a:rPr>
              <a:t>session closed </a:t>
            </a:r>
            <a:r>
              <a:rPr lang="en-US" dirty="0"/>
              <a:t>for user </a:t>
            </a:r>
            <a:r>
              <a:rPr lang="en-US" dirty="0">
                <a:highlight>
                  <a:srgbClr val="00FF00"/>
                </a:highlight>
              </a:rPr>
              <a:t>OPERA</a:t>
            </a:r>
          </a:p>
          <a:p>
            <a:r>
              <a:rPr lang="en-US" sz="1600" dirty="0"/>
              <a:t>6</a:t>
            </a:r>
            <a:r>
              <a:rPr lang="en-US" sz="1200" dirty="0"/>
              <a:t>- Aug  7 10:49:26 hpcl003 </a:t>
            </a:r>
            <a:r>
              <a:rPr lang="en-US" sz="1200" dirty="0" err="1"/>
              <a:t>sshd</a:t>
            </a:r>
            <a:r>
              <a:rPr lang="en-US" sz="1200" dirty="0"/>
              <a:t>[21237]: </a:t>
            </a:r>
            <a:r>
              <a:rPr lang="en-US" sz="1200" dirty="0" err="1"/>
              <a:t>pam_sss</a:t>
            </a:r>
            <a:r>
              <a:rPr lang="en-US" sz="1200" dirty="0"/>
              <a:t>(</a:t>
            </a:r>
            <a:r>
              <a:rPr lang="en-US" sz="1200" dirty="0" err="1"/>
              <a:t>sshd:auth</a:t>
            </a:r>
            <a:r>
              <a:rPr lang="en-US" sz="1200" dirty="0"/>
              <a:t>): </a:t>
            </a:r>
            <a:r>
              <a:rPr lang="en-US" sz="1200" dirty="0">
                <a:highlight>
                  <a:srgbClr val="00FFFF"/>
                </a:highlight>
              </a:rPr>
              <a:t>authentication failure</a:t>
            </a:r>
            <a:r>
              <a:rPr lang="en-US" sz="1200" dirty="0"/>
              <a:t>; </a:t>
            </a:r>
            <a:r>
              <a:rPr lang="en-US" sz="1200" dirty="0" err="1"/>
              <a:t>logname</a:t>
            </a:r>
            <a:r>
              <a:rPr lang="en-US" sz="1200" dirty="0"/>
              <a:t>= </a:t>
            </a:r>
            <a:r>
              <a:rPr lang="en-US" sz="1200" dirty="0" err="1"/>
              <a:t>uid</a:t>
            </a:r>
            <a:r>
              <a:rPr lang="en-US" sz="1200" dirty="0"/>
              <a:t>=0 </a:t>
            </a:r>
            <a:r>
              <a:rPr lang="en-US" sz="1200" dirty="0" err="1"/>
              <a:t>euid</a:t>
            </a:r>
            <a:r>
              <a:rPr lang="en-US" sz="1200" dirty="0"/>
              <a:t>=0 </a:t>
            </a:r>
            <a:r>
              <a:rPr lang="en-US" sz="1200" dirty="0" err="1"/>
              <a:t>tty</a:t>
            </a:r>
            <a:r>
              <a:rPr lang="en-US" sz="1200" dirty="0"/>
              <a:t>=</a:t>
            </a:r>
            <a:r>
              <a:rPr lang="en-US" sz="1200" dirty="0" err="1"/>
              <a:t>ssh</a:t>
            </a:r>
            <a:r>
              <a:rPr lang="en-US" sz="1200" dirty="0"/>
              <a:t> </a:t>
            </a:r>
            <a:r>
              <a:rPr lang="en-US" sz="1200" dirty="0" err="1"/>
              <a:t>ruser</a:t>
            </a:r>
            <a:r>
              <a:rPr lang="en-US" sz="1200" dirty="0"/>
              <a:t>= rhost=10-18-73-88.ddhcp.uni-oldenburg.de user=</a:t>
            </a:r>
            <a:r>
              <a:rPr lang="en-US" sz="1200" dirty="0">
                <a:highlight>
                  <a:srgbClr val="00FF00"/>
                </a:highlight>
              </a:rPr>
              <a:t>cdef9012</a:t>
            </a:r>
            <a:endParaRPr lang="en-US" sz="1400" dirty="0">
              <a:highlight>
                <a:srgbClr val="00FF00"/>
              </a:highlight>
            </a:endParaRPr>
          </a:p>
          <a:p>
            <a:r>
              <a:rPr lang="en-US" dirty="0"/>
              <a:t>7- Aug 10 09:19:28 hpcl003 </a:t>
            </a:r>
            <a:r>
              <a:rPr lang="en-US" dirty="0" err="1"/>
              <a:t>sshd</a:t>
            </a:r>
            <a:r>
              <a:rPr lang="en-US" dirty="0"/>
              <a:t>[1321]: </a:t>
            </a:r>
            <a:r>
              <a:rPr lang="en-US" dirty="0" err="1"/>
              <a:t>pam_sss</a:t>
            </a:r>
            <a:r>
              <a:rPr lang="en-US" dirty="0"/>
              <a:t>(</a:t>
            </a:r>
            <a:r>
              <a:rPr lang="en-US" dirty="0" err="1"/>
              <a:t>sshd:auth</a:t>
            </a:r>
            <a:r>
              <a:rPr lang="en-US" dirty="0"/>
              <a:t>): received for user </a:t>
            </a:r>
            <a:r>
              <a:rPr lang="en-US" dirty="0">
                <a:highlight>
                  <a:srgbClr val="00FF00"/>
                </a:highlight>
              </a:rPr>
              <a:t>opqr1357</a:t>
            </a:r>
            <a:r>
              <a:rPr lang="en-US" dirty="0"/>
              <a:t>: 17 (</a:t>
            </a:r>
            <a:r>
              <a:rPr lang="en-US" dirty="0">
                <a:highlight>
                  <a:srgbClr val="00FFFF"/>
                </a:highlight>
              </a:rPr>
              <a:t>Failure</a:t>
            </a:r>
            <a:r>
              <a:rPr lang="en-US" dirty="0"/>
              <a:t> setting user credentials)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E29F31-2704-ECD3-7343-42ECE7F6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337A9F08-8D78-4BA4-A827-7AA8F908FF63}" type="slidenum">
              <a:rPr lang="en-US" smtClean="0"/>
              <a:t>1</a:t>
            </a:fld>
            <a:r>
              <a:rPr lang="en-US" dirty="0"/>
              <a:t> - 13</a:t>
            </a:r>
          </a:p>
        </p:txBody>
      </p:sp>
    </p:spTree>
    <p:extLst>
      <p:ext uri="{BB962C8B-B14F-4D97-AF65-F5344CB8AC3E}">
        <p14:creationId xmlns:p14="http://schemas.microsoft.com/office/powerpoint/2010/main" val="381303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BBC31-EE0B-13B5-D15C-C0AA76F19DC5}"/>
              </a:ext>
            </a:extLst>
          </p:cNvPr>
          <p:cNvSpPr txBox="1"/>
          <p:nvPr/>
        </p:nvSpPr>
        <p:spPr>
          <a:xfrm>
            <a:off x="1681843" y="612844"/>
            <a:ext cx="89072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    	  Public Key                                    	    		Password   Failed Logins</a:t>
            </a:r>
          </a:p>
          <a:p>
            <a:endParaRPr lang="en-US" dirty="0"/>
          </a:p>
          <a:p>
            <a:r>
              <a:rPr lang="en-US" dirty="0"/>
              <a:t>ijkl9012 				                                                     11     	    11          </a:t>
            </a:r>
          </a:p>
          <a:p>
            <a:r>
              <a:rPr lang="en-US" dirty="0"/>
              <a:t>klmn7890   </a:t>
            </a:r>
            <a:r>
              <a:rPr lang="en-US" dirty="0" err="1"/>
              <a:t>nn:nn:nn:nn:nn:nn:nn:nn:nn:nn:nn:nn:nn:nn:nn:nn</a:t>
            </a:r>
            <a:r>
              <a:rPr lang="en-US" dirty="0"/>
              <a:t>    	11                     </a:t>
            </a:r>
          </a:p>
          <a:p>
            <a:r>
              <a:rPr lang="en-US" dirty="0"/>
              <a:t>abcd1234 				                                    24                     </a:t>
            </a:r>
          </a:p>
          <a:p>
            <a:r>
              <a:rPr lang="en-US" dirty="0"/>
              <a:t>Ikmo4680				                                    24                     </a:t>
            </a:r>
          </a:p>
          <a:p>
            <a:r>
              <a:rPr lang="en-US" dirty="0"/>
              <a:t>yzab5678                                                      			  18                     </a:t>
            </a:r>
          </a:p>
          <a:p>
            <a:r>
              <a:rPr lang="en-US" dirty="0"/>
              <a:t>ghij3456   </a:t>
            </a:r>
            <a:r>
              <a:rPr lang="en-US" dirty="0" err="1"/>
              <a:t>nn:nn:nn:nn:nn:nn:nn:nn:nn:nn:nn:nn:nn:nn:nn:nn</a:t>
            </a:r>
            <a:r>
              <a:rPr lang="en-US" dirty="0"/>
              <a:t>                           </a:t>
            </a:r>
          </a:p>
          <a:p>
            <a:r>
              <a:rPr lang="en-US" dirty="0"/>
              <a:t>tefi0368                                                                             </a:t>
            </a:r>
          </a:p>
          <a:p>
            <a:r>
              <a:rPr lang="en-US" dirty="0"/>
              <a:t>Uvwx1234			                                                      20         3           </a:t>
            </a:r>
          </a:p>
          <a:p>
            <a:r>
              <a:rPr lang="en-US" dirty="0"/>
              <a:t>cdef9012   </a:t>
            </a:r>
            <a:r>
              <a:rPr lang="en-US" dirty="0" err="1"/>
              <a:t>nn:nn:nn:nn:nn:nn:nn:nn:nn:nn:nn:nn:nn:nn:nn:nn</a:t>
            </a:r>
            <a:r>
              <a:rPr lang="en-US" dirty="0"/>
              <a:t>    	 13         3           </a:t>
            </a:r>
          </a:p>
          <a:p>
            <a:r>
              <a:rPr lang="en-US" dirty="0"/>
              <a:t>Qrst7890				                                                      16         3           </a:t>
            </a:r>
          </a:p>
          <a:p>
            <a:r>
              <a:rPr lang="en-US" dirty="0"/>
              <a:t>stuv9246 				                                                     51                     </a:t>
            </a:r>
          </a:p>
          <a:p>
            <a:r>
              <a:rPr lang="en-US" dirty="0"/>
              <a:t>qsuw1143   </a:t>
            </a:r>
            <a:r>
              <a:rPr lang="en-US" dirty="0" err="1"/>
              <a:t>nn:nn:nn:nn:nn:nn:nn:nn:nn:nn:nn:nn:nn:nn:nn:nn</a:t>
            </a:r>
            <a:r>
              <a:rPr lang="en-US" dirty="0"/>
              <a:t>          1                      </a:t>
            </a:r>
          </a:p>
          <a:p>
            <a:r>
              <a:rPr lang="en-US" dirty="0"/>
              <a:t>opqr1357 			                                                     11         2           </a:t>
            </a:r>
          </a:p>
          <a:p>
            <a:r>
              <a:rPr lang="en-US" dirty="0"/>
              <a:t>wxyz8013 			                                                     3          2           </a:t>
            </a:r>
          </a:p>
          <a:p>
            <a:r>
              <a:rPr lang="en-US" dirty="0"/>
              <a:t>mnop3456 			                                                     20         15          </a:t>
            </a:r>
          </a:p>
          <a:p>
            <a:r>
              <a:rPr lang="en-US" dirty="0"/>
              <a:t>efgh5678   			                                                     12                     </a:t>
            </a:r>
          </a:p>
          <a:p>
            <a:r>
              <a:rPr lang="en-US" dirty="0"/>
              <a:t>Aceg5792			                                                      20         15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E66A-F7B2-5229-B12B-470F79CF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10 - 13</a:t>
            </a:r>
          </a:p>
        </p:txBody>
      </p:sp>
    </p:spTree>
    <p:extLst>
      <p:ext uri="{BB962C8B-B14F-4D97-AF65-F5344CB8AC3E}">
        <p14:creationId xmlns:p14="http://schemas.microsoft.com/office/powerpoint/2010/main" val="86754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2507A-8B44-C2D4-CE04-8BA32DE51AA5}"/>
              </a:ext>
            </a:extLst>
          </p:cNvPr>
          <p:cNvSpPr txBox="1"/>
          <p:nvPr/>
        </p:nvSpPr>
        <p:spPr>
          <a:xfrm>
            <a:off x="1254770" y="387650"/>
            <a:ext cx="1015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Task 1: You can use any script/programming language to solve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this task as long as it works on Linux system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Task 2: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output should be stored in report file.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D6B13-A61D-C994-3E6A-EA998B05E2EE}"/>
              </a:ext>
            </a:extLst>
          </p:cNvPr>
          <p:cNvSpPr txBox="1"/>
          <p:nvPr/>
        </p:nvSpPr>
        <p:spPr>
          <a:xfrm>
            <a:off x="1157104" y="1033981"/>
            <a:ext cx="96824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SOURCE_SECURE_LOG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/Desktop/secure"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/var/log/secure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SOURCE_AUTH_LOG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/Desktop/report/au.log"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/var/log/auth.log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TARGET_FILE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/Desktop/9"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$SOURCE_SECURE_LOG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]];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$SOURCE_SECURE_LOG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$SOURCE_FILE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$SOURCE_AUTH_LOG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]];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SOURCE_FILE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$SOURCE_AUTH_LOG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$SOURCE_FILE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]];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valid source file found."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$TARGET_FILE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$SOURCE_FILE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$TARGET_FILE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2B300-154B-04CB-B989-E96675B1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11 - 13</a:t>
            </a:r>
          </a:p>
        </p:txBody>
      </p:sp>
    </p:spTree>
    <p:extLst>
      <p:ext uri="{BB962C8B-B14F-4D97-AF65-F5344CB8AC3E}">
        <p14:creationId xmlns:p14="http://schemas.microsoft.com/office/powerpoint/2010/main" val="319196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BF7A-61DE-58B2-CDD8-EC99DFF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2F5497"/>
                </a:solidFill>
                <a:latin typeface="Calibri-Light"/>
              </a:rPr>
              <a:t>Step 2: Setup a Cron Job</a:t>
            </a:r>
            <a:br>
              <a:rPr lang="en-US" sz="1800" b="0" i="0" u="none" strike="noStrike" baseline="0" dirty="0">
                <a:solidFill>
                  <a:srgbClr val="2F5497"/>
                </a:solidFill>
                <a:latin typeface="Calibri-Light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Your task is to setup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cron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job that executes the script/program from step 1 regularly every Sunday at 4:05am.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the interview, please present the commands to setup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cron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job.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AB97-360F-2155-F464-F49055BD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crontab -u root -e</a:t>
            </a:r>
          </a:p>
          <a:p>
            <a:r>
              <a:rPr lang="en-US" dirty="0"/>
              <a:t>5 4 * * 0 /home/redhat/Desktop/parse_log_file.sh</a:t>
            </a:r>
          </a:p>
          <a:p>
            <a:endParaRPr lang="en-US" dirty="0"/>
          </a:p>
          <a:p>
            <a:r>
              <a:rPr lang="en-US" dirty="0"/>
              <a:t>0 Sunday</a:t>
            </a:r>
          </a:p>
          <a:p>
            <a:r>
              <a:rPr lang="en-US" dirty="0"/>
              <a:t>1 Monday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12F5-DD49-BA08-54B7-55A91993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12 - 13</a:t>
            </a:r>
          </a:p>
        </p:txBody>
      </p:sp>
    </p:spTree>
    <p:extLst>
      <p:ext uri="{BB962C8B-B14F-4D97-AF65-F5344CB8AC3E}">
        <p14:creationId xmlns:p14="http://schemas.microsoft.com/office/powerpoint/2010/main" val="399941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D369-BB59-83A1-0832-3625AF35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83AC-570A-71C4-155B-B1FFF518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921"/>
            <a:ext cx="10515600" cy="2057400"/>
          </a:xfrm>
        </p:spPr>
        <p:txBody>
          <a:bodyPr/>
          <a:lstStyle/>
          <a:p>
            <a:r>
              <a:rPr lang="en-US" sz="3200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CE6E9-43E1-D312-AC15-A3F625A4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13 - 13</a:t>
            </a:r>
          </a:p>
        </p:txBody>
      </p:sp>
    </p:spTree>
    <p:extLst>
      <p:ext uri="{BB962C8B-B14F-4D97-AF65-F5344CB8AC3E}">
        <p14:creationId xmlns:p14="http://schemas.microsoft.com/office/powerpoint/2010/main" val="64413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0D6FF-86B9-C04A-49FF-BE977D193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44880"/>
              </p:ext>
            </p:extLst>
          </p:nvPr>
        </p:nvGraphicFramePr>
        <p:xfrm>
          <a:off x="528019" y="1821988"/>
          <a:ext cx="10825781" cy="1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506186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65364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1151164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644978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898072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506186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963385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661307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857427084"/>
                    </a:ext>
                  </a:extLst>
                </a:gridCol>
                <a:gridCol w="683535">
                  <a:extLst>
                    <a:ext uri="{9D8B030D-6E8A-4147-A177-3AD203B41FA5}">
                      <a16:colId xmlns:a16="http://schemas.microsoft.com/office/drawing/2014/main" val="147963881"/>
                    </a:ext>
                  </a:extLst>
                </a:gridCol>
                <a:gridCol w="562879">
                  <a:extLst>
                    <a:ext uri="{9D8B030D-6E8A-4147-A177-3AD203B41FA5}">
                      <a16:colId xmlns:a16="http://schemas.microsoft.com/office/drawing/2014/main" val="4163965275"/>
                    </a:ext>
                  </a:extLst>
                </a:gridCol>
              </a:tblGrid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10:49:26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sshd</a:t>
                      </a:r>
                      <a:r>
                        <a:rPr lang="en-US" sz="1400" dirty="0"/>
                        <a:t>[21237]: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Failed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cdef9012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xx.xx.xx.xx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63470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838201" y="1175657"/>
            <a:ext cx="101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Aug  7 10:49:26 hpcl003 </a:t>
            </a:r>
            <a:r>
              <a:rPr lang="en-US" dirty="0" err="1"/>
              <a:t>sshd</a:t>
            </a:r>
            <a:r>
              <a:rPr lang="en-US" dirty="0"/>
              <a:t>[21237]: </a:t>
            </a:r>
            <a:r>
              <a:rPr lang="en-US" dirty="0">
                <a:highlight>
                  <a:srgbClr val="00FFFF"/>
                </a:highlight>
              </a:rPr>
              <a:t>Failed password </a:t>
            </a:r>
            <a:r>
              <a:rPr lang="en-US" dirty="0"/>
              <a:t>for </a:t>
            </a:r>
            <a:r>
              <a:rPr lang="en-US" dirty="0">
                <a:highlight>
                  <a:srgbClr val="00FF00"/>
                </a:highlight>
              </a:rPr>
              <a:t>cdef9012</a:t>
            </a:r>
            <a:r>
              <a:rPr lang="en-US" dirty="0"/>
              <a:t> from </a:t>
            </a:r>
            <a:r>
              <a:rPr lang="en-US" dirty="0" err="1"/>
              <a:t>xx.xx.xx.xx</a:t>
            </a:r>
            <a:r>
              <a:rPr lang="en-US" dirty="0"/>
              <a:t> port 63470 ssh2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3787515" y="3615631"/>
            <a:ext cx="4616970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/Failed password/ &amp;&amp; ( NF == 14 )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$9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FAILED_LOGINS[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$9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]++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PASSWORD_ATTEMPT[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$9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]++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604157" y="3105834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6F861-F8E7-141D-0C1C-6A5F989C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2 - 13</a:t>
            </a:r>
          </a:p>
        </p:txBody>
      </p:sp>
    </p:spTree>
    <p:extLst>
      <p:ext uri="{BB962C8B-B14F-4D97-AF65-F5344CB8AC3E}">
        <p14:creationId xmlns:p14="http://schemas.microsoft.com/office/powerpoint/2010/main" val="30517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0D6FF-86B9-C04A-49FF-BE977D193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246026"/>
              </p:ext>
            </p:extLst>
          </p:nvPr>
        </p:nvGraphicFramePr>
        <p:xfrm>
          <a:off x="528019" y="1821988"/>
          <a:ext cx="10825781" cy="1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95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49036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840922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791935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1036865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473528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661307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857427084"/>
                    </a:ext>
                  </a:extLst>
                </a:gridCol>
                <a:gridCol w="683535">
                  <a:extLst>
                    <a:ext uri="{9D8B030D-6E8A-4147-A177-3AD203B41FA5}">
                      <a16:colId xmlns:a16="http://schemas.microsoft.com/office/drawing/2014/main" val="147963881"/>
                    </a:ext>
                  </a:extLst>
                </a:gridCol>
                <a:gridCol w="562879">
                  <a:extLst>
                    <a:ext uri="{9D8B030D-6E8A-4147-A177-3AD203B41FA5}">
                      <a16:colId xmlns:a16="http://schemas.microsoft.com/office/drawing/2014/main" val="4163965275"/>
                    </a:ext>
                  </a:extLst>
                </a:gridCol>
              </a:tblGrid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08:37:41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sshd</a:t>
                      </a:r>
                      <a:r>
                        <a:rPr lang="en-US" sz="1400" dirty="0"/>
                        <a:t>[2326]: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Accepted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OPERA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xx.xx.xx.xx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63470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838201" y="1175657"/>
            <a:ext cx="101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Aug  6 08:37:41 hpcl003 </a:t>
            </a:r>
            <a:r>
              <a:rPr lang="en-US" dirty="0" err="1"/>
              <a:t>sshd</a:t>
            </a:r>
            <a:r>
              <a:rPr lang="en-US" dirty="0"/>
              <a:t>[2326]: </a:t>
            </a:r>
            <a:r>
              <a:rPr lang="en-US" dirty="0">
                <a:highlight>
                  <a:srgbClr val="00FFFF"/>
                </a:highlight>
              </a:rPr>
              <a:t>Accepted password </a:t>
            </a:r>
            <a:r>
              <a:rPr lang="en-US" dirty="0"/>
              <a:t>for </a:t>
            </a:r>
            <a:r>
              <a:rPr lang="en-US" dirty="0">
                <a:highlight>
                  <a:srgbClr val="00FF00"/>
                </a:highlight>
              </a:rPr>
              <a:t>OPERA</a:t>
            </a:r>
            <a:r>
              <a:rPr lang="en-US" dirty="0"/>
              <a:t> from </a:t>
            </a:r>
            <a:r>
              <a:rPr lang="en-US" dirty="0" err="1"/>
              <a:t>xx.xx.xx.xx</a:t>
            </a:r>
            <a:r>
              <a:rPr lang="en-US" dirty="0"/>
              <a:t> port 36064 ssh2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3787515" y="3615631"/>
            <a:ext cx="4870244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/Accepted password/ &amp;&amp; ( NF == 14 )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$9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 PASSWORD_ATTEMPT[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$9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604157" y="3105834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FECE84-F2EB-B394-181F-1680517E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3 - 13</a:t>
            </a:r>
          </a:p>
        </p:txBody>
      </p:sp>
    </p:spTree>
    <p:extLst>
      <p:ext uri="{BB962C8B-B14F-4D97-AF65-F5344CB8AC3E}">
        <p14:creationId xmlns:p14="http://schemas.microsoft.com/office/powerpoint/2010/main" val="279850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0D6FF-86B9-C04A-49FF-BE977D193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965588"/>
              </p:ext>
            </p:extLst>
          </p:nvPr>
        </p:nvGraphicFramePr>
        <p:xfrm>
          <a:off x="528019" y="1821988"/>
          <a:ext cx="10825781" cy="131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24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726621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669472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579664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857427084"/>
                    </a:ext>
                  </a:extLst>
                </a:gridCol>
                <a:gridCol w="563336">
                  <a:extLst>
                    <a:ext uri="{9D8B030D-6E8A-4147-A177-3AD203B41FA5}">
                      <a16:colId xmlns:a16="http://schemas.microsoft.com/office/drawing/2014/main" val="147963881"/>
                    </a:ext>
                  </a:extLst>
                </a:gridCol>
                <a:gridCol w="473528">
                  <a:extLst>
                    <a:ext uri="{9D8B030D-6E8A-4147-A177-3AD203B41FA5}">
                      <a16:colId xmlns:a16="http://schemas.microsoft.com/office/drawing/2014/main" val="4163965275"/>
                    </a:ext>
                  </a:extLst>
                </a:gridCol>
                <a:gridCol w="530679">
                  <a:extLst>
                    <a:ext uri="{9D8B030D-6E8A-4147-A177-3AD203B41FA5}">
                      <a16:colId xmlns:a16="http://schemas.microsoft.com/office/drawing/2014/main" val="578638273"/>
                    </a:ext>
                  </a:extLst>
                </a:gridCol>
                <a:gridCol w="1213757">
                  <a:extLst>
                    <a:ext uri="{9D8B030D-6E8A-4147-A177-3AD203B41FA5}">
                      <a16:colId xmlns:a16="http://schemas.microsoft.com/office/drawing/2014/main" val="2004414306"/>
                    </a:ext>
                  </a:extLst>
                </a:gridCol>
              </a:tblGrid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04:03:01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sshd</a:t>
                      </a:r>
                      <a:r>
                        <a:rPr lang="en-US" sz="1100" dirty="0"/>
                        <a:t>[28580]: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Accepted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highlight>
                            <a:srgbClr val="00FFFF"/>
                          </a:highlight>
                        </a:rPr>
                        <a:t>publickey</a:t>
                      </a:r>
                      <a:endParaRPr lang="en-US" sz="11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OPERA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xx.xx.xx.xx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63470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ssh2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nn:nn:nn:nn:nn:nn:nn:nn:nn:nn:nn:nn:nn:nn:nn:nn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253093" y="1175657"/>
            <a:ext cx="11781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3-Aug  6 04:03:01 hpcl003 </a:t>
            </a:r>
            <a:r>
              <a:rPr lang="en-US" sz="1400" dirty="0" err="1"/>
              <a:t>sshd</a:t>
            </a:r>
            <a:r>
              <a:rPr lang="en-US" sz="1400" dirty="0"/>
              <a:t>[28580]: </a:t>
            </a:r>
            <a:r>
              <a:rPr lang="en-US" sz="1400" dirty="0">
                <a:highlight>
                  <a:srgbClr val="00FFFF"/>
                </a:highlight>
              </a:rPr>
              <a:t>Accepted </a:t>
            </a:r>
            <a:r>
              <a:rPr lang="en-US" sz="1400" dirty="0" err="1">
                <a:highlight>
                  <a:srgbClr val="00FFFF"/>
                </a:highlight>
              </a:rPr>
              <a:t>publickey</a:t>
            </a:r>
            <a:r>
              <a:rPr lang="en-US" sz="1400" dirty="0">
                <a:highlight>
                  <a:srgbClr val="00FFFF"/>
                </a:highlight>
              </a:rPr>
              <a:t> </a:t>
            </a:r>
            <a:r>
              <a:rPr lang="en-US" sz="1400" dirty="0"/>
              <a:t>for </a:t>
            </a:r>
            <a:r>
              <a:rPr lang="en-US" sz="1400" dirty="0">
                <a:highlight>
                  <a:srgbClr val="00FF00"/>
                </a:highlight>
              </a:rPr>
              <a:t>OPERA</a:t>
            </a:r>
            <a:r>
              <a:rPr lang="en-US" sz="1400" dirty="0"/>
              <a:t> from </a:t>
            </a:r>
            <a:r>
              <a:rPr lang="en-US" sz="1400" dirty="0" err="1"/>
              <a:t>xx.xx.xx.xx</a:t>
            </a:r>
            <a:r>
              <a:rPr lang="en-US" sz="1400" dirty="0"/>
              <a:t> port 56632 ssh2: RSA </a:t>
            </a:r>
            <a:r>
              <a:rPr lang="en-US" sz="1400" dirty="0" err="1">
                <a:highlight>
                  <a:srgbClr val="FFFF00"/>
                </a:highlight>
              </a:rPr>
              <a:t>nn:nn:nn:nn:nn:nn:nn:nn:nn:nn:nn:nn:nn:nn:nn:nn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3787515" y="3615631"/>
            <a:ext cx="4996881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/Accepted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publickey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 &amp;&amp; ( NF == 16 )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$9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528019" y="3393677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FCCBF9-AAE8-AB82-BB46-1D955AE8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4 - 13</a:t>
            </a:r>
          </a:p>
        </p:txBody>
      </p:sp>
    </p:spTree>
    <p:extLst>
      <p:ext uri="{BB962C8B-B14F-4D97-AF65-F5344CB8AC3E}">
        <p14:creationId xmlns:p14="http://schemas.microsoft.com/office/powerpoint/2010/main" val="247935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0D6FF-86B9-C04A-49FF-BE977D193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41361"/>
              </p:ext>
            </p:extLst>
          </p:nvPr>
        </p:nvGraphicFramePr>
        <p:xfrm>
          <a:off x="528018" y="1821988"/>
          <a:ext cx="10730531" cy="1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49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529250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57704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1967593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473528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857427084"/>
                    </a:ext>
                  </a:extLst>
                </a:gridCol>
                <a:gridCol w="718456">
                  <a:extLst>
                    <a:ext uri="{9D8B030D-6E8A-4147-A177-3AD203B41FA5}">
                      <a16:colId xmlns:a16="http://schemas.microsoft.com/office/drawing/2014/main" val="147963881"/>
                    </a:ext>
                  </a:extLst>
                </a:gridCol>
              </a:tblGrid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04:03:01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sshd</a:t>
                      </a:r>
                      <a:r>
                        <a:rPr lang="en-US" sz="1400" dirty="0"/>
                        <a:t>[28580]: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pam_unix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sshd:session</a:t>
                      </a:r>
                      <a:r>
                        <a:rPr lang="en-US" sz="1400" dirty="0"/>
                        <a:t>):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opened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OPERA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uid</a:t>
                      </a:r>
                      <a:r>
                        <a:rPr lang="en-US" sz="1400" dirty="0"/>
                        <a:t>=0)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838200" y="1175657"/>
            <a:ext cx="102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 Aug  6 04:03:01 hpcl003 </a:t>
            </a:r>
            <a:r>
              <a:rPr lang="en-US" dirty="0" err="1"/>
              <a:t>sshd</a:t>
            </a:r>
            <a:r>
              <a:rPr lang="en-US" dirty="0"/>
              <a:t>[28580]: </a:t>
            </a:r>
            <a:r>
              <a:rPr lang="en-US" dirty="0" err="1"/>
              <a:t>pam_unix</a:t>
            </a:r>
            <a:r>
              <a:rPr lang="en-US" dirty="0"/>
              <a:t>(</a:t>
            </a:r>
            <a:r>
              <a:rPr lang="en-US" dirty="0" err="1"/>
              <a:t>sshd:session</a:t>
            </a:r>
            <a:r>
              <a:rPr lang="en-US" dirty="0"/>
              <a:t>): </a:t>
            </a:r>
            <a:r>
              <a:rPr lang="en-US" dirty="0">
                <a:highlight>
                  <a:srgbClr val="00FFFF"/>
                </a:highlight>
              </a:rPr>
              <a:t>session opened </a:t>
            </a:r>
            <a:r>
              <a:rPr lang="en-US" dirty="0"/>
              <a:t>for user </a:t>
            </a:r>
            <a:r>
              <a:rPr lang="en-US" dirty="0">
                <a:highlight>
                  <a:srgbClr val="00FF00"/>
                </a:highlight>
              </a:rPr>
              <a:t>OPERA</a:t>
            </a:r>
            <a:r>
              <a:rPr lang="en-US" dirty="0"/>
              <a:t> by (</a:t>
            </a:r>
            <a:r>
              <a:rPr lang="en-US" dirty="0" err="1"/>
              <a:t>uid</a:t>
            </a:r>
            <a:r>
              <a:rPr lang="en-US" dirty="0"/>
              <a:t>=0)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3787515" y="3860560"/>
            <a:ext cx="4363695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/session opened/ &amp;&amp; (NF == 13 ) {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sub(/\(.*/, "",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$11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$11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587829" y="3302467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6A04B-EFD8-B96E-F67D-E53E1A3905A9}"/>
              </a:ext>
            </a:extLst>
          </p:cNvPr>
          <p:cNvSpPr txBox="1"/>
          <p:nvPr/>
        </p:nvSpPr>
        <p:spPr>
          <a:xfrm>
            <a:off x="8703129" y="4091392"/>
            <a:ext cx="150222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OPERA(</a:t>
            </a:r>
            <a:r>
              <a:rPr lang="en-US" dirty="0" err="1"/>
              <a:t>uid</a:t>
            </a:r>
            <a:r>
              <a:rPr lang="en-US" dirty="0"/>
              <a:t>=0)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2A019-2515-B9AA-F3D4-3480C446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5 - 13 </a:t>
            </a:r>
          </a:p>
        </p:txBody>
      </p:sp>
    </p:spTree>
    <p:extLst>
      <p:ext uri="{BB962C8B-B14F-4D97-AF65-F5344CB8AC3E}">
        <p14:creationId xmlns:p14="http://schemas.microsoft.com/office/powerpoint/2010/main" val="369664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0D6FF-86B9-C04A-49FF-BE977D193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1220"/>
              </p:ext>
            </p:extLst>
          </p:nvPr>
        </p:nvGraphicFramePr>
        <p:xfrm>
          <a:off x="1091354" y="1873114"/>
          <a:ext cx="9497725" cy="10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49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529250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57704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1118507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1967593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473528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710293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</a:tblGrid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04:03:02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sshd</a:t>
                      </a:r>
                      <a:r>
                        <a:rPr lang="en-US" sz="1400" dirty="0"/>
                        <a:t>[28580]: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pam_unix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sshd:session</a:t>
                      </a:r>
                      <a:r>
                        <a:rPr lang="en-US" sz="1400" dirty="0"/>
                        <a:t>):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closed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OPERA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624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1181101" y="1161644"/>
            <a:ext cx="911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 Aug  6 04:03:02 hpcl003 </a:t>
            </a:r>
            <a:r>
              <a:rPr lang="en-US" dirty="0" err="1"/>
              <a:t>sshd</a:t>
            </a:r>
            <a:r>
              <a:rPr lang="en-US" dirty="0"/>
              <a:t>[28580]: </a:t>
            </a:r>
            <a:r>
              <a:rPr lang="en-US" dirty="0" err="1"/>
              <a:t>pam_unix</a:t>
            </a:r>
            <a:r>
              <a:rPr lang="en-US" dirty="0"/>
              <a:t>(</a:t>
            </a:r>
            <a:r>
              <a:rPr lang="en-US" dirty="0" err="1"/>
              <a:t>sshd:session</a:t>
            </a:r>
            <a:r>
              <a:rPr lang="en-US" dirty="0"/>
              <a:t>): </a:t>
            </a:r>
            <a:r>
              <a:rPr lang="en-US" dirty="0">
                <a:highlight>
                  <a:srgbClr val="00FFFF"/>
                </a:highlight>
              </a:rPr>
              <a:t>session closed </a:t>
            </a:r>
            <a:r>
              <a:rPr lang="en-US" dirty="0"/>
              <a:t>for user </a:t>
            </a:r>
            <a:r>
              <a:rPr lang="en-US" dirty="0">
                <a:highlight>
                  <a:srgbClr val="00FF00"/>
                </a:highlight>
              </a:rPr>
              <a:t>OPERA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3787515" y="3860560"/>
            <a:ext cx="4363695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/session closed/ &amp;&amp; (NF == 11 ) {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sub(/\(.*/, "",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$11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$11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587829" y="3302467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6A04B-EFD8-B96E-F67D-E53E1A3905A9}"/>
              </a:ext>
            </a:extLst>
          </p:cNvPr>
          <p:cNvSpPr txBox="1"/>
          <p:nvPr/>
        </p:nvSpPr>
        <p:spPr>
          <a:xfrm>
            <a:off x="8703129" y="4091392"/>
            <a:ext cx="150222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OPERA(</a:t>
            </a:r>
            <a:r>
              <a:rPr lang="en-US" dirty="0" err="1"/>
              <a:t>uid</a:t>
            </a:r>
            <a:r>
              <a:rPr lang="en-US" dirty="0"/>
              <a:t>=0)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6E8E4F1-3A4A-24ED-DB57-CC7A1E10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6 - 13 </a:t>
            </a:r>
          </a:p>
        </p:txBody>
      </p:sp>
    </p:spTree>
    <p:extLst>
      <p:ext uri="{BB962C8B-B14F-4D97-AF65-F5344CB8AC3E}">
        <p14:creationId xmlns:p14="http://schemas.microsoft.com/office/powerpoint/2010/main" val="23655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212271" y="1161644"/>
            <a:ext cx="1175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200" dirty="0"/>
              <a:t>- Aug  7 10:49:26 hpcl003 </a:t>
            </a:r>
            <a:r>
              <a:rPr lang="en-US" sz="1200" dirty="0" err="1"/>
              <a:t>sshd</a:t>
            </a:r>
            <a:r>
              <a:rPr lang="en-US" sz="1200" dirty="0"/>
              <a:t>[21237]: </a:t>
            </a:r>
            <a:r>
              <a:rPr lang="en-US" sz="1200" dirty="0" err="1"/>
              <a:t>pam_sss</a:t>
            </a:r>
            <a:r>
              <a:rPr lang="en-US" sz="1200" dirty="0"/>
              <a:t>(</a:t>
            </a:r>
            <a:r>
              <a:rPr lang="en-US" sz="1200" dirty="0" err="1"/>
              <a:t>sshd:auth</a:t>
            </a:r>
            <a:r>
              <a:rPr lang="en-US" sz="1200" dirty="0"/>
              <a:t>): </a:t>
            </a:r>
            <a:r>
              <a:rPr lang="en-US" sz="1200" dirty="0">
                <a:highlight>
                  <a:srgbClr val="00FFFF"/>
                </a:highlight>
              </a:rPr>
              <a:t>authentication failure</a:t>
            </a:r>
            <a:r>
              <a:rPr lang="en-US" sz="1200" dirty="0"/>
              <a:t>; </a:t>
            </a:r>
            <a:r>
              <a:rPr lang="en-US" sz="1200" dirty="0" err="1"/>
              <a:t>logname</a:t>
            </a:r>
            <a:r>
              <a:rPr lang="en-US" sz="1200" dirty="0"/>
              <a:t>= </a:t>
            </a:r>
            <a:r>
              <a:rPr lang="en-US" sz="1200" dirty="0" err="1"/>
              <a:t>uid</a:t>
            </a:r>
            <a:r>
              <a:rPr lang="en-US" sz="1200" dirty="0"/>
              <a:t>=0 </a:t>
            </a:r>
            <a:r>
              <a:rPr lang="en-US" sz="1200" dirty="0" err="1"/>
              <a:t>euid</a:t>
            </a:r>
            <a:r>
              <a:rPr lang="en-US" sz="1200" dirty="0"/>
              <a:t>=0 </a:t>
            </a:r>
            <a:r>
              <a:rPr lang="en-US" sz="1200" dirty="0" err="1"/>
              <a:t>tty</a:t>
            </a:r>
            <a:r>
              <a:rPr lang="en-US" sz="1200" dirty="0"/>
              <a:t>=</a:t>
            </a:r>
            <a:r>
              <a:rPr lang="en-US" sz="1200" dirty="0" err="1"/>
              <a:t>ssh</a:t>
            </a:r>
            <a:r>
              <a:rPr lang="en-US" sz="1200" dirty="0"/>
              <a:t> </a:t>
            </a:r>
            <a:r>
              <a:rPr lang="en-US" sz="1200" dirty="0" err="1"/>
              <a:t>ruser</a:t>
            </a:r>
            <a:r>
              <a:rPr lang="en-US" sz="1200" dirty="0"/>
              <a:t>= rhost=10-18-73-88.ddhcp.uni-oldenburg.de user=</a:t>
            </a:r>
            <a:r>
              <a:rPr lang="en-US" sz="1200" dirty="0">
                <a:highlight>
                  <a:srgbClr val="00FF00"/>
                </a:highlight>
              </a:rPr>
              <a:t>cdef9012</a:t>
            </a:r>
            <a:endParaRPr lang="en-US" sz="1400" dirty="0">
              <a:highlight>
                <a:srgbClr val="00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3821594" y="3978969"/>
            <a:ext cx="5503430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/authentication failure/ &amp;&amp; ( NF == 15 )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sub(/.*=/, "",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FAILED_LOGINS[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]++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465365" y="4133508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98C275E-3EB5-2314-3472-EEC96BC1B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010734"/>
              </p:ext>
            </p:extLst>
          </p:nvPr>
        </p:nvGraphicFramePr>
        <p:xfrm>
          <a:off x="465365" y="1678705"/>
          <a:ext cx="1107615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517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702128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1347107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530679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1857427084"/>
                    </a:ext>
                  </a:extLst>
                </a:gridCol>
                <a:gridCol w="563336">
                  <a:extLst>
                    <a:ext uri="{9D8B030D-6E8A-4147-A177-3AD203B41FA5}">
                      <a16:colId xmlns:a16="http://schemas.microsoft.com/office/drawing/2014/main" val="147963881"/>
                    </a:ext>
                  </a:extLst>
                </a:gridCol>
                <a:gridCol w="648510">
                  <a:extLst>
                    <a:ext uri="{9D8B030D-6E8A-4147-A177-3AD203B41FA5}">
                      <a16:colId xmlns:a16="http://schemas.microsoft.com/office/drawing/2014/main" val="4163965275"/>
                    </a:ext>
                  </a:extLst>
                </a:gridCol>
                <a:gridCol w="611513">
                  <a:extLst>
                    <a:ext uri="{9D8B030D-6E8A-4147-A177-3AD203B41FA5}">
                      <a16:colId xmlns:a16="http://schemas.microsoft.com/office/drawing/2014/main" val="578638273"/>
                    </a:ext>
                  </a:extLst>
                </a:gridCol>
              </a:tblGrid>
              <a:tr h="22481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NF15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116160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10:49:26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sshd</a:t>
                      </a:r>
                      <a:r>
                        <a:rPr lang="en-US" sz="1100" dirty="0"/>
                        <a:t>[21237]: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pam_sss</a:t>
                      </a: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sshd:auth</a:t>
                      </a:r>
                      <a:r>
                        <a:rPr lang="en-US" sz="1100" dirty="0"/>
                        <a:t>):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failure;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logname</a:t>
                      </a:r>
                      <a:r>
                        <a:rPr lang="en-US" sz="11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uid</a:t>
                      </a:r>
                      <a:r>
                        <a:rPr lang="en-US" sz="1100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euid</a:t>
                      </a:r>
                      <a:r>
                        <a:rPr lang="en-US" sz="1100" dirty="0"/>
                        <a:t>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tty</a:t>
                      </a:r>
                      <a:r>
                        <a:rPr lang="en-US" sz="1100" dirty="0"/>
                        <a:t>=</a:t>
                      </a:r>
                      <a:r>
                        <a:rPr lang="en-US" sz="1100" dirty="0" err="1"/>
                        <a:t>ssh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ruser</a:t>
                      </a:r>
                      <a:r>
                        <a:rPr lang="en-US" sz="11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rhost=10-18-73-88.ddhcp.uni-oldenburg.de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user=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cdef9012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638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 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4EB0C6C-A60A-3A4F-31F7-3C7B9ADC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7 - 13 </a:t>
            </a:r>
          </a:p>
        </p:txBody>
      </p:sp>
    </p:spTree>
    <p:extLst>
      <p:ext uri="{BB962C8B-B14F-4D97-AF65-F5344CB8AC3E}">
        <p14:creationId xmlns:p14="http://schemas.microsoft.com/office/powerpoint/2010/main" val="28070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D593DD-00EB-F92E-4E56-C75B2DC1B1D1}"/>
              </a:ext>
            </a:extLst>
          </p:cNvPr>
          <p:cNvSpPr txBox="1"/>
          <p:nvPr/>
        </p:nvSpPr>
        <p:spPr>
          <a:xfrm>
            <a:off x="677635" y="1142519"/>
            <a:ext cx="1052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7- Aug 10 09:19:28 hpcl003 </a:t>
            </a:r>
            <a:r>
              <a:rPr lang="en-US" sz="1600" dirty="0" err="1"/>
              <a:t>sshd</a:t>
            </a:r>
            <a:r>
              <a:rPr lang="en-US" sz="1600" dirty="0"/>
              <a:t>[1321]: </a:t>
            </a:r>
            <a:r>
              <a:rPr lang="en-US" sz="1600" dirty="0" err="1"/>
              <a:t>pam_sss</a:t>
            </a:r>
            <a:r>
              <a:rPr lang="en-US" sz="1600" dirty="0"/>
              <a:t>(</a:t>
            </a:r>
            <a:r>
              <a:rPr lang="en-US" sz="1600" dirty="0" err="1"/>
              <a:t>sshd:auth</a:t>
            </a:r>
            <a:r>
              <a:rPr lang="en-US" sz="1600" dirty="0"/>
              <a:t>): received for user </a:t>
            </a:r>
            <a:r>
              <a:rPr lang="en-US" sz="1600" dirty="0">
                <a:highlight>
                  <a:srgbClr val="00FF00"/>
                </a:highlight>
              </a:rPr>
              <a:t>opqr1357: </a:t>
            </a:r>
            <a:r>
              <a:rPr lang="en-US" sz="1600" dirty="0"/>
              <a:t>17 (</a:t>
            </a:r>
            <a:r>
              <a:rPr lang="en-US" sz="1600" dirty="0">
                <a:highlight>
                  <a:srgbClr val="00FFFF"/>
                </a:highlight>
              </a:rPr>
              <a:t>Failure</a:t>
            </a:r>
            <a:r>
              <a:rPr lang="en-US" sz="1600" dirty="0"/>
              <a:t> setting user credentials)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87EC-4148-8252-AB98-6BBAED8F411B}"/>
              </a:ext>
            </a:extLst>
          </p:cNvPr>
          <p:cNvSpPr txBox="1"/>
          <p:nvPr/>
        </p:nvSpPr>
        <p:spPr>
          <a:xfrm>
            <a:off x="4523722" y="2998635"/>
            <a:ext cx="3730508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/Failure/ &amp;&amp; ( NF == 15 )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sub(/:$/, "",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USERS[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FAILED_LOGINS[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$10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]++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C7DBE-4FE7-4A80-1B04-A16315871680}"/>
              </a:ext>
            </a:extLst>
          </p:cNvPr>
          <p:cNvSpPr txBox="1"/>
          <p:nvPr/>
        </p:nvSpPr>
        <p:spPr>
          <a:xfrm>
            <a:off x="563336" y="3105834"/>
            <a:ext cx="2985626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NF = Number of Field</a:t>
            </a:r>
          </a:p>
          <a:p>
            <a:r>
              <a:rPr lang="en-US" dirty="0"/>
              <a:t>NR = Number of Record (Line)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98C275E-3EB5-2314-3472-EEC96BC1B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344192"/>
              </p:ext>
            </p:extLst>
          </p:nvPr>
        </p:nvGraphicFramePr>
        <p:xfrm>
          <a:off x="465365" y="1678705"/>
          <a:ext cx="1107615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28">
                  <a:extLst>
                    <a:ext uri="{9D8B030D-6E8A-4147-A177-3AD203B41FA5}">
                      <a16:colId xmlns:a16="http://schemas.microsoft.com/office/drawing/2014/main" val="840859059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val="378962504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291743673"/>
                    </a:ext>
                  </a:extLst>
                </a:gridCol>
                <a:gridCol w="693964">
                  <a:extLst>
                    <a:ext uri="{9D8B030D-6E8A-4147-A177-3AD203B41FA5}">
                      <a16:colId xmlns:a16="http://schemas.microsoft.com/office/drawing/2014/main" val="81644518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30642866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val="3751115917"/>
                    </a:ext>
                  </a:extLst>
                </a:gridCol>
                <a:gridCol w="1347107">
                  <a:extLst>
                    <a:ext uri="{9D8B030D-6E8A-4147-A177-3AD203B41FA5}">
                      <a16:colId xmlns:a16="http://schemas.microsoft.com/office/drawing/2014/main" val="33273009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714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8852929"/>
                    </a:ext>
                  </a:extLst>
                </a:gridCol>
                <a:gridCol w="449035">
                  <a:extLst>
                    <a:ext uri="{9D8B030D-6E8A-4147-A177-3AD203B41FA5}">
                      <a16:colId xmlns:a16="http://schemas.microsoft.com/office/drawing/2014/main" val="1169710707"/>
                    </a:ext>
                  </a:extLst>
                </a:gridCol>
                <a:gridCol w="775608">
                  <a:extLst>
                    <a:ext uri="{9D8B030D-6E8A-4147-A177-3AD203B41FA5}">
                      <a16:colId xmlns:a16="http://schemas.microsoft.com/office/drawing/2014/main" val="2393152699"/>
                    </a:ext>
                  </a:extLst>
                </a:gridCol>
                <a:gridCol w="498021">
                  <a:extLst>
                    <a:ext uri="{9D8B030D-6E8A-4147-A177-3AD203B41FA5}">
                      <a16:colId xmlns:a16="http://schemas.microsoft.com/office/drawing/2014/main" val="955759442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1857427084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1479638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163965275"/>
                    </a:ext>
                  </a:extLst>
                </a:gridCol>
                <a:gridCol w="854470">
                  <a:extLst>
                    <a:ext uri="{9D8B030D-6E8A-4147-A177-3AD203B41FA5}">
                      <a16:colId xmlns:a16="http://schemas.microsoft.com/office/drawing/2014/main" val="578638273"/>
                    </a:ext>
                  </a:extLst>
                </a:gridCol>
              </a:tblGrid>
              <a:tr h="19790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NR/NF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NF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NF 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NF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 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NF14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NF15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25810"/>
                  </a:ext>
                </a:extLst>
              </a:tr>
              <a:tr h="2102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09:19:28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hpcl003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sshd</a:t>
                      </a:r>
                      <a:r>
                        <a:rPr lang="en-US" sz="1100" dirty="0"/>
                        <a:t>[1321]: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pam_sss</a:t>
                      </a:r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sshd:auth</a:t>
                      </a:r>
                      <a:r>
                        <a:rPr lang="en-US" sz="1100" dirty="0"/>
                        <a:t>):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opqr1357: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(</a:t>
                      </a:r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Failure</a:t>
                      </a:r>
                      <a:r>
                        <a:rPr lang="en-US" sz="11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setting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credentials)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02833"/>
                  </a:ext>
                </a:extLst>
              </a:tr>
              <a:tr h="3215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 /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2792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A8F5F-F0E6-276C-754E-F850FE2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8 - 13 </a:t>
            </a:r>
          </a:p>
        </p:txBody>
      </p:sp>
    </p:spTree>
    <p:extLst>
      <p:ext uri="{BB962C8B-B14F-4D97-AF65-F5344CB8AC3E}">
        <p14:creationId xmlns:p14="http://schemas.microsoft.com/office/powerpoint/2010/main" val="32926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66A2-0B2B-4DCF-9F4E-8A08B35F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5" y="1164318"/>
            <a:ext cx="11487150" cy="4351338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awk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"%-10s %-50s %-10s %-12s\n\n", "User", "Public Key", "Password", "Failed Logins"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for (USER in USERS)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"%-10s %-50s %-10s %-12s\n", USER, KEYS[USER], PASSWORD_ATTEMPT[USER], FAILED_LOGINS[USER]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$SOURCE_FILE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$TARGET_FILE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Or File name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79DB-C1EE-389F-A81D-D65E7F63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9 - 13</a:t>
            </a:r>
          </a:p>
        </p:txBody>
      </p:sp>
    </p:spTree>
    <p:extLst>
      <p:ext uri="{BB962C8B-B14F-4D97-AF65-F5344CB8AC3E}">
        <p14:creationId xmlns:p14="http://schemas.microsoft.com/office/powerpoint/2010/main" val="416309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2053</Words>
  <Application>Microsoft Office PowerPoint</Application>
  <PresentationFormat>Widescreen</PresentationFormat>
  <Paragraphs>368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Calibri-Light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 Setup a Cron Job Your task is to setup a cron job that executes the script/program from step 1 regularly every Sunday at 4:05am.  In the interview, please present the commands to setup the cron job.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Diyar Hussein</dc:creator>
  <cp:lastModifiedBy>Diyar Hussein</cp:lastModifiedBy>
  <cp:revision>16</cp:revision>
  <dcterms:created xsi:type="dcterms:W3CDTF">2023-08-28T19:31:27Z</dcterms:created>
  <dcterms:modified xsi:type="dcterms:W3CDTF">2023-08-29T15:11:49Z</dcterms:modified>
</cp:coreProperties>
</file>