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58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6276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834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082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780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42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809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941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58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029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272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9836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9BF9-BBB8-429D-97B5-503FAE946492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122AF-4114-4E89-8FE9-5292EFFD6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834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NLSR Sync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71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LSDBs</a:t>
            </a:r>
            <a:r>
              <a:rPr lang="en-US" sz="2400" dirty="0" smtClean="0"/>
              <a:t> are note </a:t>
            </a:r>
            <a:r>
              <a:rPr lang="en-US" sz="2400" dirty="0" smtClean="0"/>
              <a:t>synchronized by the routing </a:t>
            </a:r>
            <a:r>
              <a:rPr lang="en-US" sz="2400" dirty="0" smtClean="0"/>
              <a:t>agents anymore, </a:t>
            </a:r>
            <a:r>
              <a:rPr lang="en-US" sz="2400" dirty="0" smtClean="0"/>
              <a:t>instead the Sync Protocol</a:t>
            </a:r>
            <a:r>
              <a:rPr lang="en-US" sz="2400" dirty="0" smtClean="0"/>
              <a:t> is used </a:t>
            </a:r>
            <a:r>
              <a:rPr lang="en-US" sz="2400" dirty="0" smtClean="0"/>
              <a:t>to advertise the Link and Named </a:t>
            </a:r>
            <a:r>
              <a:rPr lang="en-US" sz="2400" dirty="0" err="1" smtClean="0"/>
              <a:t>LSAs</a:t>
            </a:r>
            <a:r>
              <a:rPr lang="en-US" sz="2400" dirty="0" smtClean="0"/>
              <a:t> and</a:t>
            </a:r>
            <a:r>
              <a:rPr lang="en-US" sz="2400" dirty="0" smtClean="0"/>
              <a:t> for keeping </a:t>
            </a:r>
            <a:r>
              <a:rPr lang="en-US" sz="2400" dirty="0" err="1" smtClean="0"/>
              <a:t>LSDBs</a:t>
            </a:r>
            <a:r>
              <a:rPr lang="en-US" sz="2400" dirty="0" smtClean="0"/>
              <a:t> in sync </a:t>
            </a:r>
            <a:endParaRPr lang="en-US" sz="2400" dirty="0" smtClean="0"/>
          </a:p>
          <a:p>
            <a:pPr lvl="1"/>
            <a:r>
              <a:rPr lang="en-US" sz="2400" dirty="0" smtClean="0"/>
              <a:t>Consequently, the </a:t>
            </a:r>
            <a:r>
              <a:rPr lang="en-US" sz="2400" dirty="0" smtClean="0"/>
              <a:t>naming structure for the Interests</a:t>
            </a:r>
            <a:r>
              <a:rPr lang="en-US" sz="2400" dirty="0" smtClean="0"/>
              <a:t> has been changed as well  </a:t>
            </a:r>
          </a:p>
          <a:p>
            <a:r>
              <a:rPr lang="en-US" sz="2400" dirty="0" smtClean="0"/>
              <a:t>Keep </a:t>
            </a:r>
            <a:r>
              <a:rPr lang="en-US" sz="2400" dirty="0" smtClean="0"/>
              <a:t>Alive (Info) </a:t>
            </a:r>
            <a:r>
              <a:rPr lang="en-US" sz="2400" i="1" dirty="0" smtClean="0"/>
              <a:t>Interests</a:t>
            </a:r>
            <a:r>
              <a:rPr lang="en-US" sz="2400" dirty="0" smtClean="0"/>
              <a:t> are still required </a:t>
            </a:r>
            <a:r>
              <a:rPr lang="en-US" sz="2400" dirty="0" smtClean="0"/>
              <a:t>to check the status of the routing agents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smtClean="0"/>
              <a:t>mechanism to detect the status of the</a:t>
            </a:r>
            <a:r>
              <a:rPr lang="en-US" sz="2400" dirty="0" smtClean="0"/>
              <a:t> local repo is also required</a:t>
            </a:r>
          </a:p>
          <a:p>
            <a:r>
              <a:rPr lang="en-US" sz="2400" dirty="0" smtClean="0"/>
              <a:t>As </a:t>
            </a:r>
            <a:r>
              <a:rPr lang="en-US" sz="2400" dirty="0" smtClean="0"/>
              <a:t>delete operation is not supported by the repos, so</a:t>
            </a:r>
            <a:r>
              <a:rPr lang="en-US" sz="2400" dirty="0" smtClean="0"/>
              <a:t> we still need the local storage to </a:t>
            </a:r>
            <a:r>
              <a:rPr lang="en-US" sz="2400" dirty="0" smtClean="0"/>
              <a:t>keep </a:t>
            </a:r>
            <a:r>
              <a:rPr lang="en-US" sz="2400" i="1" dirty="0" smtClean="0"/>
              <a:t>only </a:t>
            </a:r>
            <a:r>
              <a:rPr lang="en-US" sz="2400" dirty="0" smtClean="0"/>
              <a:t>the valid routes</a:t>
            </a:r>
            <a:endParaRPr lang="en-US" sz="2400" dirty="0" smtClean="0"/>
          </a:p>
          <a:p>
            <a:r>
              <a:rPr lang="en-US" sz="2400" dirty="0" smtClean="0"/>
              <a:t>No </a:t>
            </a:r>
            <a:r>
              <a:rPr lang="en-US" sz="2400" dirty="0" smtClean="0"/>
              <a:t>need to specify the faces for named </a:t>
            </a:r>
            <a:r>
              <a:rPr lang="en-US" sz="2400" dirty="0" err="1" smtClean="0"/>
              <a:t>LSAs</a:t>
            </a:r>
            <a:r>
              <a:rPr lang="en-US" sz="2400" dirty="0" smtClean="0"/>
              <a:t> in the configuration file of the routing </a:t>
            </a:r>
            <a:r>
              <a:rPr lang="en-US" sz="2400" dirty="0" smtClean="0"/>
              <a:t>agent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924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for the Routing </a:t>
            </a:r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Routing agent will have the following responsibilities </a:t>
            </a:r>
          </a:p>
          <a:p>
            <a:pPr lvl="1"/>
            <a:r>
              <a:rPr lang="en-US" dirty="0" smtClean="0"/>
              <a:t>Creating slice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 err="1" smtClean="0"/>
              <a:t>LSAs</a:t>
            </a:r>
            <a:r>
              <a:rPr lang="en-US" dirty="0" smtClean="0"/>
              <a:t> and passing it to the repo</a:t>
            </a:r>
          </a:p>
          <a:p>
            <a:pPr lvl="1"/>
            <a:r>
              <a:rPr lang="en-US" dirty="0" smtClean="0"/>
              <a:t>Maintaining internal data structure by deleting the stale routes and adding the new one </a:t>
            </a:r>
          </a:p>
          <a:p>
            <a:pPr lvl="1"/>
            <a:r>
              <a:rPr lang="en-US" dirty="0" smtClean="0"/>
              <a:t>Calculating the shortest </a:t>
            </a:r>
            <a:r>
              <a:rPr lang="en-US" dirty="0" smtClean="0"/>
              <a:t>paths and adding them to the </a:t>
            </a:r>
            <a:r>
              <a:rPr lang="en-US" dirty="0" smtClean="0"/>
              <a:t>FIB</a:t>
            </a:r>
          </a:p>
          <a:p>
            <a:pPr lvl="1"/>
            <a:r>
              <a:rPr lang="en-US" dirty="0" smtClean="0"/>
              <a:t>Checking whether remote routing agents and</a:t>
            </a:r>
            <a:r>
              <a:rPr lang="en-US" dirty="0" smtClean="0"/>
              <a:t> local repo </a:t>
            </a:r>
            <a:r>
              <a:rPr lang="en-US" dirty="0" smtClean="0"/>
              <a:t>are alive or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 of Components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304800" y="2133600"/>
            <a:ext cx="2971800" cy="3200400"/>
            <a:chOff x="304800" y="2133600"/>
            <a:chExt cx="2971800" cy="3200400"/>
          </a:xfrm>
        </p:grpSpPr>
        <p:sp>
          <p:nvSpPr>
            <p:cNvPr id="42" name="Rectangle 41"/>
            <p:cNvSpPr/>
            <p:nvPr/>
          </p:nvSpPr>
          <p:spPr>
            <a:xfrm>
              <a:off x="304800" y="2133600"/>
              <a:ext cx="2971800" cy="3200400"/>
            </a:xfrm>
            <a:prstGeom prst="rect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1000" y="2286000"/>
              <a:ext cx="2819400" cy="2819400"/>
              <a:chOff x="228600" y="1828800"/>
              <a:chExt cx="3505200" cy="33528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28600" y="1828800"/>
                <a:ext cx="1371600" cy="1219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NLSR</a:t>
                </a:r>
                <a:endParaRPr lang="en-US" sz="24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362200" y="3962400"/>
                <a:ext cx="1371600" cy="1219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CCND</a:t>
                </a:r>
                <a:endParaRPr lang="en-US" sz="24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28600" y="3962400"/>
                <a:ext cx="1371600" cy="1219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Repo/Sync</a:t>
                </a:r>
                <a:endParaRPr lang="en-US" sz="2400" dirty="0"/>
              </a:p>
            </p:txBody>
          </p:sp>
          <p:cxnSp>
            <p:nvCxnSpPr>
              <p:cNvPr id="10" name="Straight Connector 9"/>
              <p:cNvCxnSpPr>
                <a:stCxn id="8" idx="0"/>
                <a:endCxn id="6" idx="2"/>
              </p:cNvCxnSpPr>
              <p:nvPr/>
            </p:nvCxnSpPr>
            <p:spPr>
              <a:xfrm rot="5400000" flipH="1" flipV="1">
                <a:off x="457200" y="3505200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8" idx="3"/>
                <a:endCxn id="7" idx="1"/>
              </p:cNvCxnSpPr>
              <p:nvPr/>
            </p:nvCxnSpPr>
            <p:spPr>
              <a:xfrm>
                <a:off x="1600200" y="4572000"/>
                <a:ext cx="7620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7" idx="0"/>
                <a:endCxn id="6" idx="3"/>
              </p:cNvCxnSpPr>
              <p:nvPr/>
            </p:nvCxnSpPr>
            <p:spPr>
              <a:xfrm rot="16200000" flipV="1">
                <a:off x="1562100" y="2476500"/>
                <a:ext cx="1524000" cy="1447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Left-Right Arrow 32"/>
          <p:cNvSpPr/>
          <p:nvPr/>
        </p:nvSpPr>
        <p:spPr>
          <a:xfrm>
            <a:off x="3352800" y="4343400"/>
            <a:ext cx="2514600" cy="685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Tunnel</a:t>
            </a:r>
            <a:endParaRPr lang="en-US" sz="24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5867400" y="2057400"/>
            <a:ext cx="2971800" cy="3200400"/>
            <a:chOff x="304800" y="2133600"/>
            <a:chExt cx="2971800" cy="3200400"/>
          </a:xfrm>
        </p:grpSpPr>
        <p:sp>
          <p:nvSpPr>
            <p:cNvPr id="46" name="Rectangle 45"/>
            <p:cNvSpPr/>
            <p:nvPr/>
          </p:nvSpPr>
          <p:spPr>
            <a:xfrm>
              <a:off x="304800" y="2133600"/>
              <a:ext cx="2971800" cy="3200400"/>
            </a:xfrm>
            <a:prstGeom prst="rect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20"/>
            <p:cNvGrpSpPr/>
            <p:nvPr/>
          </p:nvGrpSpPr>
          <p:grpSpPr>
            <a:xfrm>
              <a:off x="381000" y="2403763"/>
              <a:ext cx="2819400" cy="2701634"/>
              <a:chOff x="228600" y="1968845"/>
              <a:chExt cx="3505200" cy="3212755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2362201" y="1968845"/>
                <a:ext cx="1371599" cy="1219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NLSR</a:t>
                </a:r>
                <a:endParaRPr lang="en-US" sz="24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2362200" y="3962400"/>
                <a:ext cx="1371600" cy="1219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Repo/Sync</a:t>
                </a:r>
                <a:endParaRPr lang="en-US" sz="24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28600" y="3962400"/>
                <a:ext cx="1371600" cy="1219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CCND</a:t>
                </a:r>
                <a:endParaRPr lang="en-US" sz="2400" dirty="0"/>
              </a:p>
            </p:txBody>
          </p:sp>
          <p:cxnSp>
            <p:nvCxnSpPr>
              <p:cNvPr id="51" name="Straight Connector 50"/>
              <p:cNvCxnSpPr>
                <a:stCxn id="50" idx="0"/>
                <a:endCxn id="48" idx="1"/>
              </p:cNvCxnSpPr>
              <p:nvPr/>
            </p:nvCxnSpPr>
            <p:spPr>
              <a:xfrm rot="5400000" flipH="1" flipV="1">
                <a:off x="946322" y="2546524"/>
                <a:ext cx="1383955" cy="1447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50" idx="3"/>
                <a:endCxn id="49" idx="1"/>
              </p:cNvCxnSpPr>
              <p:nvPr/>
            </p:nvCxnSpPr>
            <p:spPr>
              <a:xfrm>
                <a:off x="1600200" y="4572000"/>
                <a:ext cx="7620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9" idx="0"/>
                <a:endCxn id="48" idx="2"/>
              </p:cNvCxnSpPr>
              <p:nvPr/>
            </p:nvCxnSpPr>
            <p:spPr>
              <a:xfrm rot="5400000" flipH="1" flipV="1">
                <a:off x="2660822" y="3575224"/>
                <a:ext cx="774355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TextBox 57"/>
          <p:cNvSpPr txBox="1"/>
          <p:nvPr/>
        </p:nvSpPr>
        <p:spPr>
          <a:xfrm>
            <a:off x="1219200" y="1600200"/>
            <a:ext cx="997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Castor</a:t>
            </a:r>
            <a:endParaRPr lang="en-US" sz="2400" b="1" dirty="0"/>
          </a:p>
        </p:txBody>
      </p:sp>
      <p:sp>
        <p:nvSpPr>
          <p:cNvPr id="59" name="Rectangle 58"/>
          <p:cNvSpPr/>
          <p:nvPr/>
        </p:nvSpPr>
        <p:spPr>
          <a:xfrm>
            <a:off x="6781800" y="1524000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Pollux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Start CCND, </a:t>
            </a:r>
          </a:p>
          <a:p>
            <a:r>
              <a:rPr lang="en-US" sz="2400" dirty="0" smtClean="0"/>
              <a:t>Create conf for the </a:t>
            </a:r>
            <a:r>
              <a:rPr lang="en-US" sz="2400" dirty="0" smtClean="0"/>
              <a:t>repo and run ‘</a:t>
            </a:r>
            <a:r>
              <a:rPr lang="en-US" sz="2400" dirty="0" err="1" smtClean="0"/>
              <a:t>ccnr</a:t>
            </a:r>
            <a:r>
              <a:rPr lang="en-US" sz="2400" dirty="0" smtClean="0"/>
              <a:t>’ make sure that: </a:t>
            </a:r>
          </a:p>
          <a:p>
            <a:pPr lvl="1"/>
            <a:r>
              <a:rPr lang="en-US" sz="2400" b="1" i="1" dirty="0" smtClean="0"/>
              <a:t>global prefix </a:t>
            </a:r>
            <a:r>
              <a:rPr lang="en-US" sz="2400" dirty="0" smtClean="0"/>
              <a:t>is unique, for e.g.: /&lt;router id&gt;/repo</a:t>
            </a:r>
          </a:p>
          <a:p>
            <a:pPr lvl="1"/>
            <a:r>
              <a:rPr lang="en-US" sz="2400" dirty="0" smtClean="0"/>
              <a:t>Although Sync </a:t>
            </a:r>
            <a:r>
              <a:rPr lang="en-US" sz="2400" dirty="0" smtClean="0"/>
              <a:t>is</a:t>
            </a:r>
            <a:r>
              <a:rPr lang="en-US" sz="2400" dirty="0" smtClean="0"/>
              <a:t> enabled by default, just make sure it is not turned off</a:t>
            </a:r>
          </a:p>
          <a:p>
            <a:r>
              <a:rPr lang="en-US" sz="2400" dirty="0" smtClean="0"/>
              <a:t>Create </a:t>
            </a:r>
            <a:r>
              <a:rPr lang="en-US" sz="2400" dirty="0" err="1" smtClean="0"/>
              <a:t>topo</a:t>
            </a:r>
            <a:r>
              <a:rPr lang="en-US" sz="2400" dirty="0" smtClean="0"/>
              <a:t> and slice prefixes, can be done on command line or through the agent</a:t>
            </a:r>
          </a:p>
          <a:p>
            <a:pPr lvl="1"/>
            <a:r>
              <a:rPr lang="en-US" sz="2400" dirty="0" err="1" smtClean="0"/>
              <a:t>Topo</a:t>
            </a:r>
            <a:r>
              <a:rPr lang="en-US" sz="2400" dirty="0" smtClean="0"/>
              <a:t> prefix: /</a:t>
            </a:r>
            <a:r>
              <a:rPr lang="en-US" sz="2400" dirty="0" err="1" smtClean="0"/>
              <a:t>ndn/routing/nlsr</a:t>
            </a:r>
            <a:r>
              <a:rPr lang="en-US" sz="2400" dirty="0" smtClean="0"/>
              <a:t>/</a:t>
            </a:r>
          </a:p>
          <a:p>
            <a:pPr lvl="1"/>
            <a:r>
              <a:rPr lang="en-US" sz="2400" dirty="0" smtClean="0"/>
              <a:t>Slice prefix: /</a:t>
            </a:r>
            <a:r>
              <a:rPr lang="en-US" sz="2400" dirty="0" err="1" smtClean="0"/>
              <a:t>ndn/routing/nlsr/LSAs</a:t>
            </a:r>
            <a:r>
              <a:rPr lang="en-US" sz="2400" dirty="0" smtClean="0"/>
              <a:t>/</a:t>
            </a:r>
            <a:endParaRPr lang="en-US" sz="2400" dirty="0" smtClean="0"/>
          </a:p>
          <a:p>
            <a:r>
              <a:rPr lang="en-US" sz="2400" dirty="0" smtClean="0"/>
              <a:t>As the </a:t>
            </a:r>
            <a:r>
              <a:rPr lang="en-US" sz="2400" dirty="0" err="1" smtClean="0"/>
              <a:t>topo</a:t>
            </a:r>
            <a:r>
              <a:rPr lang="en-US" sz="2400" dirty="0" smtClean="0"/>
              <a:t> prefix should be routable, create routes for it</a:t>
            </a:r>
            <a:endParaRPr lang="en-US" sz="2400" dirty="0" smtClean="0"/>
          </a:p>
          <a:p>
            <a:r>
              <a:rPr lang="en-US" sz="2400" dirty="0" smtClean="0"/>
              <a:t>Set a routable </a:t>
            </a:r>
            <a:r>
              <a:rPr lang="en-US" sz="2400" dirty="0" smtClean="0"/>
              <a:t>prefix for the Info interest</a:t>
            </a:r>
          </a:p>
          <a:p>
            <a:pPr lvl="1"/>
            <a:r>
              <a:rPr lang="en-US" sz="2000" dirty="0" smtClean="0"/>
              <a:t>The Info interest uses the same prefix structure used for nlsr-0.0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Workflow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295400"/>
            <a:ext cx="4419600" cy="532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700" dirty="0" smtClean="0"/>
              <a:t>Define collection or slice on name prefix:</a:t>
            </a:r>
          </a:p>
          <a:p>
            <a:pPr lvl="1"/>
            <a:r>
              <a:rPr lang="en-US" sz="1700" dirty="0" smtClean="0"/>
              <a:t>/</a:t>
            </a:r>
            <a:r>
              <a:rPr lang="en-US" sz="1700" dirty="0" err="1" smtClean="0"/>
              <a:t>ndn</a:t>
            </a:r>
            <a:r>
              <a:rPr lang="en-US" sz="1700" dirty="0" smtClean="0"/>
              <a:t>/routing/</a:t>
            </a:r>
            <a:r>
              <a:rPr lang="en-US" sz="1700" dirty="0" err="1" smtClean="0"/>
              <a:t>nlsr</a:t>
            </a:r>
            <a:r>
              <a:rPr lang="en-US" sz="1700" dirty="0" smtClean="0"/>
              <a:t>/LSAs/</a:t>
            </a:r>
            <a:endParaRPr lang="en-US" sz="17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 smtClean="0"/>
              <a:t>Root Advise Interest is sent by Castor’s </a:t>
            </a:r>
            <a:r>
              <a:rPr lang="en-US" sz="1700" b="1" dirty="0" smtClean="0"/>
              <a:t>Sync </a:t>
            </a:r>
            <a:r>
              <a:rPr lang="en-US" sz="1700" dirty="0" smtClean="0"/>
              <a:t>to check the state of the remote </a:t>
            </a:r>
            <a:r>
              <a:rPr lang="en-US" sz="1700" b="1" dirty="0" smtClean="0"/>
              <a:t>Sync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b="1" dirty="0" smtClean="0"/>
              <a:t>NLSR </a:t>
            </a:r>
            <a:r>
              <a:rPr lang="en-US" sz="1700" dirty="0" smtClean="0"/>
              <a:t>stores some LSAs to Repo</a:t>
            </a:r>
          </a:p>
          <a:p>
            <a:pPr lvl="1"/>
            <a:r>
              <a:rPr lang="en-US" sz="1700" dirty="0" smtClean="0"/>
              <a:t>A: A new sync tree is built</a:t>
            </a:r>
            <a:endParaRPr lang="en-US" sz="17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700" dirty="0" smtClean="0"/>
              <a:t>The Root </a:t>
            </a:r>
            <a:r>
              <a:rPr lang="en-US" sz="1700" dirty="0" smtClean="0"/>
              <a:t>Advise Interest is sent </a:t>
            </a:r>
            <a:r>
              <a:rPr lang="en-US" sz="1700" dirty="0" smtClean="0"/>
              <a:t>again periodically after every T1 seconds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 err="1" smtClean="0"/>
              <a:t>Pollux</a:t>
            </a:r>
            <a:r>
              <a:rPr lang="en-US" sz="1700" dirty="0" smtClean="0"/>
              <a:t> creates a slice</a:t>
            </a:r>
            <a:r>
              <a:rPr lang="en-US" sz="1700" dirty="0" smtClean="0"/>
              <a:t> using the </a:t>
            </a:r>
            <a:r>
              <a:rPr lang="en-US" sz="1700" dirty="0" smtClean="0"/>
              <a:t>same slice and </a:t>
            </a:r>
            <a:r>
              <a:rPr lang="en-US" sz="1700" dirty="0" err="1" smtClean="0"/>
              <a:t>topo</a:t>
            </a:r>
            <a:r>
              <a:rPr lang="en-US" sz="1700" dirty="0" smtClean="0"/>
              <a:t> </a:t>
            </a:r>
            <a:r>
              <a:rPr lang="en-US" sz="1700" dirty="0" smtClean="0"/>
              <a:t>prefix </a:t>
            </a:r>
            <a:r>
              <a:rPr lang="en-US" sz="1700" dirty="0" smtClean="0"/>
              <a:t>that is g</a:t>
            </a:r>
            <a:r>
              <a:rPr lang="en-US" sz="1700" dirty="0" smtClean="0"/>
              <a:t>iven </a:t>
            </a:r>
            <a:r>
              <a:rPr lang="en-US" sz="1700" dirty="0" smtClean="0"/>
              <a:t>in </a:t>
            </a:r>
            <a:r>
              <a:rPr lang="en-US" sz="1700" dirty="0" smtClean="0"/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 smtClean="0"/>
              <a:t>Root Advise is sent from the </a:t>
            </a:r>
            <a:r>
              <a:rPr lang="en-US" sz="1700" dirty="0" err="1" smtClean="0"/>
              <a:t>Pollux</a:t>
            </a:r>
            <a:r>
              <a:rPr lang="en-US" sz="1700" dirty="0" smtClean="0"/>
              <a:t> to Castor</a:t>
            </a:r>
          </a:p>
          <a:p>
            <a:pPr marL="800100" lvl="1" indent="-342900"/>
            <a:r>
              <a:rPr lang="en-US" sz="1700" dirty="0" smtClean="0"/>
              <a:t>B: The root hash of </a:t>
            </a:r>
            <a:r>
              <a:rPr lang="en-US" sz="1700" dirty="0" err="1" smtClean="0"/>
              <a:t>Pollux’s</a:t>
            </a:r>
            <a:r>
              <a:rPr lang="en-US" sz="1700" dirty="0" smtClean="0"/>
              <a:t> sync is different than the Castor’s sync.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 smtClean="0"/>
              <a:t>Send the Interest for the contents that are not in the </a:t>
            </a:r>
            <a:r>
              <a:rPr lang="en-US" sz="1700" dirty="0" err="1" smtClean="0"/>
              <a:t>Pollux’s</a:t>
            </a:r>
            <a:r>
              <a:rPr lang="en-US" sz="1700" dirty="0" smtClean="0"/>
              <a:t> sync tree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smtClean="0"/>
              <a:t>Receives Reply and stabilizes the tree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 err="1" smtClean="0"/>
              <a:t>Pollux</a:t>
            </a:r>
            <a:r>
              <a:rPr lang="en-US" sz="1700" dirty="0" smtClean="0"/>
              <a:t> sends a final Root Advise </a:t>
            </a:r>
            <a:r>
              <a:rPr lang="en-US" sz="1700" dirty="0" smtClean="0"/>
              <a:t>Interest to disseminate local changes (in this e.g., the </a:t>
            </a:r>
            <a:r>
              <a:rPr lang="en-US" sz="1700" dirty="0" smtClean="0"/>
              <a:t>two Repositories have the same contents for the Collection, so Castor</a:t>
            </a:r>
            <a:r>
              <a:rPr lang="en-US" sz="1700" dirty="0" smtClean="0"/>
              <a:t> does not reply).</a:t>
            </a:r>
            <a:endParaRPr lang="en-US" sz="17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04924"/>
            <a:ext cx="4343400" cy="540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09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Detecting Failures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NLSR failures can be detected using Info Interest</a:t>
            </a:r>
          </a:p>
          <a:p>
            <a:pPr lvl="1"/>
            <a:r>
              <a:rPr lang="en-US" dirty="0" smtClean="0"/>
              <a:t>As shown in figure</a:t>
            </a:r>
          </a:p>
          <a:p>
            <a:endParaRPr lang="en-US" dirty="0" smtClean="0"/>
          </a:p>
          <a:p>
            <a:r>
              <a:rPr lang="en-US" dirty="0" smtClean="0"/>
              <a:t>Repo failures can be detected by listening on the </a:t>
            </a:r>
            <a:r>
              <a:rPr lang="en-US" dirty="0" err="1" smtClean="0"/>
              <a:t>topo</a:t>
            </a:r>
            <a:r>
              <a:rPr lang="en-US" dirty="0" smtClean="0"/>
              <a:t> or global prefix </a:t>
            </a:r>
          </a:p>
          <a:p>
            <a:pPr lvl="1"/>
            <a:r>
              <a:rPr lang="en-US" dirty="0" err="1" smtClean="0"/>
              <a:t>ccnseqwriter</a:t>
            </a:r>
            <a:r>
              <a:rPr lang="en-US" dirty="0" smtClean="0"/>
              <a:t> or </a:t>
            </a:r>
            <a:r>
              <a:rPr lang="en-US" dirty="0" err="1" smtClean="0"/>
              <a:t>ccnsyncwatch</a:t>
            </a:r>
            <a:r>
              <a:rPr lang="en-US" dirty="0" smtClean="0"/>
              <a:t> does the same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219200"/>
            <a:ext cx="5029200" cy="5380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Face IDs from Names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‘</a:t>
            </a:r>
            <a:r>
              <a:rPr lang="en-US" dirty="0" err="1" smtClean="0"/>
              <a:t>notice.txt</a:t>
            </a:r>
            <a:r>
              <a:rPr lang="en-US" dirty="0" smtClean="0"/>
              <a:t>’ method discussed in the meeting doesn’t serve the purpose, we need to write our own method for it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ccndstatus</a:t>
            </a:r>
            <a:r>
              <a:rPr lang="en-US" dirty="0" smtClean="0"/>
              <a:t> (</a:t>
            </a:r>
            <a:r>
              <a:rPr lang="en-US" dirty="0" err="1" smtClean="0"/>
              <a:t>ccnsmoketest</a:t>
            </a:r>
            <a:r>
              <a:rPr lang="en-US" dirty="0" smtClean="0"/>
              <a:t> status), provides some hints for that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541</Words>
  <Application>Microsoft Macintosh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NLSR Sync </vt:lpstr>
      <vt:lpstr>What's New</vt:lpstr>
      <vt:lpstr>Tasks for the Routing Agent</vt:lpstr>
      <vt:lpstr>Interaction of Components</vt:lpstr>
      <vt:lpstr>Initial Setup</vt:lpstr>
      <vt:lpstr>Basic Workflow</vt:lpstr>
      <vt:lpstr>Detecting Failures</vt:lpstr>
      <vt:lpstr>Getting Face IDs from Names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Obaid Amin (soamin)</dc:creator>
  <cp:lastModifiedBy>Syed Obaid Amin</cp:lastModifiedBy>
  <cp:revision>37</cp:revision>
  <dcterms:created xsi:type="dcterms:W3CDTF">2012-11-27T15:45:33Z</dcterms:created>
  <dcterms:modified xsi:type="dcterms:W3CDTF">2012-11-27T22:41:32Z</dcterms:modified>
</cp:coreProperties>
</file>