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8" r:id="rId2"/>
    <p:sldId id="257" r:id="rId3"/>
    <p:sldId id="281" r:id="rId4"/>
    <p:sldId id="345" r:id="rId5"/>
    <p:sldId id="344" r:id="rId6"/>
    <p:sldId id="339" r:id="rId7"/>
    <p:sldId id="348" r:id="rId8"/>
    <p:sldId id="363" r:id="rId9"/>
    <p:sldId id="364" r:id="rId10"/>
    <p:sldId id="340" r:id="rId11"/>
    <p:sldId id="350" r:id="rId12"/>
    <p:sldId id="341" r:id="rId13"/>
    <p:sldId id="351" r:id="rId14"/>
    <p:sldId id="355" r:id="rId15"/>
    <p:sldId id="366" r:id="rId16"/>
    <p:sldId id="367" r:id="rId17"/>
    <p:sldId id="342" r:id="rId18"/>
    <p:sldId id="365" r:id="rId19"/>
    <p:sldId id="362" r:id="rId20"/>
    <p:sldId id="343" r:id="rId21"/>
    <p:sldId id="360" r:id="rId22"/>
    <p:sldId id="361" r:id="rId23"/>
    <p:sldId id="30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FFF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700" autoAdjust="0"/>
  </p:normalViewPr>
  <p:slideViewPr>
    <p:cSldViewPr snapToGrid="0">
      <p:cViewPr varScale="1">
        <p:scale>
          <a:sx n="81" d="100"/>
          <a:sy n="81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C10C1A6-61AF-4B97-95AD-BB009AD5F6A2}" type="datetimeFigureOut">
              <a:rPr lang="ko-KR" altLang="en-US" smtClean="0"/>
              <a:pPr/>
              <a:t>2020-06-22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1F8D318-F9F6-4CE5-8C4B-B1E8E97BB5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45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42083" y="3963194"/>
            <a:ext cx="9720000" cy="0"/>
          </a:xfrm>
          <a:prstGeom prst="line">
            <a:avLst/>
          </a:prstGeom>
          <a:ln w="444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71575" y="2571082"/>
            <a:ext cx="5600817" cy="1382713"/>
          </a:xfrm>
        </p:spPr>
        <p:txBody>
          <a:bodyPr anchor="b">
            <a:normAutofit/>
          </a:bodyPr>
          <a:lstStyle>
            <a:lvl1pPr algn="ctr">
              <a:defRPr sz="3600" b="1" baseline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eiryo UI" panose="020B0604030504040204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71574" y="3982662"/>
            <a:ext cx="5600817" cy="722312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112"/>
          <a:stretch/>
        </p:blipFill>
        <p:spPr>
          <a:xfrm>
            <a:off x="4876880" y="6458644"/>
            <a:ext cx="314245" cy="30010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114927" y="6407556"/>
            <a:ext cx="35136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Himalaya" panose="01010100010101010101" pitchFamily="2" charset="0"/>
              </a:rPr>
              <a:t>SEJONG UNIVERSITY</a:t>
            </a:r>
            <a:endParaRPr lang="ko-KR" altLang="en-US" sz="2500" b="1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HyhwpEQ" panose="02030600000101010101" pitchFamily="18" charset="-127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54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1933540"/>
            <a:ext cx="3932237" cy="39354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-1" y="-2"/>
            <a:ext cx="2697019" cy="3075709"/>
            <a:chOff x="-1" y="-2"/>
            <a:chExt cx="2697019" cy="3075709"/>
          </a:xfrm>
        </p:grpSpPr>
        <p:sp>
          <p:nvSpPr>
            <p:cNvPr id="12" name="직각 삼각형 11"/>
            <p:cNvSpPr/>
            <p:nvPr/>
          </p:nvSpPr>
          <p:spPr>
            <a:xfrm flipV="1">
              <a:off x="1" y="-2"/>
              <a:ext cx="517236" cy="3075709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V="1">
              <a:off x="0" y="0"/>
              <a:ext cx="951345" cy="1608569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 flipV="1">
              <a:off x="-1" y="0"/>
              <a:ext cx="2697019" cy="365125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47750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725112" y="1537852"/>
            <a:ext cx="2160000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/>
          <p:cNvSpPr>
            <a:spLocks noGrp="1"/>
          </p:cNvSpPr>
          <p:nvPr>
            <p:ph type="subTitle" idx="18"/>
          </p:nvPr>
        </p:nvSpPr>
        <p:spPr>
          <a:xfrm>
            <a:off x="838200" y="1551603"/>
            <a:ext cx="3933825" cy="340373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슬라이드 번호 개체 틀 58"/>
          <p:cNvSpPr>
            <a:spLocks noGrp="1"/>
          </p:cNvSpPr>
          <p:nvPr>
            <p:ph type="sldNum" sz="quarter" idx="16"/>
          </p:nvPr>
        </p:nvSpPr>
        <p:spPr>
          <a:xfrm>
            <a:off x="5881688" y="6546748"/>
            <a:ext cx="428625" cy="365125"/>
          </a:xfrm>
        </p:spPr>
        <p:txBody>
          <a:bodyPr/>
          <a:lstStyle>
            <a:lvl1pPr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2C9F2D79-65B8-4789-92D5-0C0DD066731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58619" y="6299057"/>
            <a:ext cx="10735796" cy="463685"/>
            <a:chOff x="258619" y="6299057"/>
            <a:chExt cx="10735796" cy="463685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1274415" y="6563126"/>
              <a:ext cx="9720000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274415" y="6583262"/>
              <a:ext cx="9720000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/>
            <p:cNvGrpSpPr/>
            <p:nvPr/>
          </p:nvGrpSpPr>
          <p:grpSpPr>
            <a:xfrm>
              <a:off x="258619" y="6299057"/>
              <a:ext cx="1443087" cy="463685"/>
              <a:chOff x="258619" y="6299057"/>
              <a:chExt cx="1443087" cy="46368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75616" y="6546748"/>
                <a:ext cx="112609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Times New Roman" panose="02020603050405020304" pitchFamily="18" charset="0"/>
                  </a:rPr>
                  <a:t>SEJONG UNIVERSITY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85785" y="6583891"/>
                <a:ext cx="9720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588166" y="6321311"/>
                <a:ext cx="11057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spc="100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Times New Roman" panose="02020603050405020304" pitchFamily="18" charset="0"/>
                  </a:rPr>
                  <a:t>세종대학교</a:t>
                </a:r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>
                <a:off x="585785" y="6563126"/>
                <a:ext cx="9720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3387" b="73387" l="23347" r="74597">
                            <a14:foregroundMark x1="37500" y1="44073" x2="51895" y2="45806"/>
                            <a14:foregroundMark x1="59355" y1="46411" x2="57258" y2="45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81" t="33036" r="30509" b="30798"/>
              <a:stretch/>
            </p:blipFill>
            <p:spPr>
              <a:xfrm>
                <a:off x="258619" y="6299057"/>
                <a:ext cx="462990" cy="463685"/>
              </a:xfrm>
              <a:prstGeom prst="rect">
                <a:avLst/>
              </a:prstGeom>
            </p:spPr>
          </p:pic>
        </p:grpSp>
      </p:grpSp>
      <p:grpSp>
        <p:nvGrpSpPr>
          <p:cNvPr id="22" name="그룹 21"/>
          <p:cNvGrpSpPr/>
          <p:nvPr userDrawn="1"/>
        </p:nvGrpSpPr>
        <p:grpSpPr>
          <a:xfrm>
            <a:off x="10881992" y="6321311"/>
            <a:ext cx="1206631" cy="492443"/>
            <a:chOff x="10881992" y="6321311"/>
            <a:chExt cx="1206631" cy="492443"/>
          </a:xfrm>
        </p:grpSpPr>
        <p:sp>
          <p:nvSpPr>
            <p:cNvPr id="23" name="TextBox 22"/>
            <p:cNvSpPr txBox="1"/>
            <p:nvPr userDrawn="1"/>
          </p:nvSpPr>
          <p:spPr>
            <a:xfrm>
              <a:off x="10881992" y="6321311"/>
              <a:ext cx="120663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Embedded</a:t>
              </a:r>
            </a:p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 y s t e m</a:t>
              </a:r>
              <a:endPara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4" name="직선 연결선 23"/>
            <p:cNvCxnSpPr/>
            <p:nvPr userDrawn="1"/>
          </p:nvCxnSpPr>
          <p:spPr>
            <a:xfrm>
              <a:off x="10989653" y="6583262"/>
              <a:ext cx="972000" cy="894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 userDrawn="1"/>
          </p:nvCxnSpPr>
          <p:spPr>
            <a:xfrm>
              <a:off x="10989653" y="6562679"/>
              <a:ext cx="972000" cy="89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13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464396"/>
            <a:ext cx="10515600" cy="4712567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-1" y="-2"/>
            <a:ext cx="2697019" cy="3075709"/>
            <a:chOff x="-1" y="-2"/>
            <a:chExt cx="2697019" cy="3075709"/>
          </a:xfrm>
        </p:grpSpPr>
        <p:sp>
          <p:nvSpPr>
            <p:cNvPr id="11" name="직각 삼각형 10"/>
            <p:cNvSpPr/>
            <p:nvPr/>
          </p:nvSpPr>
          <p:spPr>
            <a:xfrm flipV="1">
              <a:off x="1" y="-2"/>
              <a:ext cx="517236" cy="3075709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각 삼각형 11"/>
            <p:cNvSpPr/>
            <p:nvPr/>
          </p:nvSpPr>
          <p:spPr>
            <a:xfrm flipV="1">
              <a:off x="0" y="0"/>
              <a:ext cx="951345" cy="1608569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V="1">
              <a:off x="-1" y="0"/>
              <a:ext cx="2697019" cy="365125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부제목 2"/>
          <p:cNvSpPr>
            <a:spLocks noGrp="1"/>
          </p:cNvSpPr>
          <p:nvPr>
            <p:ph type="subTitle" idx="18"/>
          </p:nvPr>
        </p:nvSpPr>
        <p:spPr>
          <a:xfrm>
            <a:off x="838200" y="1124023"/>
            <a:ext cx="10515600" cy="340373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38200" y="406689"/>
            <a:ext cx="10515600" cy="681473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656000" y="1136078"/>
            <a:ext cx="2880000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58"/>
          <p:cNvSpPr>
            <a:spLocks noGrp="1"/>
          </p:cNvSpPr>
          <p:nvPr>
            <p:ph type="sldNum" sz="quarter" idx="16"/>
          </p:nvPr>
        </p:nvSpPr>
        <p:spPr>
          <a:xfrm>
            <a:off x="5881688" y="6546748"/>
            <a:ext cx="428625" cy="365125"/>
          </a:xfrm>
        </p:spPr>
        <p:txBody>
          <a:bodyPr/>
          <a:lstStyle>
            <a:lvl1pPr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2C9F2D79-65B8-4789-92D5-0C0DD066731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58619" y="6299057"/>
            <a:ext cx="10735796" cy="463685"/>
            <a:chOff x="258619" y="6299057"/>
            <a:chExt cx="10735796" cy="463685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1274415" y="6563126"/>
              <a:ext cx="9720000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274415" y="6583262"/>
              <a:ext cx="9720000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/>
            <p:cNvGrpSpPr/>
            <p:nvPr/>
          </p:nvGrpSpPr>
          <p:grpSpPr>
            <a:xfrm>
              <a:off x="258619" y="6299057"/>
              <a:ext cx="1443087" cy="463685"/>
              <a:chOff x="258619" y="6299057"/>
              <a:chExt cx="1443087" cy="463685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575616" y="6546748"/>
                <a:ext cx="112609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Times New Roman" panose="02020603050405020304" pitchFamily="18" charset="0"/>
                  </a:rPr>
                  <a:t>SEJONG UNIVERSITY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85785" y="6583891"/>
                <a:ext cx="9720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88166" y="6321311"/>
                <a:ext cx="11057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spc="100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Times New Roman" panose="02020603050405020304" pitchFamily="18" charset="0"/>
                  </a:rPr>
                  <a:t>세종대학교</a:t>
                </a: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85785" y="6563126"/>
                <a:ext cx="9720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3387" b="73387" l="23347" r="74597">
                            <a14:foregroundMark x1="37500" y1="44073" x2="51895" y2="45806"/>
                            <a14:foregroundMark x1="59355" y1="46411" x2="57258" y2="45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81" t="33036" r="30509" b="30798"/>
              <a:stretch/>
            </p:blipFill>
            <p:spPr>
              <a:xfrm>
                <a:off x="258619" y="6299057"/>
                <a:ext cx="462990" cy="463685"/>
              </a:xfrm>
              <a:prstGeom prst="rect">
                <a:avLst/>
              </a:prstGeom>
            </p:spPr>
          </p:pic>
        </p:grpSp>
      </p:grpSp>
      <p:grpSp>
        <p:nvGrpSpPr>
          <p:cNvPr id="21" name="그룹 20"/>
          <p:cNvGrpSpPr/>
          <p:nvPr userDrawn="1"/>
        </p:nvGrpSpPr>
        <p:grpSpPr>
          <a:xfrm>
            <a:off x="10881992" y="6321311"/>
            <a:ext cx="1206631" cy="492443"/>
            <a:chOff x="10881992" y="6321311"/>
            <a:chExt cx="1206631" cy="492443"/>
          </a:xfrm>
        </p:grpSpPr>
        <p:sp>
          <p:nvSpPr>
            <p:cNvPr id="22" name="TextBox 21"/>
            <p:cNvSpPr txBox="1"/>
            <p:nvPr userDrawn="1"/>
          </p:nvSpPr>
          <p:spPr>
            <a:xfrm>
              <a:off x="10881992" y="6321311"/>
              <a:ext cx="120663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Embedded</a:t>
              </a:r>
            </a:p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 y s t e m</a:t>
              </a:r>
              <a:endPara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3" name="직선 연결선 22"/>
            <p:cNvCxnSpPr/>
            <p:nvPr userDrawn="1"/>
          </p:nvCxnSpPr>
          <p:spPr>
            <a:xfrm>
              <a:off x="10989653" y="6583262"/>
              <a:ext cx="972000" cy="894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10989653" y="6562679"/>
              <a:ext cx="972000" cy="89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5898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99782" y="365125"/>
            <a:ext cx="1554018" cy="5811838"/>
          </a:xfrm>
        </p:spPr>
        <p:txBody>
          <a:bodyPr vert="eaVert" anchor="b"/>
          <a:lstStyle>
            <a:lvl1pPr>
              <a:defRPr sz="36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51535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-1" y="-2"/>
            <a:ext cx="2697019" cy="3075709"/>
            <a:chOff x="-1" y="-2"/>
            <a:chExt cx="2697019" cy="3075709"/>
          </a:xfrm>
        </p:grpSpPr>
        <p:sp>
          <p:nvSpPr>
            <p:cNvPr id="11" name="직각 삼각형 10"/>
            <p:cNvSpPr/>
            <p:nvPr/>
          </p:nvSpPr>
          <p:spPr>
            <a:xfrm flipV="1">
              <a:off x="1" y="-2"/>
              <a:ext cx="517236" cy="3075709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각 삼각형 11"/>
            <p:cNvSpPr/>
            <p:nvPr/>
          </p:nvSpPr>
          <p:spPr>
            <a:xfrm flipV="1">
              <a:off x="0" y="0"/>
              <a:ext cx="951345" cy="1608569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V="1">
              <a:off x="-1" y="0"/>
              <a:ext cx="2697019" cy="365125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9799781" y="1275707"/>
            <a:ext cx="0" cy="360000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>
            <a:spLocks noGrp="1"/>
          </p:cNvSpPr>
          <p:nvPr>
            <p:ph type="subTitle" idx="18"/>
          </p:nvPr>
        </p:nvSpPr>
        <p:spPr>
          <a:xfrm>
            <a:off x="9429750" y="365125"/>
            <a:ext cx="370031" cy="5820023"/>
          </a:xfrm>
        </p:spPr>
        <p:txBody>
          <a:bodyPr vert="eaVert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21" name="슬라이드 번호 개체 틀 58"/>
          <p:cNvSpPr>
            <a:spLocks noGrp="1"/>
          </p:cNvSpPr>
          <p:nvPr>
            <p:ph type="sldNum" sz="quarter" idx="16"/>
          </p:nvPr>
        </p:nvSpPr>
        <p:spPr>
          <a:xfrm>
            <a:off x="5881688" y="6546748"/>
            <a:ext cx="428625" cy="365125"/>
          </a:xfrm>
        </p:spPr>
        <p:txBody>
          <a:bodyPr/>
          <a:lstStyle>
            <a:lvl1pPr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2C9F2D79-65B8-4789-92D5-0C0DD066731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258619" y="6299057"/>
            <a:ext cx="10735796" cy="463685"/>
            <a:chOff x="258619" y="6299057"/>
            <a:chExt cx="10735796" cy="463685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274415" y="6563126"/>
              <a:ext cx="9720000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274415" y="6583262"/>
              <a:ext cx="9720000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/>
          </p:nvGrpSpPr>
          <p:grpSpPr>
            <a:xfrm>
              <a:off x="258619" y="6299057"/>
              <a:ext cx="1443087" cy="463685"/>
              <a:chOff x="258619" y="6299057"/>
              <a:chExt cx="1443087" cy="46368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75616" y="6546748"/>
                <a:ext cx="112609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Times New Roman" panose="02020603050405020304" pitchFamily="18" charset="0"/>
                  </a:rPr>
                  <a:t>SEJONG UNIVERSITY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585785" y="6583891"/>
                <a:ext cx="9720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588166" y="6321311"/>
                <a:ext cx="11057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spc="100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Times New Roman" panose="02020603050405020304" pitchFamily="18" charset="0"/>
                  </a:rPr>
                  <a:t>세종대학교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585785" y="6563126"/>
                <a:ext cx="9720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그림 3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3387" b="73387" l="23347" r="74597">
                            <a14:foregroundMark x1="37500" y1="44073" x2="51895" y2="45806"/>
                            <a14:foregroundMark x1="59355" y1="46411" x2="57258" y2="45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81" t="33036" r="30509" b="30798"/>
              <a:stretch/>
            </p:blipFill>
            <p:spPr>
              <a:xfrm>
                <a:off x="258619" y="6299057"/>
                <a:ext cx="462990" cy="463685"/>
              </a:xfrm>
              <a:prstGeom prst="rect">
                <a:avLst/>
              </a:prstGeom>
            </p:spPr>
          </p:pic>
        </p:grpSp>
      </p:grpSp>
      <p:grpSp>
        <p:nvGrpSpPr>
          <p:cNvPr id="32" name="그룹 31"/>
          <p:cNvGrpSpPr/>
          <p:nvPr userDrawn="1"/>
        </p:nvGrpSpPr>
        <p:grpSpPr>
          <a:xfrm>
            <a:off x="10881992" y="6321311"/>
            <a:ext cx="1206631" cy="492443"/>
            <a:chOff x="10881992" y="6321311"/>
            <a:chExt cx="1206631" cy="492443"/>
          </a:xfrm>
        </p:grpSpPr>
        <p:sp>
          <p:nvSpPr>
            <p:cNvPr id="33" name="TextBox 32"/>
            <p:cNvSpPr txBox="1"/>
            <p:nvPr userDrawn="1"/>
          </p:nvSpPr>
          <p:spPr>
            <a:xfrm>
              <a:off x="10881992" y="6321311"/>
              <a:ext cx="120663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Embedded</a:t>
              </a:r>
            </a:p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 y s t e m</a:t>
              </a:r>
              <a:endPara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4" name="직선 연결선 33"/>
            <p:cNvCxnSpPr/>
            <p:nvPr userDrawn="1"/>
          </p:nvCxnSpPr>
          <p:spPr>
            <a:xfrm>
              <a:off x="10989653" y="6583262"/>
              <a:ext cx="972000" cy="894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 userDrawn="1"/>
          </p:nvCxnSpPr>
          <p:spPr>
            <a:xfrm>
              <a:off x="10989653" y="6562679"/>
              <a:ext cx="972000" cy="89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2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23870" y="644745"/>
            <a:ext cx="321697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Contents</a:t>
            </a:r>
            <a:endParaRPr lang="ko-KR" altLang="en-US" sz="4800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1" y="-2"/>
            <a:ext cx="2697019" cy="3075709"/>
            <a:chOff x="-1" y="-2"/>
            <a:chExt cx="2697019" cy="3075709"/>
          </a:xfrm>
        </p:grpSpPr>
        <p:sp>
          <p:nvSpPr>
            <p:cNvPr id="11" name="직각 삼각형 10"/>
            <p:cNvSpPr/>
            <p:nvPr/>
          </p:nvSpPr>
          <p:spPr>
            <a:xfrm flipV="1">
              <a:off x="1" y="-2"/>
              <a:ext cx="517236" cy="3075709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각 삼각형 11"/>
            <p:cNvSpPr/>
            <p:nvPr/>
          </p:nvSpPr>
          <p:spPr>
            <a:xfrm flipV="1">
              <a:off x="0" y="0"/>
              <a:ext cx="951345" cy="1608569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V="1">
              <a:off x="-1" y="0"/>
              <a:ext cx="2697019" cy="365125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1195851" y="1421743"/>
            <a:ext cx="2873008" cy="360652"/>
          </a:xfrm>
        </p:spPr>
        <p:txBody>
          <a:bodyPr>
            <a:noAutofit/>
          </a:bodyPr>
          <a:lstStyle>
            <a:lvl1pPr algn="ctr"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04935" y="1102948"/>
            <a:ext cx="46800" cy="50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02335" y="2297323"/>
            <a:ext cx="252000" cy="3472320"/>
            <a:chOff x="4202335" y="2297323"/>
            <a:chExt cx="252000" cy="3472320"/>
          </a:xfrm>
        </p:grpSpPr>
        <p:grpSp>
          <p:nvGrpSpPr>
            <p:cNvPr id="21" name="그룹 20"/>
            <p:cNvGrpSpPr/>
            <p:nvPr/>
          </p:nvGrpSpPr>
          <p:grpSpPr>
            <a:xfrm>
              <a:off x="4202335" y="2297323"/>
              <a:ext cx="252000" cy="252000"/>
              <a:chOff x="3884470" y="515362"/>
              <a:chExt cx="252000" cy="252000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3884470" y="51536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3938470" y="569362"/>
                <a:ext cx="144000" cy="14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61000">
                    <a:schemeClr val="accent5">
                      <a:lumMod val="75000"/>
                    </a:schemeClr>
                  </a:gs>
                  <a:gs pos="10000">
                    <a:srgbClr val="002060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202335" y="2942336"/>
              <a:ext cx="252000" cy="252000"/>
              <a:chOff x="3884470" y="515362"/>
              <a:chExt cx="252000" cy="25200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3884470" y="51536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938470" y="569362"/>
                <a:ext cx="144000" cy="144000"/>
              </a:xfrm>
              <a:prstGeom prst="ellipse">
                <a:avLst/>
              </a:prstGeom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61000">
                    <a:schemeClr val="accent5">
                      <a:lumMod val="75000"/>
                    </a:schemeClr>
                  </a:gs>
                  <a:gs pos="10000">
                    <a:srgbClr val="002060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4202335" y="3583513"/>
              <a:ext cx="252000" cy="252000"/>
              <a:chOff x="3884470" y="515362"/>
              <a:chExt cx="252000" cy="252000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884470" y="51536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938470" y="569362"/>
                <a:ext cx="144000" cy="144000"/>
              </a:xfrm>
              <a:prstGeom prst="ellipse">
                <a:avLst/>
              </a:prstGeom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61000">
                    <a:schemeClr val="accent5">
                      <a:lumMod val="75000"/>
                    </a:schemeClr>
                  </a:gs>
                  <a:gs pos="10000">
                    <a:srgbClr val="002060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202335" y="4224690"/>
              <a:ext cx="252000" cy="252000"/>
              <a:chOff x="3884470" y="515362"/>
              <a:chExt cx="252000" cy="252000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3884470" y="51536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3938470" y="569362"/>
                <a:ext cx="144000" cy="144000"/>
              </a:xfrm>
              <a:prstGeom prst="ellipse">
                <a:avLst/>
              </a:prstGeom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61000">
                    <a:schemeClr val="accent5">
                      <a:lumMod val="75000"/>
                    </a:schemeClr>
                  </a:gs>
                  <a:gs pos="10000">
                    <a:srgbClr val="002060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4202335" y="4868265"/>
              <a:ext cx="252000" cy="252000"/>
              <a:chOff x="3884470" y="515362"/>
              <a:chExt cx="252000" cy="252000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3884470" y="51536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938470" y="569362"/>
                <a:ext cx="144000" cy="144000"/>
              </a:xfrm>
              <a:prstGeom prst="ellipse">
                <a:avLst/>
              </a:prstGeom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61000">
                    <a:schemeClr val="accent5">
                      <a:lumMod val="75000"/>
                    </a:schemeClr>
                  </a:gs>
                  <a:gs pos="10000">
                    <a:srgbClr val="002060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4202335" y="5517643"/>
              <a:ext cx="252000" cy="252000"/>
              <a:chOff x="3884470" y="515362"/>
              <a:chExt cx="252000" cy="252000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3884470" y="51536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938470" y="569362"/>
                <a:ext cx="144000" cy="144000"/>
              </a:xfrm>
              <a:prstGeom prst="ellipse">
                <a:avLst/>
              </a:prstGeom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61000">
                    <a:schemeClr val="accent5">
                      <a:lumMod val="75000"/>
                    </a:schemeClr>
                  </a:gs>
                  <a:gs pos="10000">
                    <a:srgbClr val="002060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46" name="텍스트 개체 틀 45"/>
          <p:cNvSpPr>
            <a:spLocks noGrp="1"/>
          </p:cNvSpPr>
          <p:nvPr>
            <p:ph type="body" sz="quarter" idx="10"/>
          </p:nvPr>
        </p:nvSpPr>
        <p:spPr>
          <a:xfrm>
            <a:off x="4690406" y="2780549"/>
            <a:ext cx="5558876" cy="57409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FontTx/>
              <a:buNone/>
              <a:defRPr sz="18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914400" indent="0">
              <a:buFontTx/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1371600" indent="0">
              <a:buFontTx/>
              <a:buNone/>
              <a:defRPr sz="14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828800" indent="0">
              <a:buFontTx/>
              <a:buNone/>
              <a:defRPr sz="14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7" name="텍스트 개체 틀 45"/>
          <p:cNvSpPr>
            <a:spLocks noGrp="1"/>
          </p:cNvSpPr>
          <p:nvPr>
            <p:ph type="body" sz="quarter" idx="11"/>
          </p:nvPr>
        </p:nvSpPr>
        <p:spPr>
          <a:xfrm>
            <a:off x="4690406" y="3421004"/>
            <a:ext cx="5558876" cy="57409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FontTx/>
              <a:buNone/>
              <a:defRPr sz="18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914400" indent="0">
              <a:buFontTx/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1371600" indent="0">
              <a:buFontTx/>
              <a:buNone/>
              <a:defRPr sz="14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828800" indent="0">
              <a:buFontTx/>
              <a:buNone/>
              <a:defRPr sz="14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8" name="텍스트 개체 틀 45"/>
          <p:cNvSpPr>
            <a:spLocks noGrp="1"/>
          </p:cNvSpPr>
          <p:nvPr>
            <p:ph type="body" sz="quarter" idx="12"/>
          </p:nvPr>
        </p:nvSpPr>
        <p:spPr>
          <a:xfrm>
            <a:off x="4690406" y="4061459"/>
            <a:ext cx="5558876" cy="57409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FontTx/>
              <a:buNone/>
              <a:defRPr sz="18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914400" indent="0">
              <a:buFontTx/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1371600" indent="0">
              <a:buFontTx/>
              <a:buNone/>
              <a:defRPr sz="14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828800" indent="0">
              <a:buFontTx/>
              <a:buNone/>
              <a:defRPr sz="14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9" name="텍스트 개체 틀 45"/>
          <p:cNvSpPr>
            <a:spLocks noGrp="1"/>
          </p:cNvSpPr>
          <p:nvPr>
            <p:ph type="body" sz="quarter" idx="13"/>
          </p:nvPr>
        </p:nvSpPr>
        <p:spPr>
          <a:xfrm>
            <a:off x="4690406" y="4709951"/>
            <a:ext cx="5558876" cy="57409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FontTx/>
              <a:buNone/>
              <a:defRPr sz="18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914400" indent="0">
              <a:buFontTx/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1371600" indent="0">
              <a:buFontTx/>
              <a:buNone/>
              <a:defRPr sz="14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828800" indent="0">
              <a:buFontTx/>
              <a:buNone/>
              <a:defRPr sz="14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" name="텍스트 개체 틀 45"/>
          <p:cNvSpPr>
            <a:spLocks noGrp="1"/>
          </p:cNvSpPr>
          <p:nvPr>
            <p:ph type="body" sz="quarter" idx="14"/>
          </p:nvPr>
        </p:nvSpPr>
        <p:spPr>
          <a:xfrm>
            <a:off x="4690406" y="5359257"/>
            <a:ext cx="5558876" cy="57409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FontTx/>
              <a:buNone/>
              <a:defRPr sz="18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914400" indent="0">
              <a:buFontTx/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1371600" indent="0">
              <a:buFontTx/>
              <a:buNone/>
              <a:defRPr sz="14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828800" indent="0">
              <a:buFontTx/>
              <a:buNone/>
              <a:defRPr sz="14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8" name="텍스트 개체 틀 45"/>
          <p:cNvSpPr>
            <a:spLocks noGrp="1"/>
          </p:cNvSpPr>
          <p:nvPr>
            <p:ph type="body" sz="quarter" idx="15"/>
          </p:nvPr>
        </p:nvSpPr>
        <p:spPr>
          <a:xfrm>
            <a:off x="4690406" y="2138809"/>
            <a:ext cx="5558876" cy="57409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FontTx/>
              <a:buNone/>
              <a:defRPr sz="18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914400" indent="0">
              <a:buFontTx/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1371600" indent="0">
              <a:buFontTx/>
              <a:buNone/>
              <a:defRPr sz="14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828800" indent="0">
              <a:buFontTx/>
              <a:buNone/>
              <a:defRPr sz="1400" b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258619" y="6299057"/>
            <a:ext cx="10735796" cy="463685"/>
            <a:chOff x="258619" y="6299057"/>
            <a:chExt cx="10735796" cy="463685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274415" y="6563126"/>
              <a:ext cx="9720000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274415" y="6583262"/>
              <a:ext cx="9720000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/>
            <p:cNvGrpSpPr/>
            <p:nvPr/>
          </p:nvGrpSpPr>
          <p:grpSpPr>
            <a:xfrm>
              <a:off x="258619" y="6299057"/>
              <a:ext cx="1443087" cy="463685"/>
              <a:chOff x="258619" y="6299057"/>
              <a:chExt cx="1443087" cy="46368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75616" y="6546748"/>
                <a:ext cx="112609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Times New Roman" panose="02020603050405020304" pitchFamily="18" charset="0"/>
                  </a:rPr>
                  <a:t>SEJONG UNIVERSITY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85785" y="6583891"/>
                <a:ext cx="9720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588166" y="6321311"/>
                <a:ext cx="11057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spc="100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Times New Roman" panose="02020603050405020304" pitchFamily="18" charset="0"/>
                  </a:rPr>
                  <a:t>세종대학교</a:t>
                </a:r>
              </a:p>
            </p:txBody>
          </p:sp>
          <p:cxnSp>
            <p:nvCxnSpPr>
              <p:cNvPr id="63" name="직선 연결선 62"/>
              <p:cNvCxnSpPr/>
              <p:nvPr/>
            </p:nvCxnSpPr>
            <p:spPr>
              <a:xfrm>
                <a:off x="585785" y="6563126"/>
                <a:ext cx="9720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7" name="그림 5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3387" b="73387" l="23347" r="74597">
                            <a14:foregroundMark x1="37500" y1="44073" x2="51895" y2="45806"/>
                            <a14:foregroundMark x1="59355" y1="46411" x2="57258" y2="45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81" t="33036" r="30509" b="30798"/>
              <a:stretch/>
            </p:blipFill>
            <p:spPr>
              <a:xfrm>
                <a:off x="258619" y="6299057"/>
                <a:ext cx="462990" cy="463685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 userDrawn="1"/>
        </p:nvGrpSpPr>
        <p:grpSpPr>
          <a:xfrm>
            <a:off x="10881992" y="6321311"/>
            <a:ext cx="1206631" cy="492443"/>
            <a:chOff x="10881992" y="6321311"/>
            <a:chExt cx="1206631" cy="492443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10881992" y="6321311"/>
              <a:ext cx="120663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Embedded</a:t>
              </a:r>
            </a:p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 y s t e m</a:t>
              </a:r>
              <a:endPara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51" name="직선 연결선 50"/>
            <p:cNvCxnSpPr/>
            <p:nvPr userDrawn="1"/>
          </p:nvCxnSpPr>
          <p:spPr>
            <a:xfrm>
              <a:off x="10989653" y="6583262"/>
              <a:ext cx="972000" cy="894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 userDrawn="1"/>
          </p:nvCxnSpPr>
          <p:spPr>
            <a:xfrm>
              <a:off x="10989653" y="6562679"/>
              <a:ext cx="972000" cy="89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F2D79-65B8-4789-92D5-0C0DD066731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12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274415" y="6563126"/>
            <a:ext cx="9720000" cy="20136"/>
            <a:chOff x="1274415" y="6563126"/>
            <a:chExt cx="9720000" cy="20136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1274415" y="6563126"/>
              <a:ext cx="9720000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1274415" y="6583262"/>
              <a:ext cx="9720000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0423" y="1198088"/>
            <a:ext cx="5011305" cy="249475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20423" y="3734409"/>
            <a:ext cx="5011306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462915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81005" y="6562722"/>
            <a:ext cx="42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1005" y="6585237"/>
            <a:ext cx="42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163735" y="1989000"/>
            <a:ext cx="2880000" cy="28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1" y="-2"/>
            <a:ext cx="2697019" cy="3075709"/>
            <a:chOff x="-1" y="-2"/>
            <a:chExt cx="2697019" cy="3075709"/>
          </a:xfrm>
        </p:grpSpPr>
        <p:sp>
          <p:nvSpPr>
            <p:cNvPr id="17" name="직각 삼각형 16"/>
            <p:cNvSpPr/>
            <p:nvPr/>
          </p:nvSpPr>
          <p:spPr>
            <a:xfrm flipV="1">
              <a:off x="1" y="-2"/>
              <a:ext cx="517236" cy="3075709"/>
            </a:xfrm>
            <a:prstGeom prst="rtTriangl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V="1">
              <a:off x="0" y="0"/>
              <a:ext cx="951345" cy="1608569"/>
            </a:xfrm>
            <a:prstGeom prst="rtTriangl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직각 삼각형 18"/>
            <p:cNvSpPr/>
            <p:nvPr/>
          </p:nvSpPr>
          <p:spPr>
            <a:xfrm flipV="1">
              <a:off x="-1" y="0"/>
              <a:ext cx="2697019" cy="365125"/>
            </a:xfrm>
            <a:prstGeom prst="rtTriangl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/>
          <p:cNvGrpSpPr/>
          <p:nvPr userDrawn="1"/>
        </p:nvGrpSpPr>
        <p:grpSpPr>
          <a:xfrm>
            <a:off x="10881992" y="6321311"/>
            <a:ext cx="1206631" cy="492443"/>
            <a:chOff x="10881992" y="6321311"/>
            <a:chExt cx="1206631" cy="492443"/>
          </a:xfrm>
        </p:grpSpPr>
        <p:sp>
          <p:nvSpPr>
            <p:cNvPr id="21" name="TextBox 20"/>
            <p:cNvSpPr txBox="1"/>
            <p:nvPr userDrawn="1"/>
          </p:nvSpPr>
          <p:spPr>
            <a:xfrm>
              <a:off x="10881992" y="6321311"/>
              <a:ext cx="120663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Embedded</a:t>
              </a:r>
            </a:p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 y s t e m</a:t>
              </a:r>
              <a:endPara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2" name="직선 연결선 21"/>
            <p:cNvCxnSpPr/>
            <p:nvPr userDrawn="1"/>
          </p:nvCxnSpPr>
          <p:spPr>
            <a:xfrm>
              <a:off x="10989653" y="6583262"/>
              <a:ext cx="972000" cy="894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10989653" y="6562679"/>
              <a:ext cx="972000" cy="89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423375" y="2472134"/>
            <a:ext cx="2488238" cy="1913732"/>
          </a:xfrm>
        </p:spPr>
        <p:txBody>
          <a:bodyPr>
            <a:noAutofit/>
          </a:bodyPr>
          <a:lstStyle>
            <a:lvl1pPr marL="0" indent="0" algn="ctr">
              <a:buNone/>
              <a:defRPr sz="13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93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부제목 2"/>
          <p:cNvSpPr>
            <a:spLocks noGrp="1"/>
          </p:cNvSpPr>
          <p:nvPr>
            <p:ph type="subTitle" idx="18"/>
          </p:nvPr>
        </p:nvSpPr>
        <p:spPr>
          <a:xfrm>
            <a:off x="838200" y="1124023"/>
            <a:ext cx="10515600" cy="340373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06689"/>
            <a:ext cx="10515600" cy="681473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4397"/>
            <a:ext cx="10515600" cy="471256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1" y="-2"/>
            <a:ext cx="2697019" cy="3075709"/>
            <a:chOff x="-1" y="-2"/>
            <a:chExt cx="2697019" cy="3075709"/>
          </a:xfrm>
        </p:grpSpPr>
        <p:sp>
          <p:nvSpPr>
            <p:cNvPr id="11" name="직각 삼각형 10"/>
            <p:cNvSpPr/>
            <p:nvPr/>
          </p:nvSpPr>
          <p:spPr>
            <a:xfrm flipV="1">
              <a:off x="1" y="-2"/>
              <a:ext cx="517236" cy="3075709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각 삼각형 11"/>
            <p:cNvSpPr/>
            <p:nvPr/>
          </p:nvSpPr>
          <p:spPr>
            <a:xfrm flipV="1">
              <a:off x="0" y="0"/>
              <a:ext cx="951345" cy="1608569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V="1">
              <a:off x="-1" y="0"/>
              <a:ext cx="2697019" cy="365125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4656000" y="1136078"/>
            <a:ext cx="2880000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58"/>
          <p:cNvSpPr>
            <a:spLocks noGrp="1"/>
          </p:cNvSpPr>
          <p:nvPr>
            <p:ph type="sldNum" sz="quarter" idx="16"/>
          </p:nvPr>
        </p:nvSpPr>
        <p:spPr>
          <a:xfrm>
            <a:off x="5881688" y="6546748"/>
            <a:ext cx="428625" cy="365125"/>
          </a:xfrm>
        </p:spPr>
        <p:txBody>
          <a:bodyPr/>
          <a:lstStyle>
            <a:lvl1pPr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2C9F2D79-65B8-4789-92D5-0C0DD066731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58619" y="6299057"/>
            <a:ext cx="10735796" cy="463685"/>
            <a:chOff x="258619" y="6299057"/>
            <a:chExt cx="10735796" cy="463685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274415" y="6563126"/>
              <a:ext cx="9720000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274415" y="6583262"/>
              <a:ext cx="9720000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/>
          </p:nvGrpSpPr>
          <p:grpSpPr>
            <a:xfrm>
              <a:off x="258619" y="6299057"/>
              <a:ext cx="1443087" cy="463685"/>
              <a:chOff x="258619" y="6299057"/>
              <a:chExt cx="1443087" cy="46368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75616" y="6546748"/>
                <a:ext cx="112609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Times New Roman" panose="02020603050405020304" pitchFamily="18" charset="0"/>
                  </a:rPr>
                  <a:t>SEJONG UNIVERSITY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585785" y="6583891"/>
                <a:ext cx="9720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588166" y="6321311"/>
                <a:ext cx="11057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spc="100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Times New Roman" panose="02020603050405020304" pitchFamily="18" charset="0"/>
                  </a:rPr>
                  <a:t>세종대학교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585785" y="6563126"/>
                <a:ext cx="9720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그림 3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3387" b="73387" l="23347" r="74597">
                            <a14:foregroundMark x1="37500" y1="44073" x2="51895" y2="45806"/>
                            <a14:foregroundMark x1="59355" y1="46411" x2="57258" y2="45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81" t="33036" r="30509" b="30798"/>
              <a:stretch/>
            </p:blipFill>
            <p:spPr>
              <a:xfrm>
                <a:off x="258619" y="6299057"/>
                <a:ext cx="462990" cy="463685"/>
              </a:xfrm>
              <a:prstGeom prst="rect">
                <a:avLst/>
              </a:prstGeom>
            </p:spPr>
          </p:pic>
        </p:grpSp>
      </p:grpSp>
      <p:grpSp>
        <p:nvGrpSpPr>
          <p:cNvPr id="21" name="그룹 20"/>
          <p:cNvGrpSpPr/>
          <p:nvPr userDrawn="1"/>
        </p:nvGrpSpPr>
        <p:grpSpPr>
          <a:xfrm>
            <a:off x="10881992" y="6321311"/>
            <a:ext cx="1206631" cy="492443"/>
            <a:chOff x="10881992" y="6321311"/>
            <a:chExt cx="1206631" cy="492443"/>
          </a:xfrm>
        </p:grpSpPr>
        <p:sp>
          <p:nvSpPr>
            <p:cNvPr id="22" name="TextBox 21"/>
            <p:cNvSpPr txBox="1"/>
            <p:nvPr userDrawn="1"/>
          </p:nvSpPr>
          <p:spPr>
            <a:xfrm>
              <a:off x="10881992" y="6321311"/>
              <a:ext cx="120663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Embedded</a:t>
              </a:r>
            </a:p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 y s t e m</a:t>
              </a:r>
              <a:endPara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2" name="직선 연결선 31"/>
            <p:cNvCxnSpPr/>
            <p:nvPr userDrawn="1"/>
          </p:nvCxnSpPr>
          <p:spPr>
            <a:xfrm>
              <a:off x="10989653" y="6583262"/>
              <a:ext cx="972000" cy="894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10989653" y="6562679"/>
              <a:ext cx="972000" cy="89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090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64396"/>
            <a:ext cx="5181600" cy="4712567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64396"/>
            <a:ext cx="5181600" cy="4712567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-1" y="-2"/>
            <a:ext cx="2697019" cy="3075709"/>
            <a:chOff x="-1" y="-2"/>
            <a:chExt cx="2697019" cy="3075709"/>
          </a:xfrm>
        </p:grpSpPr>
        <p:sp>
          <p:nvSpPr>
            <p:cNvPr id="12" name="직각 삼각형 11"/>
            <p:cNvSpPr/>
            <p:nvPr/>
          </p:nvSpPr>
          <p:spPr>
            <a:xfrm flipV="1">
              <a:off x="1" y="-2"/>
              <a:ext cx="517236" cy="3075709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V="1">
              <a:off x="0" y="0"/>
              <a:ext cx="951345" cy="1608569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 flipV="1">
              <a:off x="-1" y="0"/>
              <a:ext cx="2697019" cy="365125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부제목 2"/>
          <p:cNvSpPr>
            <a:spLocks noGrp="1"/>
          </p:cNvSpPr>
          <p:nvPr>
            <p:ph type="subTitle" idx="18"/>
          </p:nvPr>
        </p:nvSpPr>
        <p:spPr>
          <a:xfrm>
            <a:off x="838200" y="1124023"/>
            <a:ext cx="10515600" cy="340373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838200" y="406689"/>
            <a:ext cx="10515600" cy="681473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4656000" y="1136078"/>
            <a:ext cx="2880000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58"/>
          <p:cNvSpPr>
            <a:spLocks noGrp="1"/>
          </p:cNvSpPr>
          <p:nvPr>
            <p:ph type="sldNum" sz="quarter" idx="16"/>
          </p:nvPr>
        </p:nvSpPr>
        <p:spPr>
          <a:xfrm>
            <a:off x="5881688" y="6546748"/>
            <a:ext cx="428625" cy="365125"/>
          </a:xfrm>
        </p:spPr>
        <p:txBody>
          <a:bodyPr/>
          <a:lstStyle>
            <a:lvl1pPr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2C9F2D79-65B8-4789-92D5-0C0DD066731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58619" y="6299057"/>
            <a:ext cx="10735796" cy="463685"/>
            <a:chOff x="258619" y="6299057"/>
            <a:chExt cx="10735796" cy="463685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274415" y="6563126"/>
              <a:ext cx="9720000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274415" y="6583262"/>
              <a:ext cx="9720000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/>
            <p:cNvGrpSpPr/>
            <p:nvPr/>
          </p:nvGrpSpPr>
          <p:grpSpPr>
            <a:xfrm>
              <a:off x="258619" y="6299057"/>
              <a:ext cx="1443087" cy="463685"/>
              <a:chOff x="258619" y="6299057"/>
              <a:chExt cx="1443087" cy="463685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75616" y="6546748"/>
                <a:ext cx="112609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Times New Roman" panose="02020603050405020304" pitchFamily="18" charset="0"/>
                  </a:rPr>
                  <a:t>SEJONG UNIVERSITY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585785" y="6583891"/>
                <a:ext cx="9720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588166" y="6321311"/>
                <a:ext cx="11057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spc="100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Times New Roman" panose="02020603050405020304" pitchFamily="18" charset="0"/>
                  </a:rPr>
                  <a:t>세종대학교</a:t>
                </a:r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585785" y="6563126"/>
                <a:ext cx="9720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3387" b="73387" l="23347" r="74597">
                            <a14:foregroundMark x1="37500" y1="44073" x2="51895" y2="45806"/>
                            <a14:foregroundMark x1="59355" y1="46411" x2="57258" y2="45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81" t="33036" r="30509" b="30798"/>
              <a:stretch/>
            </p:blipFill>
            <p:spPr>
              <a:xfrm>
                <a:off x="258619" y="6299057"/>
                <a:ext cx="462990" cy="463685"/>
              </a:xfrm>
              <a:prstGeom prst="rect">
                <a:avLst/>
              </a:prstGeom>
            </p:spPr>
          </p:pic>
        </p:grpSp>
      </p:grpSp>
      <p:grpSp>
        <p:nvGrpSpPr>
          <p:cNvPr id="22" name="그룹 21"/>
          <p:cNvGrpSpPr/>
          <p:nvPr userDrawn="1"/>
        </p:nvGrpSpPr>
        <p:grpSpPr>
          <a:xfrm>
            <a:off x="10881992" y="6321311"/>
            <a:ext cx="1206631" cy="492443"/>
            <a:chOff x="10881992" y="6321311"/>
            <a:chExt cx="1206631" cy="492443"/>
          </a:xfrm>
        </p:grpSpPr>
        <p:sp>
          <p:nvSpPr>
            <p:cNvPr id="23" name="TextBox 22"/>
            <p:cNvSpPr txBox="1"/>
            <p:nvPr userDrawn="1"/>
          </p:nvSpPr>
          <p:spPr>
            <a:xfrm>
              <a:off x="10881992" y="6321311"/>
              <a:ext cx="120663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Embedded</a:t>
              </a:r>
            </a:p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 y s t e m</a:t>
              </a:r>
              <a:endPara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4" name="직선 연결선 23"/>
            <p:cNvCxnSpPr/>
            <p:nvPr userDrawn="1"/>
          </p:nvCxnSpPr>
          <p:spPr>
            <a:xfrm>
              <a:off x="10989653" y="6583262"/>
              <a:ext cx="972000" cy="894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 userDrawn="1"/>
          </p:nvCxnSpPr>
          <p:spPr>
            <a:xfrm>
              <a:off x="10989653" y="6562679"/>
              <a:ext cx="972000" cy="89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860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464396"/>
            <a:ext cx="5157787" cy="597338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103298"/>
            <a:ext cx="5157787" cy="408636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464396"/>
            <a:ext cx="5183188" cy="597338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103298"/>
            <a:ext cx="5183188" cy="408636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-1" y="-2"/>
            <a:ext cx="2697019" cy="3075709"/>
            <a:chOff x="-1" y="-2"/>
            <a:chExt cx="2697019" cy="3075709"/>
          </a:xfrm>
        </p:grpSpPr>
        <p:sp>
          <p:nvSpPr>
            <p:cNvPr id="14" name="직각 삼각형 13"/>
            <p:cNvSpPr/>
            <p:nvPr/>
          </p:nvSpPr>
          <p:spPr>
            <a:xfrm flipV="1">
              <a:off x="1" y="-2"/>
              <a:ext cx="517236" cy="3075709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flipV="1">
              <a:off x="0" y="0"/>
              <a:ext cx="951345" cy="1608569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V="1">
              <a:off x="-1" y="0"/>
              <a:ext cx="2697019" cy="365125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부제목 2"/>
          <p:cNvSpPr>
            <a:spLocks noGrp="1"/>
          </p:cNvSpPr>
          <p:nvPr>
            <p:ph type="subTitle" idx="18"/>
          </p:nvPr>
        </p:nvSpPr>
        <p:spPr>
          <a:xfrm>
            <a:off x="838200" y="1124023"/>
            <a:ext cx="10515600" cy="340373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38200" y="406689"/>
            <a:ext cx="10515600" cy="681473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656000" y="1136078"/>
            <a:ext cx="2880000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슬라이드 번호 개체 틀 58"/>
          <p:cNvSpPr>
            <a:spLocks noGrp="1"/>
          </p:cNvSpPr>
          <p:nvPr>
            <p:ph type="sldNum" sz="quarter" idx="16"/>
          </p:nvPr>
        </p:nvSpPr>
        <p:spPr>
          <a:xfrm>
            <a:off x="5881688" y="6546748"/>
            <a:ext cx="428625" cy="365125"/>
          </a:xfrm>
        </p:spPr>
        <p:txBody>
          <a:bodyPr/>
          <a:lstStyle>
            <a:lvl1pPr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2C9F2D79-65B8-4789-92D5-0C0DD066731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258619" y="6299057"/>
            <a:ext cx="10735796" cy="463685"/>
            <a:chOff x="258619" y="6299057"/>
            <a:chExt cx="10735796" cy="463685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274415" y="6563126"/>
              <a:ext cx="9720000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274415" y="6583262"/>
              <a:ext cx="9720000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258619" y="6299057"/>
              <a:ext cx="1443087" cy="463685"/>
              <a:chOff x="258619" y="6299057"/>
              <a:chExt cx="1443087" cy="46368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575616" y="6546748"/>
                <a:ext cx="112609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Times New Roman" panose="02020603050405020304" pitchFamily="18" charset="0"/>
                  </a:rPr>
                  <a:t>SEJONG UNIVERSITY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585785" y="6583891"/>
                <a:ext cx="9720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588166" y="6321311"/>
                <a:ext cx="11057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spc="100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Times New Roman" panose="02020603050405020304" pitchFamily="18" charset="0"/>
                  </a:rPr>
                  <a:t>세종대학교</a:t>
                </a: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585785" y="6563126"/>
                <a:ext cx="9720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3387" b="73387" l="23347" r="74597">
                            <a14:foregroundMark x1="37500" y1="44073" x2="51895" y2="45806"/>
                            <a14:foregroundMark x1="59355" y1="46411" x2="57258" y2="45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81" t="33036" r="30509" b="30798"/>
              <a:stretch/>
            </p:blipFill>
            <p:spPr>
              <a:xfrm>
                <a:off x="258619" y="6299057"/>
                <a:ext cx="462990" cy="463685"/>
              </a:xfrm>
              <a:prstGeom prst="rect">
                <a:avLst/>
              </a:prstGeom>
            </p:spPr>
          </p:pic>
        </p:grpSp>
      </p:grpSp>
      <p:grpSp>
        <p:nvGrpSpPr>
          <p:cNvPr id="25" name="그룹 24"/>
          <p:cNvGrpSpPr/>
          <p:nvPr userDrawn="1"/>
        </p:nvGrpSpPr>
        <p:grpSpPr>
          <a:xfrm>
            <a:off x="10881992" y="6321311"/>
            <a:ext cx="1206631" cy="492443"/>
            <a:chOff x="10881992" y="6321311"/>
            <a:chExt cx="1206631" cy="492443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10881992" y="6321311"/>
              <a:ext cx="120663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Embedded</a:t>
              </a:r>
            </a:p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 y s t e m</a:t>
              </a:r>
              <a:endPara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6" name="직선 연결선 35"/>
            <p:cNvCxnSpPr/>
            <p:nvPr userDrawn="1"/>
          </p:nvCxnSpPr>
          <p:spPr>
            <a:xfrm>
              <a:off x="10989653" y="6583262"/>
              <a:ext cx="972000" cy="894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 userDrawn="1"/>
          </p:nvCxnSpPr>
          <p:spPr>
            <a:xfrm>
              <a:off x="10989653" y="6562679"/>
              <a:ext cx="972000" cy="89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79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" y="-2"/>
            <a:ext cx="2697019" cy="3075709"/>
            <a:chOff x="-1" y="-2"/>
            <a:chExt cx="2697019" cy="3075709"/>
          </a:xfrm>
        </p:grpSpPr>
        <p:sp>
          <p:nvSpPr>
            <p:cNvPr id="10" name="직각 삼각형 9"/>
            <p:cNvSpPr/>
            <p:nvPr/>
          </p:nvSpPr>
          <p:spPr>
            <a:xfrm flipV="1">
              <a:off x="1" y="-2"/>
              <a:ext cx="517236" cy="3075709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각 삼각형 10"/>
            <p:cNvSpPr/>
            <p:nvPr/>
          </p:nvSpPr>
          <p:spPr>
            <a:xfrm flipV="1">
              <a:off x="0" y="0"/>
              <a:ext cx="951345" cy="1608569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각 삼각형 11"/>
            <p:cNvSpPr/>
            <p:nvPr/>
          </p:nvSpPr>
          <p:spPr>
            <a:xfrm flipV="1">
              <a:off x="-1" y="0"/>
              <a:ext cx="2697019" cy="365125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부제목 2"/>
          <p:cNvSpPr>
            <a:spLocks noGrp="1"/>
          </p:cNvSpPr>
          <p:nvPr>
            <p:ph type="subTitle" idx="18"/>
          </p:nvPr>
        </p:nvSpPr>
        <p:spPr>
          <a:xfrm>
            <a:off x="838200" y="1124023"/>
            <a:ext cx="10515600" cy="340373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838200" y="406689"/>
            <a:ext cx="10515600" cy="681473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656000" y="1136078"/>
            <a:ext cx="2880000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58"/>
          <p:cNvSpPr>
            <a:spLocks noGrp="1"/>
          </p:cNvSpPr>
          <p:nvPr>
            <p:ph type="sldNum" sz="quarter" idx="16"/>
          </p:nvPr>
        </p:nvSpPr>
        <p:spPr>
          <a:xfrm>
            <a:off x="5881688" y="6546748"/>
            <a:ext cx="428625" cy="365125"/>
          </a:xfrm>
        </p:spPr>
        <p:txBody>
          <a:bodyPr/>
          <a:lstStyle>
            <a:lvl1pPr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2C9F2D79-65B8-4789-92D5-0C0DD066731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58619" y="6299057"/>
            <a:ext cx="10735796" cy="463685"/>
            <a:chOff x="258619" y="6299057"/>
            <a:chExt cx="10735796" cy="463685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274415" y="6563126"/>
              <a:ext cx="9720000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274415" y="6583262"/>
              <a:ext cx="9720000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/>
          </p:nvGrpSpPr>
          <p:grpSpPr>
            <a:xfrm>
              <a:off x="258619" y="6299057"/>
              <a:ext cx="1443087" cy="463685"/>
              <a:chOff x="258619" y="6299057"/>
              <a:chExt cx="1443087" cy="46368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75616" y="6546748"/>
                <a:ext cx="112609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Times New Roman" panose="02020603050405020304" pitchFamily="18" charset="0"/>
                  </a:rPr>
                  <a:t>SEJONG UNIVERSITY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585785" y="6583891"/>
                <a:ext cx="9720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588166" y="6321311"/>
                <a:ext cx="11057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spc="100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Times New Roman" panose="02020603050405020304" pitchFamily="18" charset="0"/>
                  </a:rPr>
                  <a:t>세종대학교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585785" y="6563126"/>
                <a:ext cx="9720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그림 3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3387" b="73387" l="23347" r="74597">
                            <a14:foregroundMark x1="37500" y1="44073" x2="51895" y2="45806"/>
                            <a14:foregroundMark x1="59355" y1="46411" x2="57258" y2="45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81" t="33036" r="30509" b="30798"/>
              <a:stretch/>
            </p:blipFill>
            <p:spPr>
              <a:xfrm>
                <a:off x="258619" y="6299057"/>
                <a:ext cx="462990" cy="463685"/>
              </a:xfrm>
              <a:prstGeom prst="rect">
                <a:avLst/>
              </a:prstGeom>
            </p:spPr>
          </p:pic>
        </p:grpSp>
      </p:grpSp>
      <p:grpSp>
        <p:nvGrpSpPr>
          <p:cNvPr id="20" name="그룹 19"/>
          <p:cNvGrpSpPr/>
          <p:nvPr userDrawn="1"/>
        </p:nvGrpSpPr>
        <p:grpSpPr>
          <a:xfrm>
            <a:off x="10881992" y="6321311"/>
            <a:ext cx="1206631" cy="492443"/>
            <a:chOff x="10881992" y="6321311"/>
            <a:chExt cx="1206631" cy="492443"/>
          </a:xfrm>
        </p:grpSpPr>
        <p:sp>
          <p:nvSpPr>
            <p:cNvPr id="21" name="TextBox 20"/>
            <p:cNvSpPr txBox="1"/>
            <p:nvPr userDrawn="1"/>
          </p:nvSpPr>
          <p:spPr>
            <a:xfrm>
              <a:off x="10881992" y="6321311"/>
              <a:ext cx="120663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Embedded</a:t>
              </a:r>
            </a:p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 y s t e m</a:t>
              </a:r>
              <a:endPara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2" name="직선 연결선 21"/>
            <p:cNvCxnSpPr/>
            <p:nvPr userDrawn="1"/>
          </p:nvCxnSpPr>
          <p:spPr>
            <a:xfrm>
              <a:off x="10989653" y="6583262"/>
              <a:ext cx="972000" cy="894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10989653" y="6562679"/>
              <a:ext cx="972000" cy="89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474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-2"/>
            <a:ext cx="2697019" cy="3075709"/>
            <a:chOff x="-1" y="-2"/>
            <a:chExt cx="2697019" cy="3075709"/>
          </a:xfrm>
        </p:grpSpPr>
        <p:sp>
          <p:nvSpPr>
            <p:cNvPr id="9" name="직각 삼각형 8"/>
            <p:cNvSpPr/>
            <p:nvPr/>
          </p:nvSpPr>
          <p:spPr>
            <a:xfrm flipV="1">
              <a:off x="1" y="-2"/>
              <a:ext cx="517236" cy="3075709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직각 삼각형 9"/>
            <p:cNvSpPr/>
            <p:nvPr/>
          </p:nvSpPr>
          <p:spPr>
            <a:xfrm flipV="1">
              <a:off x="0" y="0"/>
              <a:ext cx="951345" cy="1608569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각 삼각형 10"/>
            <p:cNvSpPr/>
            <p:nvPr/>
          </p:nvSpPr>
          <p:spPr>
            <a:xfrm flipV="1">
              <a:off x="-1" y="0"/>
              <a:ext cx="2697019" cy="365125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7" name="슬라이드 번호 개체 틀 58"/>
          <p:cNvSpPr>
            <a:spLocks noGrp="1"/>
          </p:cNvSpPr>
          <p:nvPr>
            <p:ph type="sldNum" sz="quarter" idx="16"/>
          </p:nvPr>
        </p:nvSpPr>
        <p:spPr>
          <a:xfrm>
            <a:off x="5881688" y="6546748"/>
            <a:ext cx="428625" cy="365125"/>
          </a:xfrm>
        </p:spPr>
        <p:txBody>
          <a:bodyPr/>
          <a:lstStyle>
            <a:lvl1pPr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2C9F2D79-65B8-4789-92D5-0C0DD066731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58619" y="6299057"/>
            <a:ext cx="10735796" cy="463685"/>
            <a:chOff x="258619" y="6299057"/>
            <a:chExt cx="10735796" cy="46368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274415" y="6563126"/>
              <a:ext cx="9720000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274415" y="6583262"/>
              <a:ext cx="9720000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258619" y="6299057"/>
              <a:ext cx="1443087" cy="463685"/>
              <a:chOff x="258619" y="6299057"/>
              <a:chExt cx="1443087" cy="46368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75616" y="6546748"/>
                <a:ext cx="112609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Times New Roman" panose="02020603050405020304" pitchFamily="18" charset="0"/>
                  </a:rPr>
                  <a:t>SEJONG UNIVERSITY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85785" y="6583891"/>
                <a:ext cx="9720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88166" y="6321311"/>
                <a:ext cx="11057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spc="100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Times New Roman" panose="02020603050405020304" pitchFamily="18" charset="0"/>
                  </a:rPr>
                  <a:t>세종대학교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85785" y="6563126"/>
                <a:ext cx="9720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3387" b="73387" l="23347" r="74597">
                            <a14:foregroundMark x1="37500" y1="44073" x2="51895" y2="45806"/>
                            <a14:foregroundMark x1="59355" y1="46411" x2="57258" y2="45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81" t="33036" r="30509" b="30798"/>
              <a:stretch/>
            </p:blipFill>
            <p:spPr>
              <a:xfrm>
                <a:off x="258619" y="6299057"/>
                <a:ext cx="462990" cy="463685"/>
              </a:xfrm>
              <a:prstGeom prst="rect">
                <a:avLst/>
              </a:prstGeom>
            </p:spPr>
          </p:pic>
        </p:grpSp>
      </p:grpSp>
      <p:grpSp>
        <p:nvGrpSpPr>
          <p:cNvPr id="28" name="그룹 27"/>
          <p:cNvGrpSpPr/>
          <p:nvPr userDrawn="1"/>
        </p:nvGrpSpPr>
        <p:grpSpPr>
          <a:xfrm>
            <a:off x="10881992" y="6321311"/>
            <a:ext cx="1206631" cy="492443"/>
            <a:chOff x="10881992" y="6321311"/>
            <a:chExt cx="1206631" cy="492443"/>
          </a:xfrm>
        </p:grpSpPr>
        <p:sp>
          <p:nvSpPr>
            <p:cNvPr id="29" name="TextBox 28"/>
            <p:cNvSpPr txBox="1"/>
            <p:nvPr userDrawn="1"/>
          </p:nvSpPr>
          <p:spPr>
            <a:xfrm>
              <a:off x="10881992" y="6321311"/>
              <a:ext cx="120663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Embedded</a:t>
              </a:r>
            </a:p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 y s t e m</a:t>
              </a:r>
              <a:endPara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0" name="직선 연결선 29"/>
            <p:cNvCxnSpPr/>
            <p:nvPr userDrawn="1"/>
          </p:nvCxnSpPr>
          <p:spPr>
            <a:xfrm>
              <a:off x="10989653" y="6583262"/>
              <a:ext cx="972000" cy="894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10989653" y="6562679"/>
              <a:ext cx="972000" cy="89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87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47750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  <a:lvl2pPr>
              <a:defRPr sz="2800">
                <a:solidFill>
                  <a:srgbClr val="002060"/>
                </a:solidFill>
              </a:defRPr>
            </a:lvl2pPr>
            <a:lvl3pPr>
              <a:defRPr sz="2400">
                <a:solidFill>
                  <a:srgbClr val="002060"/>
                </a:solidFill>
              </a:defRPr>
            </a:lvl3pPr>
            <a:lvl4pPr>
              <a:defRPr sz="2000">
                <a:solidFill>
                  <a:srgbClr val="002060"/>
                </a:solidFill>
              </a:defRPr>
            </a:lvl4pPr>
            <a:lvl5pPr>
              <a:defRPr sz="2000">
                <a:solidFill>
                  <a:srgbClr val="0020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1933540"/>
            <a:ext cx="3932237" cy="3935448"/>
          </a:xfrm>
        </p:spPr>
        <p:txBody>
          <a:bodyPr/>
          <a:lstStyle>
            <a:lvl1pPr marL="0" indent="0">
              <a:buNone/>
              <a:defRPr sz="1600">
                <a:solidFill>
                  <a:srgbClr val="00206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-1" y="-2"/>
            <a:ext cx="2697019" cy="3075709"/>
            <a:chOff x="-1" y="-2"/>
            <a:chExt cx="2697019" cy="3075709"/>
          </a:xfrm>
        </p:grpSpPr>
        <p:sp>
          <p:nvSpPr>
            <p:cNvPr id="12" name="직각 삼각형 11"/>
            <p:cNvSpPr/>
            <p:nvPr/>
          </p:nvSpPr>
          <p:spPr>
            <a:xfrm flipV="1">
              <a:off x="1" y="-2"/>
              <a:ext cx="517236" cy="3075709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V="1">
              <a:off x="0" y="0"/>
              <a:ext cx="951345" cy="1608569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 flipV="1">
              <a:off x="-1" y="0"/>
              <a:ext cx="2697019" cy="365125"/>
            </a:xfrm>
            <a:prstGeom prst="rtTriangle">
              <a:avLst/>
            </a:prstGeom>
            <a:solidFill>
              <a:srgbClr val="00206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1725112" y="1537852"/>
            <a:ext cx="2160000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부제목 2"/>
          <p:cNvSpPr>
            <a:spLocks noGrp="1"/>
          </p:cNvSpPr>
          <p:nvPr>
            <p:ph type="subTitle" idx="18"/>
          </p:nvPr>
        </p:nvSpPr>
        <p:spPr>
          <a:xfrm>
            <a:off x="838200" y="1551603"/>
            <a:ext cx="3933825" cy="340373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9" name="슬라이드 번호 개체 틀 58"/>
          <p:cNvSpPr>
            <a:spLocks noGrp="1"/>
          </p:cNvSpPr>
          <p:nvPr>
            <p:ph type="sldNum" sz="quarter" idx="16"/>
          </p:nvPr>
        </p:nvSpPr>
        <p:spPr>
          <a:xfrm>
            <a:off x="5881688" y="6546748"/>
            <a:ext cx="428625" cy="365125"/>
          </a:xfrm>
        </p:spPr>
        <p:txBody>
          <a:bodyPr/>
          <a:lstStyle>
            <a:lvl1pPr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2C9F2D79-65B8-4789-92D5-0C0DD066731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58619" y="6299057"/>
            <a:ext cx="10735796" cy="463685"/>
            <a:chOff x="258619" y="6299057"/>
            <a:chExt cx="10735796" cy="463685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1274415" y="6563126"/>
              <a:ext cx="9720000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274415" y="6583262"/>
              <a:ext cx="9720000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/>
            <p:cNvGrpSpPr/>
            <p:nvPr/>
          </p:nvGrpSpPr>
          <p:grpSpPr>
            <a:xfrm>
              <a:off x="258619" y="6299057"/>
              <a:ext cx="1443087" cy="463685"/>
              <a:chOff x="258619" y="6299057"/>
              <a:chExt cx="1443087" cy="463685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575616" y="6546748"/>
                <a:ext cx="112609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Times New Roman" panose="02020603050405020304" pitchFamily="18" charset="0"/>
                  </a:rPr>
                  <a:t>SEJONG UNIVERSITY</a:t>
                </a:r>
                <a:endPara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85785" y="6583891"/>
                <a:ext cx="9720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88166" y="6321311"/>
                <a:ext cx="11057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spc="100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Times New Roman" panose="02020603050405020304" pitchFamily="18" charset="0"/>
                  </a:rPr>
                  <a:t>세종대학교</a:t>
                </a: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85785" y="6563126"/>
                <a:ext cx="9720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3387" b="73387" l="23347" r="74597">
                            <a14:foregroundMark x1="37500" y1="44073" x2="51895" y2="45806"/>
                            <a14:foregroundMark x1="59355" y1="46411" x2="57258" y2="45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81" t="33036" r="30509" b="30798"/>
              <a:stretch/>
            </p:blipFill>
            <p:spPr>
              <a:xfrm>
                <a:off x="258619" y="6299057"/>
                <a:ext cx="462990" cy="463685"/>
              </a:xfrm>
              <a:prstGeom prst="rect">
                <a:avLst/>
              </a:prstGeom>
            </p:spPr>
          </p:pic>
        </p:grpSp>
      </p:grpSp>
      <p:grpSp>
        <p:nvGrpSpPr>
          <p:cNvPr id="22" name="그룹 21"/>
          <p:cNvGrpSpPr/>
          <p:nvPr userDrawn="1"/>
        </p:nvGrpSpPr>
        <p:grpSpPr>
          <a:xfrm>
            <a:off x="10881992" y="6321311"/>
            <a:ext cx="1206631" cy="492443"/>
            <a:chOff x="10881992" y="6321311"/>
            <a:chExt cx="1206631" cy="492443"/>
          </a:xfrm>
        </p:grpSpPr>
        <p:sp>
          <p:nvSpPr>
            <p:cNvPr id="23" name="TextBox 22"/>
            <p:cNvSpPr txBox="1"/>
            <p:nvPr userDrawn="1"/>
          </p:nvSpPr>
          <p:spPr>
            <a:xfrm>
              <a:off x="10881992" y="6321311"/>
              <a:ext cx="120663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Embedded</a:t>
              </a:r>
            </a:p>
            <a:p>
              <a:pPr algn="ctr"/>
              <a:r>
                <a:rPr lang="en-US" altLang="ko-KR" sz="13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 y s t e m</a:t>
              </a:r>
              <a:endParaRPr lang="ko-KR" altLang="en-US" sz="13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3" name="직선 연결선 32"/>
            <p:cNvCxnSpPr/>
            <p:nvPr userDrawn="1"/>
          </p:nvCxnSpPr>
          <p:spPr>
            <a:xfrm>
              <a:off x="10989653" y="6583262"/>
              <a:ext cx="972000" cy="894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 userDrawn="1"/>
          </p:nvCxnSpPr>
          <p:spPr>
            <a:xfrm>
              <a:off x="10989653" y="6562679"/>
              <a:ext cx="972000" cy="89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801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838200" y="6311900"/>
            <a:ext cx="428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C9F2D79-65B8-4789-92D5-0C0DD06673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46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75000"/>
            </a:schemeClr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400" kern="1200">
          <a:solidFill>
            <a:srgbClr val="002060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rgbClr val="002060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rgbClr val="002060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600" kern="1200">
          <a:solidFill>
            <a:srgbClr val="002060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600" kern="1200">
          <a:solidFill>
            <a:srgbClr val="002060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650B3C57-675C-4692-8325-91A1EC9E6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문서 정리</a:t>
            </a:r>
            <a:r>
              <a:rPr lang="en-US" altLang="ko-KR" dirty="0"/>
              <a:t>, </a:t>
            </a:r>
            <a:r>
              <a:rPr lang="ko-KR" altLang="en-US" dirty="0"/>
              <a:t>텍스트 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5010C-B854-4CF9-8C34-3D35E3F56A6B}"/>
              </a:ext>
            </a:extLst>
          </p:cNvPr>
          <p:cNvSpPr txBox="1"/>
          <p:nvPr/>
        </p:nvSpPr>
        <p:spPr>
          <a:xfrm>
            <a:off x="7937369" y="4062953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16011033 </a:t>
            </a:r>
            <a:r>
              <a:rPr lang="ko-KR" altLang="en-US" dirty="0"/>
              <a:t>위진</a:t>
            </a:r>
          </a:p>
        </p:txBody>
      </p:sp>
    </p:spTree>
    <p:extLst>
      <p:ext uri="{BB962C8B-B14F-4D97-AF65-F5344CB8AC3E}">
        <p14:creationId xmlns:p14="http://schemas.microsoft.com/office/powerpoint/2010/main" val="2033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개발환경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38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8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사용한 </a:t>
            </a:r>
            <a:r>
              <a:rPr lang="en-US" altLang="ko-KR" dirty="0"/>
              <a:t>S/W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77C777-C6DC-4EB5-BAEB-B9339B40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97"/>
            <a:ext cx="10710333" cy="4712566"/>
          </a:xfrm>
        </p:spPr>
        <p:txBody>
          <a:bodyPr/>
          <a:lstStyle/>
          <a:p>
            <a:pPr lvl="0" fontAlgn="base"/>
            <a:r>
              <a:rPr lang="en-US" altLang="ko-KR" dirty="0" err="1"/>
              <a:t>tensorflow</a:t>
            </a:r>
            <a:r>
              <a:rPr lang="en-US" altLang="ko-KR" dirty="0"/>
              <a:t> 1.14</a:t>
            </a:r>
          </a:p>
          <a:p>
            <a:pPr lvl="0" fontAlgn="base"/>
            <a:r>
              <a:rPr lang="en-US" altLang="ko-KR" dirty="0" err="1"/>
              <a:t>keras</a:t>
            </a:r>
            <a:r>
              <a:rPr lang="en-US" altLang="ko-KR" dirty="0"/>
              <a:t> 2.3.1</a:t>
            </a:r>
          </a:p>
          <a:p>
            <a:pPr lvl="0" fontAlgn="base"/>
            <a:r>
              <a:rPr lang="en-US" altLang="ko-KR" dirty="0" err="1"/>
              <a:t>pytesseract</a:t>
            </a:r>
            <a:r>
              <a:rPr lang="en-US" altLang="ko-KR" dirty="0"/>
              <a:t>-OCR</a:t>
            </a:r>
          </a:p>
          <a:p>
            <a:pPr lvl="0" fontAlgn="base"/>
            <a:r>
              <a:rPr lang="en-US" altLang="ko-KR" dirty="0" err="1"/>
              <a:t>numpy</a:t>
            </a:r>
            <a:endParaRPr lang="en-US" altLang="ko-KR" dirty="0"/>
          </a:p>
          <a:p>
            <a:pPr lvl="0" fontAlgn="base"/>
            <a:r>
              <a:rPr lang="en-US" altLang="ko-KR" dirty="0"/>
              <a:t>cv2</a:t>
            </a:r>
          </a:p>
          <a:p>
            <a:pPr lvl="0" fontAlgn="base"/>
            <a:r>
              <a:rPr lang="en-US" altLang="ko-KR" dirty="0" err="1"/>
              <a:t>imutils</a:t>
            </a:r>
            <a:endParaRPr lang="en-US" altLang="ko-KR" dirty="0"/>
          </a:p>
          <a:p>
            <a:pPr lvl="0" fontAlgn="base"/>
            <a:r>
              <a:rPr lang="en-US" altLang="ko-KR" dirty="0"/>
              <a:t>matplotlib</a:t>
            </a:r>
          </a:p>
          <a:p>
            <a:pPr lvl="0" fontAlgn="base"/>
            <a:r>
              <a:rPr lang="en-US" altLang="ko-KR" dirty="0" err="1"/>
              <a:t>skimage</a:t>
            </a:r>
            <a:endParaRPr lang="en-US" altLang="ko-KR" dirty="0"/>
          </a:p>
          <a:p>
            <a:pPr lvl="0" fontAlgn="base"/>
            <a:r>
              <a:rPr lang="en-US" altLang="ko-KR" dirty="0"/>
              <a:t>PIL</a:t>
            </a:r>
          </a:p>
          <a:p>
            <a:pPr lvl="0" fontAlgn="base"/>
            <a:r>
              <a:rPr lang="en-US" altLang="ko-KR" dirty="0" err="1"/>
              <a:t>argparse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39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동작 </a:t>
            </a:r>
            <a:r>
              <a:rPr lang="ko-KR" altLang="en-US" sz="4800" dirty="0" err="1"/>
              <a:t>매커니즘</a:t>
            </a:r>
            <a:endParaRPr lang="ko-KR" altLang="en-US" sz="4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20423" y="3734409"/>
            <a:ext cx="5011306" cy="2239101"/>
          </a:xfrm>
        </p:spPr>
        <p:txBody>
          <a:bodyPr>
            <a:normAutofit/>
          </a:bodyPr>
          <a:lstStyle/>
          <a:p>
            <a:r>
              <a:rPr lang="ko-KR" altLang="en-US" dirty="0"/>
              <a:t>탑승자 파악</a:t>
            </a:r>
            <a:r>
              <a:rPr lang="en-US" altLang="ko-KR" dirty="0"/>
              <a:t> </a:t>
            </a:r>
            <a:r>
              <a:rPr lang="ko-KR" altLang="en-US" dirty="0"/>
              <a:t>메커니즘</a:t>
            </a:r>
            <a:endParaRPr lang="en-US" altLang="ko-KR" dirty="0"/>
          </a:p>
          <a:p>
            <a:r>
              <a:rPr lang="ko-KR" altLang="en-US" dirty="0"/>
              <a:t>요금계산 메커니즘</a:t>
            </a:r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동작</a:t>
            </a:r>
            <a:r>
              <a:rPr lang="en-US" altLang="ko-KR" dirty="0"/>
              <a:t>/</a:t>
            </a:r>
            <a:r>
              <a:rPr lang="ko-KR" altLang="en-US" dirty="0"/>
              <a:t>시연 시나리오별 설명</a:t>
            </a:r>
            <a:r>
              <a:rPr lang="en-US" altLang="ko-KR" dirty="0"/>
              <a:t>--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89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8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스캔 </a:t>
            </a:r>
            <a:r>
              <a:rPr lang="ko-KR" altLang="en-US" dirty="0" err="1"/>
              <a:t>매커니즘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</a:t>
            </a:r>
            <a:r>
              <a:rPr lang="ko-KR" altLang="en-US" dirty="0" err="1"/>
              <a:t>매커니즘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4BC058-5803-4656-87DA-91B4EE3C3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이미지의 선으로 추정되는 부분만을 추출해 낸다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추출해 낸 이미지에서 사각형을 이루는 </a:t>
            </a:r>
            <a:r>
              <a:rPr lang="en-US" altLang="ko-KR" b="1" dirty="0"/>
              <a:t>4</a:t>
            </a:r>
            <a:r>
              <a:rPr lang="ko-KR" altLang="en-US" b="1" dirty="0"/>
              <a:t>개의 점을 찾는다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해당 사각형을 </a:t>
            </a:r>
            <a:r>
              <a:rPr lang="en-US" altLang="ko-KR" b="1" dirty="0"/>
              <a:t>4</a:t>
            </a:r>
            <a:r>
              <a:rPr lang="ko-KR" altLang="en-US" b="1" dirty="0"/>
              <a:t>개의 점을 이용하여 직사각형 형태로 재배열 한다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042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E67057E-2CE1-43EC-953B-15D23F6B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err="1"/>
              <a:t>keras</a:t>
            </a:r>
            <a:r>
              <a:rPr lang="en-US" altLang="ko-KR" b="1" dirty="0"/>
              <a:t> </a:t>
            </a:r>
            <a:r>
              <a:rPr lang="ko-KR" altLang="en-US" b="1" dirty="0"/>
              <a:t>라이브러리에서 </a:t>
            </a:r>
            <a:r>
              <a:rPr lang="en-US" altLang="ko-KR" b="1" dirty="0" err="1"/>
              <a:t>mnist</a:t>
            </a:r>
            <a:r>
              <a:rPr lang="en-US" altLang="ko-KR" b="1" dirty="0"/>
              <a:t> dataset</a:t>
            </a:r>
            <a:r>
              <a:rPr lang="ko-KR" altLang="en-US" b="1" dirty="0"/>
              <a:t>을 가져온다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en-US" altLang="ko-KR" b="1" dirty="0" err="1"/>
              <a:t>mnist</a:t>
            </a:r>
            <a:r>
              <a:rPr lang="ko-KR" altLang="en-US" b="1" dirty="0"/>
              <a:t> 데이터 셋을 </a:t>
            </a:r>
            <a:r>
              <a:rPr lang="en-US" altLang="ko-KR" b="1" dirty="0"/>
              <a:t>CNN</a:t>
            </a:r>
            <a:r>
              <a:rPr lang="ko-KR" altLang="en-US" b="1" dirty="0"/>
              <a:t>을 이용하여 학습시킨다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 학습 시킨 모델을 라즈베리 파이에 저장한다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 </a:t>
            </a:r>
            <a:r>
              <a:rPr lang="en-US" altLang="ko-KR" b="1" dirty="0"/>
              <a:t>cropping </a:t>
            </a:r>
            <a:r>
              <a:rPr lang="ko-KR" altLang="en-US" b="1" dirty="0"/>
              <a:t>된 사용자의 이미지의 크기와 색을 적절히 변환한 후 모델에 집어넣고 결과를 </a:t>
            </a:r>
            <a:r>
              <a:rPr lang="ko-KR" altLang="en-US" b="1" dirty="0" err="1"/>
              <a:t>리턴한다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</a:t>
            </a:r>
            <a:r>
              <a:rPr lang="ko-KR" altLang="en-US" dirty="0" err="1"/>
              <a:t>매커니즘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3DFF812C-8DB2-4655-82A2-4AC8902C6CA7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r>
              <a:rPr lang="en-US" altLang="ko-KR" dirty="0"/>
              <a:t>MNIST </a:t>
            </a:r>
            <a:r>
              <a:rPr lang="ko-KR" altLang="en-US" dirty="0" err="1"/>
              <a:t>매커니즘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14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E67057E-2CE1-43EC-953B-15D23F6B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정확도를 높이기 위해서 스캔이 된 이미지를 사용한다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ko-KR" altLang="en-US" b="1" dirty="0"/>
              <a:t>커맨드 명령을 이용해 </a:t>
            </a:r>
            <a:r>
              <a:rPr lang="en-US" altLang="ko-KR" b="1" dirty="0"/>
              <a:t>tesseract</a:t>
            </a:r>
            <a:r>
              <a:rPr lang="ko-KR" altLang="en-US" b="1" dirty="0"/>
              <a:t>를 사용하여 이미지를 처리한다</a:t>
            </a:r>
            <a:r>
              <a:rPr lang="en-US" altLang="ko-KR" b="1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</a:t>
            </a:r>
            <a:r>
              <a:rPr lang="ko-KR" altLang="en-US" dirty="0" err="1"/>
              <a:t>매커니즘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3DFF812C-8DB2-4655-82A2-4AC8902C6CA7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r>
              <a:rPr lang="ko-KR" altLang="en-US" dirty="0"/>
              <a:t>이미지 텍스트화</a:t>
            </a:r>
          </a:p>
        </p:txBody>
      </p:sp>
    </p:spTree>
    <p:extLst>
      <p:ext uri="{BB962C8B-B14F-4D97-AF65-F5344CB8AC3E}">
        <p14:creationId xmlns:p14="http://schemas.microsoft.com/office/powerpoint/2010/main" val="58934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E67057E-2CE1-43EC-953B-15D23F6B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서버와 클라이언트 간의 파일 전송을 위해서 </a:t>
            </a:r>
            <a:r>
              <a:rPr lang="en-US" altLang="ko-KR" b="1" dirty="0" err="1"/>
              <a:t>ssh</a:t>
            </a:r>
            <a:r>
              <a:rPr lang="ko-KR" altLang="en-US" b="1" dirty="0"/>
              <a:t>를 이용하려고 하였다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ko-KR" altLang="en-US" b="1" dirty="0"/>
              <a:t>프로그램의 동작 시점과 완료 시점을 웹이 확인하기 위하여 자바 스크립트를 이용하려 하였으나 브라우저의 보안 상의 문제로 실패하였다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</a:t>
            </a:r>
            <a:r>
              <a:rPr lang="ko-KR" altLang="en-US" dirty="0" err="1"/>
              <a:t>매커니즘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3DFF812C-8DB2-4655-82A2-4AC8902C6CA7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(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38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시연 및 평가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734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8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구현 내용 시연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53F088-BB04-48D3-8F35-4593BD14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57" y="1991566"/>
            <a:ext cx="5100108" cy="28357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4497FB-744C-43A6-ACE9-EF24E169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440" y="1991566"/>
            <a:ext cx="5688735" cy="274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8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8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구현 내용 평가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스캔</a:t>
            </a:r>
            <a:r>
              <a:rPr lang="en-US" altLang="ko-KR" b="1" dirty="0"/>
              <a:t>, </a:t>
            </a:r>
            <a:r>
              <a:rPr lang="ko-KR" altLang="en-US" b="1" dirty="0"/>
              <a:t>이미지 텍스트화</a:t>
            </a:r>
            <a:r>
              <a:rPr lang="en-US" altLang="ko-KR" b="1" dirty="0"/>
              <a:t>, </a:t>
            </a:r>
            <a:r>
              <a:rPr lang="ko-KR" altLang="en-US" b="1" dirty="0"/>
              <a:t>문서 정리는 구현이 되었다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dirty="0"/>
              <a:t>문서 정리 기능의 모델 자체는 정확도가 </a:t>
            </a:r>
            <a:r>
              <a:rPr lang="en-US" altLang="ko-KR" b="1" dirty="0"/>
              <a:t>95% </a:t>
            </a:r>
            <a:r>
              <a:rPr lang="ko-KR" altLang="en-US" b="1" dirty="0"/>
              <a:t>이상이다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그러나</a:t>
            </a:r>
            <a:r>
              <a:rPr lang="en-US" altLang="ko-KR" b="1" dirty="0"/>
              <a:t>, </a:t>
            </a:r>
            <a:r>
              <a:rPr lang="ko-KR" altLang="en-US" b="1" dirty="0"/>
              <a:t>사진을 변형하는 과정으로 인해서 정확도가 낮아진다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순차적으로 많은 일을 하기 때문에 처리 속도가 </a:t>
            </a:r>
            <a:r>
              <a:rPr lang="en-US" altLang="ko-KR" b="1" dirty="0"/>
              <a:t>30</a:t>
            </a:r>
            <a:r>
              <a:rPr lang="ko-KR" altLang="en-US" b="1" dirty="0"/>
              <a:t>초를 넘는다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스캔 과정 실패</a:t>
            </a:r>
            <a:r>
              <a:rPr lang="en-US" altLang="ko-KR" b="1" dirty="0"/>
              <a:t>, input</a:t>
            </a:r>
            <a:r>
              <a:rPr lang="ko-KR" altLang="en-US" b="1" dirty="0"/>
              <a:t>폴더 비어 있는 경우 등</a:t>
            </a:r>
            <a:r>
              <a:rPr lang="en-US" altLang="ko-KR" b="1" dirty="0"/>
              <a:t>,</a:t>
            </a:r>
            <a:r>
              <a:rPr lang="ko-KR" altLang="en-US" b="1" dirty="0"/>
              <a:t> 예외 처리 부분이 부족하다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웹 구현에 실패하였다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42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z="16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설계 구성요소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동작 메커니즘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시연 및 평가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논의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</p:spTree>
    <p:extLst>
      <p:ext uri="{BB962C8B-B14F-4D97-AF65-F5344CB8AC3E}">
        <p14:creationId xmlns:p14="http://schemas.microsoft.com/office/powerpoint/2010/main" val="1940817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논의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 소감</a:t>
            </a:r>
            <a:endParaRPr lang="en-US" altLang="ko-KR" dirty="0"/>
          </a:p>
          <a:p>
            <a:r>
              <a:rPr lang="ko-KR" altLang="en-US" dirty="0"/>
              <a:t>요약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389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8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개인 소감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논의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902511"/>
              </p:ext>
            </p:extLst>
          </p:nvPr>
        </p:nvGraphicFramePr>
        <p:xfrm>
          <a:off x="2694772" y="1722771"/>
          <a:ext cx="6802455" cy="3905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 구현된 여러 모델을 사용했기에 구현 난이도가 높지 않다고 예상하였으나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라즈베리 파이에 그 프로그램을 올리는 과정에서 버전이 달라서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안된다거나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소프트웨어라거나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운영체제에 가까운 함수라서 사용이 불가능한 등의 문제를 체험했습니다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웹을 구현하려 했던 과정에서 라즈베리 파이와의 개인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통신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구축 관련해서도 많은 고민을 했습니다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실제 임베디드 시스템의 환경 설정이 얼마나 어려울 지 생각해 보게 되는 계기가 되었습니다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370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8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9BC34B2-0D30-436D-B40C-B2FA8DF1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fontAlgn="base"/>
            <a:r>
              <a:rPr lang="ko-KR" altLang="en-US" b="1" dirty="0"/>
              <a:t>웹 구현 목표는 실패하였고</a:t>
            </a:r>
            <a:r>
              <a:rPr lang="en-US" altLang="ko-KR" b="1" dirty="0"/>
              <a:t>,</a:t>
            </a:r>
            <a:endParaRPr lang="ko-KR" altLang="en-US" b="1" dirty="0"/>
          </a:p>
          <a:p>
            <a:pPr marL="0" indent="0" fontAlgn="base">
              <a:buNone/>
            </a:pPr>
            <a:r>
              <a:rPr lang="ko-KR" altLang="en-US" b="1" dirty="0"/>
              <a:t>  스캔 기능</a:t>
            </a:r>
            <a:r>
              <a:rPr lang="en-US" altLang="ko-KR" b="1" dirty="0"/>
              <a:t>, </a:t>
            </a:r>
            <a:r>
              <a:rPr lang="ko-KR" altLang="en-US" b="1" dirty="0"/>
              <a:t>문서 정리 기능</a:t>
            </a:r>
            <a:r>
              <a:rPr lang="en-US" altLang="ko-KR" b="1" dirty="0"/>
              <a:t>, </a:t>
            </a:r>
            <a:r>
              <a:rPr lang="ko-KR" altLang="en-US" b="1" dirty="0"/>
              <a:t>텍스트화 기능 등 주요 기능은 구현 완료 하였습니다</a:t>
            </a:r>
            <a:r>
              <a:rPr lang="en-US" altLang="ko-KR" b="1" dirty="0"/>
              <a:t>.</a:t>
            </a:r>
          </a:p>
          <a:p>
            <a:pPr fontAlgn="base"/>
            <a:endParaRPr lang="ko-KR" altLang="en-US" b="1" dirty="0"/>
          </a:p>
          <a:p>
            <a:pPr fontAlgn="base"/>
            <a:r>
              <a:rPr lang="ko-KR" altLang="en-US" b="1" dirty="0"/>
              <a:t>그러나 예외 처리 부분에서 부족하며</a:t>
            </a:r>
            <a:r>
              <a:rPr lang="en-US" altLang="ko-KR" b="1" dirty="0"/>
              <a:t>,</a:t>
            </a:r>
            <a:endParaRPr lang="ko-KR" altLang="en-US" b="1" dirty="0"/>
          </a:p>
          <a:p>
            <a:pPr marL="0" indent="0" fontAlgn="base">
              <a:buNone/>
            </a:pPr>
            <a:r>
              <a:rPr lang="ko-KR" altLang="en-US" b="1" dirty="0"/>
              <a:t>  실행 속도가 </a:t>
            </a:r>
            <a:r>
              <a:rPr lang="en-US" altLang="ko-KR" b="1" dirty="0"/>
              <a:t>30</a:t>
            </a:r>
            <a:r>
              <a:rPr lang="ko-KR" altLang="en-US" b="1" dirty="0"/>
              <a:t>초에 근접하는</a:t>
            </a:r>
            <a:r>
              <a:rPr lang="en-US" altLang="ko-KR" b="1" dirty="0"/>
              <a:t>, </a:t>
            </a:r>
            <a:r>
              <a:rPr lang="ko-KR" altLang="en-US" b="1" dirty="0"/>
              <a:t>매우 느린 속도를 보여줍니다</a:t>
            </a:r>
            <a:r>
              <a:rPr lang="en-US" altLang="ko-KR" b="1" dirty="0"/>
              <a:t>. </a:t>
            </a:r>
            <a:endParaRPr lang="ko-KR" altLang="en-US" b="1" dirty="0"/>
          </a:p>
          <a:p>
            <a:pPr marL="0" indent="0" fontAlgn="base">
              <a:buNone/>
            </a:pPr>
            <a:r>
              <a:rPr lang="en-US" altLang="ko-KR" b="1" dirty="0"/>
              <a:t>  </a:t>
            </a:r>
            <a:r>
              <a:rPr lang="ko-KR" altLang="en-US" b="1" dirty="0"/>
              <a:t>그러나 개인적으로 주제의 특성 상 어느 정도 감안할 수 있는 부분이라고 판단합니다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51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657351"/>
            <a:ext cx="12192000" cy="3543300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 !</a:t>
            </a:r>
            <a:endParaRPr lang="ko-KR" altLang="en-US" sz="9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657351"/>
            <a:ext cx="12192000" cy="3543300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r>
              <a:rPr lang="en-US" altLang="ko-KR" sz="9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&amp; </a:t>
            </a:r>
            <a:r>
              <a:rPr lang="en-US" altLang="ko-KR" sz="96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96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04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주제 선정이유</a:t>
            </a:r>
            <a:endParaRPr lang="en-US" altLang="ko-KR" dirty="0"/>
          </a:p>
          <a:p>
            <a:r>
              <a:rPr lang="ko-KR" altLang="en-US" dirty="0"/>
              <a:t>시스템 동작 목표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02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0AFB3B5-EBF3-4AFA-AEF2-7BAC003F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b="1" dirty="0"/>
              <a:t>여전히 문서를 카메라로 촬영하여 저장하는 경우가 많다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ko-KR" altLang="en-US" b="1" dirty="0"/>
              <a:t>촬영으로 문서를 보관할 때는 가독성이 좋지 않다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ko-KR" altLang="en-US" b="1" dirty="0"/>
              <a:t>촬영을 한 뒤 문서를 보관할 때 다시 인덱싱을 해 줘야 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 즉</a:t>
            </a:r>
            <a:r>
              <a:rPr lang="en-US" altLang="ko-KR" b="1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사용자의 편의성을 향상시키기 위해서 필요하다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8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주제 선정이유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</p:spTree>
    <p:extLst>
      <p:ext uri="{BB962C8B-B14F-4D97-AF65-F5344CB8AC3E}">
        <p14:creationId xmlns:p14="http://schemas.microsoft.com/office/powerpoint/2010/main" val="89163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8"/>
          </p:nvPr>
        </p:nvSpPr>
        <p:spPr>
          <a:xfrm>
            <a:off x="838200" y="1141779"/>
            <a:ext cx="10515600" cy="340373"/>
          </a:xfrm>
        </p:spPr>
        <p:txBody>
          <a:bodyPr>
            <a:normAutofit/>
          </a:bodyPr>
          <a:lstStyle/>
          <a:p>
            <a:r>
              <a:rPr lang="ko-KR" altLang="en-US" dirty="0"/>
              <a:t>시스템 동작 목표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pic>
        <p:nvPicPr>
          <p:cNvPr id="176" name="그림 175">
            <a:extLst>
              <a:ext uri="{FF2B5EF4-FFF2-40B4-BE49-F238E27FC236}">
                <a16:creationId xmlns:a16="http://schemas.microsoft.com/office/drawing/2014/main" id="{C2A5EBE1-633E-4C4F-80EE-53BA7D7F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014537"/>
            <a:ext cx="102298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1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설계 구성요소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목표 동작 구현방법 구상</a:t>
            </a:r>
            <a:endParaRPr lang="en-US" altLang="ko-KR" dirty="0"/>
          </a:p>
          <a:p>
            <a:r>
              <a:rPr lang="ko-KR" altLang="en-US" dirty="0"/>
              <a:t>제한조건</a:t>
            </a:r>
            <a:endParaRPr lang="en-US" altLang="ko-KR" dirty="0"/>
          </a:p>
          <a:p>
            <a:r>
              <a:rPr lang="ko-KR" altLang="en-US" dirty="0"/>
              <a:t>개발 계획표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0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8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목표 동작 구현방법 구상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구성요소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EE8BF-7F53-4338-8C6A-3B10DDCBA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이미지가 웹을 통해서 들어온다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스캔 작업을 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스캔 된 이미지의 좌측 상단 부분을 잘라 낸다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MNIST</a:t>
            </a:r>
            <a:r>
              <a:rPr lang="ko-KR" altLang="en-US" b="1" dirty="0"/>
              <a:t>로 학습 된 모델을 통해 해당 숫자가 무엇인 지 판단한다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스캔 된 이미지를 텍스트 화 해서 저장한다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인덱싱에 맞게 제목을 바꾼다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사용자에게 제공한다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9485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8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제한사항 정의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구성요소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713778"/>
            <a:ext cx="10515600" cy="38806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라즈베리 파이 </a:t>
            </a:r>
            <a:r>
              <a:rPr lang="en-US" altLang="ko-KR" sz="1800" b="1" dirty="0"/>
              <a:t>4</a:t>
            </a:r>
            <a:r>
              <a:rPr lang="ko-KR" altLang="en-US" sz="1800" b="1" dirty="0"/>
              <a:t>를 사용하므로 </a:t>
            </a:r>
            <a:r>
              <a:rPr lang="en-US" altLang="ko-KR" sz="1800" b="1" dirty="0"/>
              <a:t>GPU</a:t>
            </a:r>
            <a:r>
              <a:rPr lang="ko-KR" altLang="en-US" sz="1800" b="1" dirty="0"/>
              <a:t>를 이용하지 않는다</a:t>
            </a:r>
            <a:r>
              <a:rPr lang="en-US" altLang="ko-KR" sz="18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ko-KR" altLang="en-US" sz="1800" b="1" dirty="0" err="1"/>
              <a:t>연산량을</a:t>
            </a:r>
            <a:r>
              <a:rPr lang="ko-KR" altLang="en-US" sz="1800" b="1" dirty="0"/>
              <a:t> 줄이기 위해서 위치를 좌측 상단으로 고정하고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영상을 처리하지 않는다</a:t>
            </a:r>
            <a:r>
              <a:rPr lang="en-US" altLang="ko-KR" sz="18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모델의 학습은 외부 컴퓨터에서 진행합니다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2461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8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진행 계획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구성요소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BB543EE-BDEC-4054-A77D-1FECEE4B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6172B42-6A0C-46C8-8F85-7B59DF1C7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08670" y="1286933"/>
            <a:ext cx="3185168" cy="15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58052656" descr="EMB00001f9084a5">
            <a:extLst>
              <a:ext uri="{FF2B5EF4-FFF2-40B4-BE49-F238E27FC236}">
                <a16:creationId xmlns:a16="http://schemas.microsoft.com/office/drawing/2014/main" id="{9A54D200-AF72-4827-AA59-75918F37B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30" y="2445808"/>
            <a:ext cx="9122940" cy="273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086961"/>
      </p:ext>
    </p:extLst>
  </p:cSld>
  <p:clrMapOvr>
    <a:masterClrMapping/>
  </p:clrMapOvr>
</p:sld>
</file>

<file path=ppt/theme/theme1.xml><?xml version="1.0" encoding="utf-8"?>
<a:theme xmlns:a="http://schemas.openxmlformats.org/drawingml/2006/main" name="C&amp;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&amp;M" id="{90237E84-1277-4001-AD87-94EB41AF536A}" vid="{04C01C2E-383B-41A8-9C28-297E64E4229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C&amp;M</Template>
  <TotalTime>1386</TotalTime>
  <Words>556</Words>
  <Application>Microsoft Office PowerPoint</Application>
  <PresentationFormat>와이드스크린</PresentationFormat>
  <Paragraphs>139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나눔바른고딕</vt:lpstr>
      <vt:lpstr>맑은 고딕</vt:lpstr>
      <vt:lpstr>Arial</vt:lpstr>
      <vt:lpstr>Wingdings</vt:lpstr>
      <vt:lpstr>C&amp;M</vt:lpstr>
      <vt:lpstr>문서 정리, 텍스트 화</vt:lpstr>
      <vt:lpstr>PowerPoint 프레젠테이션</vt:lpstr>
      <vt:lpstr>서론</vt:lpstr>
      <vt:lpstr>서론</vt:lpstr>
      <vt:lpstr>서론</vt:lpstr>
      <vt:lpstr>설계 구성요소 </vt:lpstr>
      <vt:lpstr>설계 구성요소 </vt:lpstr>
      <vt:lpstr>설계 구성요소 </vt:lpstr>
      <vt:lpstr>설계 구성요소 </vt:lpstr>
      <vt:lpstr>개발환경</vt:lpstr>
      <vt:lpstr>개발환경</vt:lpstr>
      <vt:lpstr>동작 매커니즘</vt:lpstr>
      <vt:lpstr>동작 매커니즘</vt:lpstr>
      <vt:lpstr>동작 매커니즘</vt:lpstr>
      <vt:lpstr>동작 매커니즘</vt:lpstr>
      <vt:lpstr>동작 매커니즘</vt:lpstr>
      <vt:lpstr>시연 및 평가</vt:lpstr>
      <vt:lpstr>시연</vt:lpstr>
      <vt:lpstr>평가</vt:lpstr>
      <vt:lpstr>논의</vt:lpstr>
      <vt:lpstr>논의</vt:lpstr>
      <vt:lpstr>논의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득환</dc:creator>
  <cp:lastModifiedBy>jin wi</cp:lastModifiedBy>
  <cp:revision>129</cp:revision>
  <dcterms:created xsi:type="dcterms:W3CDTF">2016-05-08T06:40:51Z</dcterms:created>
  <dcterms:modified xsi:type="dcterms:W3CDTF">2020-06-21T18:56:36Z</dcterms:modified>
</cp:coreProperties>
</file>