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</p:sldIdLst>
  <p:sldSz cx="7315200" cy="9601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9"/>
    <a:srgbClr val="0099CC"/>
    <a:srgbClr val="4FADC4"/>
    <a:srgbClr val="BE514F"/>
    <a:srgbClr val="9CB95D"/>
    <a:srgbClr val="80669F"/>
    <a:srgbClr val="5183BB"/>
    <a:srgbClr val="F5944D"/>
    <a:srgbClr val="F6B484"/>
    <a:srgbClr val="5A86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2356" autoAdjust="0"/>
    <p:restoredTop sz="94929" autoAdjust="0"/>
  </p:normalViewPr>
  <p:slideViewPr>
    <p:cSldViewPr>
      <p:cViewPr>
        <p:scale>
          <a:sx n="147" d="100"/>
          <a:sy n="147" d="100"/>
        </p:scale>
        <p:origin x="-2896" y="1248"/>
      </p:cViewPr>
      <p:guideLst>
        <p:guide orient="horz" pos="3024"/>
        <p:guide pos="23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2982596"/>
            <a:ext cx="6217920" cy="20580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5440680"/>
            <a:ext cx="512064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C691-319C-4B9F-941C-73BDCD6FFE18}" type="datetimeFigureOut">
              <a:rPr lang="en-US" smtClean="0"/>
              <a:pPr/>
              <a:t>8/11/14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C691-319C-4B9F-941C-73BDCD6FFE18}" type="datetimeFigureOut">
              <a:rPr lang="en-US" smtClean="0"/>
              <a:pPr/>
              <a:t>8/11/14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0" y="384494"/>
            <a:ext cx="1645920" cy="81921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384494"/>
            <a:ext cx="4815840" cy="81921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C691-319C-4B9F-941C-73BDCD6FFE18}" type="datetimeFigureOut">
              <a:rPr lang="en-US" smtClean="0"/>
              <a:pPr/>
              <a:t>8/11/14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C691-319C-4B9F-941C-73BDCD6FFE18}" type="datetimeFigureOut">
              <a:rPr lang="en-US" smtClean="0"/>
              <a:pPr/>
              <a:t>8/11/14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661"/>
            <a:ext cx="6217920" cy="190690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9399"/>
            <a:ext cx="6217920" cy="210026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C691-319C-4B9F-941C-73BDCD6FFE18}" type="datetimeFigureOut">
              <a:rPr lang="en-US" smtClean="0"/>
              <a:pPr/>
              <a:t>8/11/14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2240281"/>
            <a:ext cx="3230880" cy="63363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8560" y="2240281"/>
            <a:ext cx="3230880" cy="63363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C691-319C-4B9F-941C-73BDCD6FFE18}" type="datetimeFigureOut">
              <a:rPr lang="en-US" smtClean="0"/>
              <a:pPr/>
              <a:t>8/11/14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2149158"/>
            <a:ext cx="3232150" cy="8956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3044825"/>
            <a:ext cx="3232150" cy="55318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0" y="2149158"/>
            <a:ext cx="3233420" cy="8956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0" y="3044825"/>
            <a:ext cx="3233420" cy="55318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C691-319C-4B9F-941C-73BDCD6FFE18}" type="datetimeFigureOut">
              <a:rPr lang="en-US" smtClean="0"/>
              <a:pPr/>
              <a:t>8/11/14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C691-319C-4B9F-941C-73BDCD6FFE18}" type="datetimeFigureOut">
              <a:rPr lang="en-US" smtClean="0"/>
              <a:pPr/>
              <a:t>8/11/14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C691-319C-4B9F-941C-73BDCD6FFE18}" type="datetimeFigureOut">
              <a:rPr lang="en-US" smtClean="0"/>
              <a:pPr/>
              <a:t>8/11/14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382270"/>
            <a:ext cx="2406650" cy="16268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0" y="382271"/>
            <a:ext cx="4089400" cy="819435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1" y="2009141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C691-319C-4B9F-941C-73BDCD6FFE18}" type="datetimeFigureOut">
              <a:rPr lang="en-US" smtClean="0"/>
              <a:pPr/>
              <a:t>8/11/14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0" y="6720840"/>
            <a:ext cx="4389120" cy="79343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0" y="857885"/>
            <a:ext cx="4389120" cy="57607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0" y="7514273"/>
            <a:ext cx="4389120" cy="11268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C691-319C-4B9F-941C-73BDCD6FFE18}" type="datetimeFigureOut">
              <a:rPr lang="en-US" smtClean="0"/>
              <a:pPr/>
              <a:t>8/11/14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384493"/>
            <a:ext cx="6583680" cy="160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2240281"/>
            <a:ext cx="6583680" cy="6336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8898891"/>
            <a:ext cx="17068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5C691-319C-4B9F-941C-73BDCD6FFE18}" type="datetimeFigureOut">
              <a:rPr lang="en-US" smtClean="0"/>
              <a:pPr/>
              <a:t>8/11/14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8898891"/>
            <a:ext cx="2316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8898891"/>
            <a:ext cx="17068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Line Callout 2 73"/>
          <p:cNvSpPr/>
          <p:nvPr/>
        </p:nvSpPr>
        <p:spPr>
          <a:xfrm>
            <a:off x="4091870" y="3959598"/>
            <a:ext cx="2209800" cy="1600200"/>
          </a:xfrm>
          <a:prstGeom prst="borderCallout2">
            <a:avLst>
              <a:gd name="adj1" fmla="val 49540"/>
              <a:gd name="adj2" fmla="val -125"/>
              <a:gd name="adj3" fmla="val -20648"/>
              <a:gd name="adj4" fmla="val -8423"/>
              <a:gd name="adj5" fmla="val -21069"/>
              <a:gd name="adj6" fmla="val -1688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Line Callout 2 71"/>
          <p:cNvSpPr/>
          <p:nvPr/>
        </p:nvSpPr>
        <p:spPr>
          <a:xfrm>
            <a:off x="4065252" y="990600"/>
            <a:ext cx="2945148" cy="2335896"/>
          </a:xfrm>
          <a:prstGeom prst="borderCallout2">
            <a:avLst>
              <a:gd name="adj1" fmla="val 49540"/>
              <a:gd name="adj2" fmla="val -125"/>
              <a:gd name="adj3" fmla="val 86591"/>
              <a:gd name="adj4" fmla="val -5543"/>
              <a:gd name="adj5" fmla="val 86676"/>
              <a:gd name="adj6" fmla="val -959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477223"/>
              </p:ext>
            </p:extLst>
          </p:nvPr>
        </p:nvGraphicFramePr>
        <p:xfrm>
          <a:off x="4156392" y="1030645"/>
          <a:ext cx="2777808" cy="224584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65501"/>
                <a:gridCol w="2412307"/>
              </a:tblGrid>
              <a:tr h="201351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State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Meaning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S0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Connection attempt seen,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no reply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S1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Connection established, not terminated (0 byte counts)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SF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Normal establish &amp; termination</a:t>
                      </a:r>
                      <a:r>
                        <a:rPr lang="en-US" sz="800" b="0" baseline="0" dirty="0" smtClean="0"/>
                        <a:t> (&gt;0 byte counts)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REJ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Connection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attempt rejected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S2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Established,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ORIG attempts close, no reply from RESP.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S3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Established, RESP attempts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close, no reply from ORIG.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RSTO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en-US" sz="800" b="0" baseline="0" dirty="0" smtClean="0">
                          <a:solidFill>
                            <a:schemeClr val="dk1"/>
                          </a:solidFill>
                        </a:rPr>
                        <a:t>stablished, ORIG aborted (RST)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RSTR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stablished, RESP aborted (RST)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RSTOS0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ORIG sent SYN then RST;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no RESP SYN-ACK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RSTRH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RESP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sent SYN-ACK then RST; no ORIG SYN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SH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ORIG sent SYN then FIN;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no RESP SYN-ACK (“half-open”)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SHR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RESP sent SYN-ACK then FIN;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no ORIG SYN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OTH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No SYN, not closed. Midstream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traffic. Partial connection.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3955565" y="609600"/>
            <a:ext cx="2216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itchFamily="34" charset="0"/>
              </a:rPr>
              <a:t>c</a:t>
            </a:r>
            <a:r>
              <a:rPr 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itchFamily="34" charset="0"/>
              </a:rPr>
              <a:t>onn.log: </a:t>
            </a:r>
            <a:r>
              <a:rPr lang="en-US" sz="14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itchFamily="34" charset="0"/>
              </a:rPr>
              <a:t>conn_state</a:t>
            </a:r>
            <a:endParaRPr lang="en-US" sz="1400" dirty="0" smtClean="0">
              <a:solidFill>
                <a:schemeClr val="accent5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242277"/>
              </p:ext>
            </p:extLst>
          </p:nvPr>
        </p:nvGraphicFramePr>
        <p:xfrm>
          <a:off x="4130466" y="5978158"/>
          <a:ext cx="2879933" cy="145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985"/>
                <a:gridCol w="399991"/>
                <a:gridCol w="1839957"/>
              </a:tblGrid>
              <a:tr h="192795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58367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0000"/>
                          </a:solidFill>
                        </a:rPr>
                        <a:t>Measurement</a:t>
                      </a:r>
                      <a:r>
                        <a:rPr lang="en-US" sz="800" dirty="0" smtClean="0"/>
                        <a:t> timestamp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8367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ts_delta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interval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 difference from previous measurement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8367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peer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Name</a:t>
                      </a:r>
                      <a:r>
                        <a:rPr lang="en-US" sz="800" baseline="0" dirty="0" smtClean="0"/>
                        <a:t> of the Bro instance reporting loss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8367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gaps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ACKs</a:t>
                      </a:r>
                      <a:r>
                        <a:rPr lang="en-US" sz="800" baseline="0" dirty="0" smtClean="0"/>
                        <a:t> seen without seeing data being </a:t>
                      </a:r>
                      <a:r>
                        <a:rPr lang="en-US" sz="800" baseline="0" dirty="0" err="1" smtClean="0"/>
                        <a:t>ACKed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8367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acks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/>
                        <a:t>count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Total</a:t>
                      </a:r>
                      <a:r>
                        <a:rPr lang="en-US" sz="800" baseline="0" dirty="0" smtClean="0"/>
                        <a:t> number of TCP ACKs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8367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percent_loss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gaps/</a:t>
                      </a:r>
                      <a:r>
                        <a:rPr lang="en-US" sz="800" dirty="0" err="1" smtClean="0"/>
                        <a:t>acks</a:t>
                      </a:r>
                      <a:r>
                        <a:rPr lang="en-US" sz="800" dirty="0" smtClean="0"/>
                        <a:t>, as a percentage. Estimate</a:t>
                      </a:r>
                      <a:r>
                        <a:rPr lang="en-US" sz="800" baseline="0" dirty="0" smtClean="0"/>
                        <a:t> of </a:t>
                      </a:r>
                      <a:r>
                        <a:rPr lang="en-US" sz="800" dirty="0" smtClean="0"/>
                        <a:t>loss.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38600" y="5562600"/>
            <a:ext cx="1843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capture_loss.log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Estimate of packet loss</a:t>
            </a:r>
            <a:endParaRPr lang="en-US" sz="1000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641657"/>
              </p:ext>
            </p:extLst>
          </p:nvPr>
        </p:nvGraphicFramePr>
        <p:xfrm>
          <a:off x="152400" y="5334004"/>
          <a:ext cx="3657600" cy="373379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64525"/>
                <a:gridCol w="367912"/>
                <a:gridCol w="2625163"/>
              </a:tblGrid>
              <a:tr h="19952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</a:tr>
              <a:tr h="169768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Timestamp of the DNS request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85499">
                <a:tc>
                  <a:txBody>
                    <a:bodyPr/>
                    <a:lstStyle/>
                    <a:p>
                      <a:r>
                        <a:rPr lang="en-US" sz="800" b="1" baseline="0" dirty="0" err="1" smtClean="0"/>
                        <a:t>uid</a:t>
                      </a:r>
                      <a:r>
                        <a:rPr lang="en-US" sz="800" b="1" baseline="0" dirty="0" smtClean="0"/>
                        <a:t>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85499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tx1"/>
                          </a:solidFill>
                        </a:rPr>
                        <a:t>proto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proto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Protocol</a:t>
                      </a:r>
                      <a:r>
                        <a:rPr lang="en-US" sz="800" baseline="0" dirty="0" smtClean="0"/>
                        <a:t> of DNS transaction – TCP or UDP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72442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trans_id</a:t>
                      </a:r>
                      <a:endParaRPr 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  <a:endParaRPr lang="en-US" sz="800" b="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16 bit identifier assigned</a:t>
                      </a:r>
                      <a:r>
                        <a:rPr lang="en-US" sz="800" baseline="0" dirty="0" smtClean="0"/>
                        <a:t> by DNS client; responses match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976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query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Domain name subject of the query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9768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qclass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 specifying the query class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9768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qclass_name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Descriptive</a:t>
                      </a:r>
                      <a:r>
                        <a:rPr lang="en-US" sz="800" baseline="0" dirty="0" smtClean="0"/>
                        <a:t> name of the query class (e.g. C_INTERNET)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9768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qtype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 specifying the query type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9768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qtype_name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Name of the query type (e.g. A, AAAA, PTR)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9768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rcode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Response code value in the DNS response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274545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rcode_name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i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Descriptive name of </a:t>
                      </a:r>
                      <a:r>
                        <a:rPr lang="en-US" sz="800" baseline="0" dirty="0" smtClean="0"/>
                        <a:t>the response code (e.g. NOERROR, NXDOMAIN)</a:t>
                      </a:r>
                      <a:endParaRPr lang="en-US" sz="800" dirty="0" smtClean="0"/>
                    </a:p>
                  </a:txBody>
                  <a:tcPr marL="27432" marR="9144" marT="18288" marB="0"/>
                </a:tc>
              </a:tr>
              <a:tr h="16976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QR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 smtClean="0"/>
                        <a:t>bool</a:t>
                      </a:r>
                      <a:endParaRPr lang="en-US" sz="800" b="0" i="0" dirty="0" smtClean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Was</a:t>
                      </a:r>
                      <a:r>
                        <a:rPr lang="en-US" sz="800" baseline="0" dirty="0" smtClean="0"/>
                        <a:t> this a query </a:t>
                      </a:r>
                      <a:r>
                        <a:rPr lang="en-US" sz="800" baseline="0" dirty="0" smtClean="0"/>
                        <a:t>(T) or </a:t>
                      </a:r>
                      <a:r>
                        <a:rPr lang="en-US" sz="800" baseline="0" dirty="0" smtClean="0"/>
                        <a:t>a </a:t>
                      </a:r>
                      <a:r>
                        <a:rPr lang="en-US" sz="800" baseline="0" dirty="0" smtClean="0"/>
                        <a:t>response (F)?</a:t>
                      </a:r>
                      <a:endParaRPr lang="en-US" sz="800" dirty="0" smtClean="0"/>
                    </a:p>
                  </a:txBody>
                  <a:tcPr marL="27432" marR="9144" marT="18288" marB="0"/>
                </a:tc>
              </a:tr>
              <a:tr h="16976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AA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 smtClean="0"/>
                        <a:t>bool</a:t>
                      </a:r>
                      <a:endParaRPr lang="en-US" sz="800" b="0" i="1" dirty="0" smtClean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</a:t>
                      </a:r>
                      <a:r>
                        <a:rPr lang="en-US" sz="800" baseline="0" dirty="0" smtClean="0"/>
                        <a:t>: </a:t>
                      </a:r>
                      <a:r>
                        <a:rPr lang="en-US" sz="800" dirty="0" smtClean="0"/>
                        <a:t> </a:t>
                      </a:r>
                      <a:r>
                        <a:rPr lang="en-US" sz="800" baseline="0" dirty="0" smtClean="0"/>
                        <a:t>server is authoritative for query</a:t>
                      </a:r>
                      <a:endParaRPr lang="en-US" sz="800" dirty="0" smtClean="0"/>
                    </a:p>
                  </a:txBody>
                  <a:tcPr marL="27432" marR="9144" marT="18288" marB="0"/>
                </a:tc>
              </a:tr>
              <a:tr h="16976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TC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/>
                        <a:t>bool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T:</a:t>
                      </a:r>
                      <a:r>
                        <a:rPr lang="en-US" sz="800" baseline="0" dirty="0" smtClean="0"/>
                        <a:t> </a:t>
                      </a:r>
                      <a:r>
                        <a:rPr lang="en-US" sz="800" baseline="0" dirty="0" smtClean="0"/>
                        <a:t>message was truncated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976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RD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/>
                        <a:t>bool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Recursion Desired. T</a:t>
                      </a:r>
                      <a:r>
                        <a:rPr lang="en-US" sz="800" baseline="0" dirty="0" smtClean="0"/>
                        <a:t> =</a:t>
                      </a:r>
                      <a:r>
                        <a:rPr lang="en-US" sz="800" dirty="0" smtClean="0"/>
                        <a:t> request recursive</a:t>
                      </a:r>
                      <a:r>
                        <a:rPr lang="en-US" sz="800" baseline="0" dirty="0" smtClean="0"/>
                        <a:t> lookup of </a:t>
                      </a:r>
                      <a:r>
                        <a:rPr lang="en-US" sz="800" dirty="0" smtClean="0"/>
                        <a:t>query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976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RA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/>
                        <a:t>bool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Recursion Available. T</a:t>
                      </a:r>
                      <a:r>
                        <a:rPr lang="en-US" sz="800" baseline="0" dirty="0" smtClean="0"/>
                        <a:t> =</a:t>
                      </a:r>
                      <a:r>
                        <a:rPr lang="en-US" sz="800" dirty="0" smtClean="0"/>
                        <a:t> server supports recursive queries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976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Z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/>
                        <a:t>count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Reserved field, should be zero in all queries &amp; responses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976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answers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/>
                        <a:t>vector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List of resource descriptions in answer to the query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976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TTLs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vector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Caching intervals of the answers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976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rejected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/>
                        <a:t>bool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Whether the DNS query was rejected</a:t>
                      </a:r>
                      <a:r>
                        <a:rPr lang="en-US" sz="800" baseline="0" dirty="0" smtClean="0"/>
                        <a:t> by the server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6200" y="4882774"/>
            <a:ext cx="2124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itchFamily="34" charset="0"/>
              </a:rPr>
              <a:t>dns.log</a:t>
            </a:r>
            <a:endParaRPr lang="en-US" sz="1400" dirty="0" smtClean="0">
              <a:solidFill>
                <a:schemeClr val="accent2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itchFamily="34" charset="0"/>
              </a:rPr>
              <a:t>DNS query/response details</a:t>
            </a:r>
            <a:endParaRPr lang="en-US" sz="1000" dirty="0">
              <a:solidFill>
                <a:schemeClr val="accent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160237"/>
              </p:ext>
            </p:extLst>
          </p:nvPr>
        </p:nvGraphicFramePr>
        <p:xfrm>
          <a:off x="152401" y="929613"/>
          <a:ext cx="3657599" cy="391852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96159"/>
                <a:gridCol w="446840"/>
                <a:gridCol w="2514600"/>
              </a:tblGrid>
              <a:tr h="20135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/>
                        <a:t>time</a:t>
                      </a:r>
                      <a:endParaRPr lang="en-US" sz="8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Timestamp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uid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dk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Unique ID of Connection</a:t>
                      </a: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id.orig_h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/>
                        <a:t>addr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Originating endpoint’s IP address (AKA ORIG)</a:t>
                      </a: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id.orig_p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port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Originating endpoint’s TCP/UDP</a:t>
                      </a:r>
                      <a:r>
                        <a:rPr lang="en-US" sz="800" baseline="0" dirty="0" smtClean="0"/>
                        <a:t> </a:t>
                      </a:r>
                      <a:r>
                        <a:rPr lang="en-US" sz="800" dirty="0" smtClean="0"/>
                        <a:t>port (or ICMP code)</a:t>
                      </a: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id.resp_h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Responding endpoint’s IP address (AKA RESP)</a:t>
                      </a: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id.resp_p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port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Responding endpoint’s TCP/UDP port (or ICMP code)</a:t>
                      </a: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proto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proto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Transport layer protocol of connection</a:t>
                      </a: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service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Dynamically</a:t>
                      </a:r>
                      <a:r>
                        <a:rPr lang="en-US" sz="800" baseline="0" dirty="0" smtClean="0"/>
                        <a:t> detected application protocol, if any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duration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interval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Connection length</a:t>
                      </a: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orig_bytes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Originator payload bytes; from</a:t>
                      </a:r>
                      <a:r>
                        <a:rPr lang="en-US" sz="800" baseline="0" dirty="0" smtClean="0"/>
                        <a:t> sequence numbers if</a:t>
                      </a:r>
                      <a:r>
                        <a:rPr lang="en-US" sz="800" dirty="0" smtClean="0"/>
                        <a:t> TCP</a:t>
                      </a: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resp_bytes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Responder payload bytes;</a:t>
                      </a:r>
                      <a:r>
                        <a:rPr lang="en-US" sz="800" baseline="0" dirty="0" smtClean="0"/>
                        <a:t> from sequence numbers if TCP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conn_state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Connection</a:t>
                      </a:r>
                      <a:r>
                        <a:rPr lang="en-US" sz="800" baseline="0" dirty="0" smtClean="0"/>
                        <a:t> state (see </a:t>
                      </a:r>
                      <a:r>
                        <a:rPr lang="en-US" sz="800" b="1" baseline="0" dirty="0" smtClean="0">
                          <a:solidFill>
                            <a:srgbClr val="4FADC4"/>
                          </a:solidFill>
                        </a:rPr>
                        <a:t>conn.log</a:t>
                      </a:r>
                      <a:r>
                        <a:rPr lang="en-US" sz="800" b="1" baseline="0" dirty="0" smtClean="0">
                          <a:solidFill>
                            <a:srgbClr val="4FADC4"/>
                          </a:solidFill>
                        </a:rPr>
                        <a:t>: </a:t>
                      </a:r>
                      <a:r>
                        <a:rPr lang="en-US" sz="800" b="1" baseline="0" dirty="0" err="1" smtClean="0">
                          <a:solidFill>
                            <a:srgbClr val="4FADC4"/>
                          </a:solidFill>
                        </a:rPr>
                        <a:t>conn_state</a:t>
                      </a:r>
                      <a:r>
                        <a:rPr lang="en-US" sz="800" baseline="0" dirty="0" smtClean="0">
                          <a:solidFill>
                            <a:srgbClr val="4FADC4"/>
                          </a:solidFill>
                        </a:rPr>
                        <a:t> </a:t>
                      </a:r>
                      <a:r>
                        <a:rPr lang="en-US" sz="800" baseline="0" dirty="0" smtClean="0"/>
                        <a:t>table)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local_orig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>
                          <a:solidFill>
                            <a:schemeClr val="tx1"/>
                          </a:solidFill>
                        </a:rPr>
                        <a:t>bool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If</a:t>
                      </a:r>
                      <a:r>
                        <a:rPr lang="en-US" sz="800" baseline="0" dirty="0" smtClean="0"/>
                        <a:t> conn originated locally T; if remotely F.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If Site::</a:t>
                      </a:r>
                      <a:r>
                        <a:rPr lang="en-US" sz="800" baseline="0" dirty="0" err="1" smtClean="0"/>
                        <a:t>local_nets</a:t>
                      </a:r>
                      <a:r>
                        <a:rPr lang="en-US" sz="800" baseline="0" dirty="0" smtClean="0"/>
                        <a:t> empty, always unset.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missed_bytes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Number</a:t>
                      </a:r>
                      <a:r>
                        <a:rPr lang="en-US" sz="800" baseline="0" dirty="0" smtClean="0"/>
                        <a:t> of</a:t>
                      </a:r>
                      <a:r>
                        <a:rPr lang="en-US" sz="800" dirty="0" smtClean="0"/>
                        <a:t> missing</a:t>
                      </a:r>
                      <a:r>
                        <a:rPr lang="en-US" sz="800" baseline="0" dirty="0" smtClean="0"/>
                        <a:t> </a:t>
                      </a:r>
                      <a:r>
                        <a:rPr lang="en-US" sz="800" dirty="0" smtClean="0"/>
                        <a:t>bytes in content gaps</a:t>
                      </a: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history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Connection</a:t>
                      </a:r>
                      <a:r>
                        <a:rPr lang="en-US" sz="800" baseline="0" dirty="0" smtClean="0"/>
                        <a:t> state history (see </a:t>
                      </a:r>
                      <a:r>
                        <a:rPr lang="en-US" sz="800" b="1" baseline="0" dirty="0" smtClean="0">
                          <a:solidFill>
                            <a:srgbClr val="4FADC4"/>
                          </a:solidFill>
                        </a:rPr>
                        <a:t>conn.log</a:t>
                      </a:r>
                      <a:r>
                        <a:rPr lang="en-US" sz="800" b="1" baseline="0" dirty="0" smtClean="0">
                          <a:solidFill>
                            <a:srgbClr val="4FADC4"/>
                          </a:solidFill>
                        </a:rPr>
                        <a:t>: history</a:t>
                      </a:r>
                      <a:r>
                        <a:rPr lang="en-US" sz="800" b="0" baseline="0" dirty="0" smtClean="0">
                          <a:solidFill>
                            <a:srgbClr val="4FADC4"/>
                          </a:solidFill>
                        </a:rPr>
                        <a:t> </a:t>
                      </a:r>
                      <a:r>
                        <a:rPr lang="en-US" sz="800" b="0" baseline="0" dirty="0" smtClean="0"/>
                        <a:t>table)</a:t>
                      </a: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orig_pkts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Number of ORIG packets</a:t>
                      </a:r>
                      <a:endParaRPr lang="en-US" sz="8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orig_ip_bytes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Number</a:t>
                      </a:r>
                      <a:r>
                        <a:rPr lang="en-US" sz="800" baseline="0" dirty="0" smtClean="0"/>
                        <a:t> of </a:t>
                      </a:r>
                      <a:r>
                        <a:rPr lang="en-US" sz="800" dirty="0" smtClean="0"/>
                        <a:t>ORIG</a:t>
                      </a:r>
                      <a:r>
                        <a:rPr lang="en-US" sz="800" baseline="0" dirty="0" smtClean="0"/>
                        <a:t> </a:t>
                      </a:r>
                      <a:r>
                        <a:rPr lang="en-US" sz="800" dirty="0" smtClean="0"/>
                        <a:t>IP</a:t>
                      </a:r>
                      <a:r>
                        <a:rPr lang="en-US" sz="800" baseline="0" dirty="0" smtClean="0"/>
                        <a:t> bytes (via IP </a:t>
                      </a:r>
                      <a:r>
                        <a:rPr lang="en-US" sz="800" baseline="0" dirty="0" err="1" smtClean="0"/>
                        <a:t>total_length</a:t>
                      </a:r>
                      <a:r>
                        <a:rPr lang="en-US" sz="800" baseline="0" dirty="0" smtClean="0"/>
                        <a:t> header field)</a:t>
                      </a: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resp_pkts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Number</a:t>
                      </a:r>
                      <a:r>
                        <a:rPr lang="en-US" sz="800" baseline="0" dirty="0" smtClean="0"/>
                        <a:t> of </a:t>
                      </a:r>
                      <a:r>
                        <a:rPr lang="en-US" sz="800" dirty="0" smtClean="0"/>
                        <a:t>RESP packets</a:t>
                      </a: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resp_ip_bytes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Number</a:t>
                      </a:r>
                      <a:r>
                        <a:rPr lang="en-US" sz="800" baseline="0" dirty="0" smtClean="0"/>
                        <a:t> of </a:t>
                      </a:r>
                      <a:r>
                        <a:rPr lang="en-US" sz="800" dirty="0" smtClean="0"/>
                        <a:t>RESP</a:t>
                      </a:r>
                      <a:r>
                        <a:rPr lang="en-US" sz="800" baseline="0" dirty="0" smtClean="0"/>
                        <a:t> </a:t>
                      </a:r>
                      <a:r>
                        <a:rPr lang="en-US" sz="800" dirty="0" smtClean="0"/>
                        <a:t>IP</a:t>
                      </a:r>
                      <a:r>
                        <a:rPr lang="en-US" sz="800" baseline="0" dirty="0" smtClean="0"/>
                        <a:t> bytes (via IP </a:t>
                      </a:r>
                      <a:r>
                        <a:rPr lang="en-US" sz="800" baseline="0" dirty="0" err="1" smtClean="0"/>
                        <a:t>total_length</a:t>
                      </a:r>
                      <a:r>
                        <a:rPr lang="en-US" sz="800" baseline="0" dirty="0" smtClean="0"/>
                        <a:t> header field)</a:t>
                      </a: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tunnel_parents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If tunneled, connection</a:t>
                      </a:r>
                      <a:r>
                        <a:rPr lang="en-US" sz="800" baseline="0" dirty="0" smtClean="0"/>
                        <a:t> </a:t>
                      </a:r>
                      <a:r>
                        <a:rPr lang="en-US" sz="800" dirty="0" smtClean="0"/>
                        <a:t>UID of encapsulating parent (s)</a:t>
                      </a: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orig_cc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ORIG </a:t>
                      </a:r>
                      <a:r>
                        <a:rPr lang="en-US" sz="800" dirty="0" err="1" smtClean="0"/>
                        <a:t>GeoIP</a:t>
                      </a:r>
                      <a:r>
                        <a:rPr lang="en-US" sz="800" dirty="0" smtClean="0"/>
                        <a:t> Country Code</a:t>
                      </a:r>
                    </a:p>
                  </a:txBody>
                  <a:tcPr marL="27432" marR="18288" marT="18288" marB="0"/>
                </a:tc>
              </a:tr>
              <a:tr h="3096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resp_cc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RESP </a:t>
                      </a:r>
                      <a:r>
                        <a:rPr lang="en-US" sz="800" dirty="0" err="1" smtClean="0"/>
                        <a:t>GeoIP</a:t>
                      </a:r>
                      <a:r>
                        <a:rPr lang="en-US" sz="800" dirty="0" smtClean="0"/>
                        <a:t> Country Code</a:t>
                      </a: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648" y="517233"/>
            <a:ext cx="3126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conn.log</a:t>
            </a:r>
            <a:endParaRPr lang="en-US" sz="1400" dirty="0" smtClean="0">
              <a:solidFill>
                <a:schemeClr val="accent3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IP, TCP, UDP and ICMP connection </a:t>
            </a: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d</a:t>
            </a:r>
            <a:r>
              <a:rPr lang="en-US" sz="1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etails</a:t>
            </a:r>
            <a:endParaRPr lang="en-US" sz="1000" dirty="0">
              <a:solidFill>
                <a:schemeClr val="accent3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182900"/>
              </p:ext>
            </p:extLst>
          </p:nvPr>
        </p:nvGraphicFramePr>
        <p:xfrm>
          <a:off x="4189187" y="4046505"/>
          <a:ext cx="2036283" cy="145950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6083"/>
                <a:gridCol w="1600200"/>
              </a:tblGrid>
              <a:tr h="201351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Letter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Meaning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a SYN without the ACK bit set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H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>
                          <a:solidFill>
                            <a:schemeClr val="dk1"/>
                          </a:solidFill>
                        </a:rPr>
                        <a:t>a SYN-ACK (“handshake”)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>
                          <a:solidFill>
                            <a:schemeClr val="dk1"/>
                          </a:solidFill>
                        </a:rPr>
                        <a:t>a pure ACK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dk1"/>
                          </a:solidFill>
                        </a:rPr>
                        <a:t>packet with payload (“data”)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F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dk1"/>
                          </a:solidFill>
                        </a:rPr>
                        <a:t>packet with </a:t>
                      </a:r>
                      <a:r>
                        <a:rPr lang="en-US" sz="800" b="0" baseline="0" dirty="0" smtClean="0">
                          <a:solidFill>
                            <a:schemeClr val="dk1"/>
                          </a:solidFill>
                        </a:rPr>
                        <a:t>FIN bit set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dk1"/>
                          </a:solidFill>
                        </a:rPr>
                        <a:t>packet</a:t>
                      </a:r>
                      <a:r>
                        <a:rPr lang="en-US" sz="800" b="0" baseline="0" dirty="0" smtClean="0">
                          <a:solidFill>
                            <a:schemeClr val="dk1"/>
                          </a:solidFill>
                        </a:rPr>
                        <a:t> with RST bit set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dk1"/>
                          </a:solidFill>
                        </a:rPr>
                        <a:t>packet</a:t>
                      </a:r>
                      <a:r>
                        <a:rPr lang="en-US" sz="800" b="0" baseline="0" dirty="0" smtClean="0">
                          <a:solidFill>
                            <a:schemeClr val="dk1"/>
                          </a:solidFill>
                        </a:rPr>
                        <a:t> with a bad checksum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I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Inconsistent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packet (Both SYN &amp; RST)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3962400" y="3429000"/>
            <a:ext cx="3184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itchFamily="34" charset="0"/>
              </a:rPr>
              <a:t>conn.log: history</a:t>
            </a:r>
          </a:p>
          <a:p>
            <a:r>
              <a:rPr lang="en-US" sz="10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itchFamily="34" charset="0"/>
              </a:rPr>
              <a:t>Orig</a:t>
            </a:r>
            <a:r>
              <a:rPr lang="en-US" sz="1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itchFamily="34" charset="0"/>
              </a:rPr>
              <a:t> UPPERCASE, </a:t>
            </a:r>
            <a:r>
              <a:rPr lang="en-US" sz="10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itchFamily="34" charset="0"/>
              </a:rPr>
              <a:t>Resp</a:t>
            </a:r>
            <a:r>
              <a:rPr lang="en-US" sz="1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itchFamily="34" charset="0"/>
              </a:rPr>
              <a:t> lowercase, </a:t>
            </a:r>
            <a:r>
              <a:rPr lang="en-US" sz="10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itchFamily="34" charset="0"/>
              </a:rPr>
              <a:t>uniq-ed</a:t>
            </a:r>
            <a:endParaRPr lang="en-US" sz="1000" dirty="0" smtClean="0">
              <a:solidFill>
                <a:schemeClr val="accent5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-9525" y="0"/>
            <a:ext cx="1675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6699"/>
                </a:solidFill>
                <a:latin typeface="Arial Black" pitchFamily="34" charset="0"/>
              </a:rPr>
              <a:t>Bro Logs</a:t>
            </a:r>
            <a:endParaRPr lang="en-US" sz="2400" dirty="0">
              <a:solidFill>
                <a:srgbClr val="006699"/>
              </a:solidFill>
              <a:latin typeface="Arial Black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90211"/>
            <a:ext cx="1123950" cy="385890"/>
          </a:xfrm>
          <a:prstGeom prst="rect">
            <a:avLst/>
          </a:prstGeom>
        </p:spPr>
      </p:pic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353619"/>
              </p:ext>
            </p:extLst>
          </p:nvPr>
        </p:nvGraphicFramePr>
        <p:xfrm>
          <a:off x="4136500" y="7819561"/>
          <a:ext cx="2873900" cy="120732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1865"/>
                <a:gridCol w="411488"/>
                <a:gridCol w="1810547"/>
              </a:tblGrid>
              <a:tr h="191981">
                <a:tc>
                  <a:txBody>
                    <a:bodyPr/>
                    <a:lstStyle/>
                    <a:p>
                      <a:r>
                        <a:rPr lang="en-US" sz="1000" baseline="0" smtClean="0"/>
                        <a:t>Field</a:t>
                      </a:r>
                      <a:endParaRPr lang="en-US" sz="10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Type</a:t>
                      </a:r>
                      <a:endParaRPr lang="en-US" sz="10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aseline="0" smtClean="0"/>
                        <a:t>Description</a:t>
                      </a:r>
                      <a:endParaRPr lang="en-US" sz="1000" b="1" baseline="0" dirty="0"/>
                    </a:p>
                  </a:txBody>
                  <a:tcPr marL="27432" marR="18288" marT="18288" marB="0"/>
                </a:tc>
              </a:tr>
              <a:tr h="150643">
                <a:tc>
                  <a:txBody>
                    <a:bodyPr/>
                    <a:lstStyle/>
                    <a:p>
                      <a:r>
                        <a:rPr lang="en-US" sz="800" b="1" baseline="0" smtClean="0"/>
                        <a:t>ts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smtClean="0"/>
                        <a:t>time</a:t>
                      </a:r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Timestamp of </a:t>
                      </a:r>
                      <a:r>
                        <a:rPr lang="en-US" sz="800" baseline="0" dirty="0" smtClean="0">
                          <a:solidFill>
                            <a:schemeClr val="tx1"/>
                          </a:solidFill>
                        </a:rPr>
                        <a:t>request</a:t>
                      </a:r>
                    </a:p>
                  </a:txBody>
                  <a:tcPr marL="27432" marR="18288" marT="18288" marB="0"/>
                </a:tc>
              </a:tr>
              <a:tr h="150643">
                <a:tc>
                  <a:txBody>
                    <a:bodyPr/>
                    <a:lstStyle/>
                    <a:p>
                      <a:r>
                        <a:rPr lang="en-US" sz="800" b="1" baseline="0" dirty="0" err="1" smtClean="0"/>
                        <a:t>uid</a:t>
                      </a:r>
                      <a:r>
                        <a:rPr lang="en-US" sz="800" b="1" baseline="0" dirty="0" smtClean="0"/>
                        <a:t>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50643">
                <a:tc>
                  <a:txBody>
                    <a:bodyPr/>
                    <a:lstStyle/>
                    <a:p>
                      <a:r>
                        <a:rPr lang="en-US" sz="800" b="1" baseline="0" dirty="0" smtClean="0"/>
                        <a:t>mac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/>
                        <a:t>string</a:t>
                      </a:r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Client’s hardware address</a:t>
                      </a:r>
                    </a:p>
                  </a:txBody>
                  <a:tcPr marL="27432" marR="18288" marT="18288" marB="0"/>
                </a:tc>
              </a:tr>
              <a:tr h="150643">
                <a:tc>
                  <a:txBody>
                    <a:bodyPr/>
                    <a:lstStyle/>
                    <a:p>
                      <a:r>
                        <a:rPr lang="en-US" sz="800" b="1" baseline="0" dirty="0" err="1" smtClean="0"/>
                        <a:t>assigned_ip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err="1" smtClean="0"/>
                        <a:t>addr</a:t>
                      </a:r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Client’s actual assigned IP address</a:t>
                      </a:r>
                    </a:p>
                  </a:txBody>
                  <a:tcPr marL="27432" marR="18288" marT="18288" marB="0"/>
                </a:tc>
              </a:tr>
              <a:tr h="150643">
                <a:tc>
                  <a:txBody>
                    <a:bodyPr/>
                    <a:lstStyle/>
                    <a:p>
                      <a:r>
                        <a:rPr lang="en-US" sz="800" b="1" baseline="0" dirty="0" err="1" smtClean="0"/>
                        <a:t>lease_time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/>
                        <a:t>interval</a:t>
                      </a:r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IP address lease time</a:t>
                      </a:r>
                    </a:p>
                  </a:txBody>
                  <a:tcPr marL="27432" marR="18288" marT="18288" marB="0"/>
                </a:tc>
              </a:tr>
              <a:tr h="150643">
                <a:tc>
                  <a:txBody>
                    <a:bodyPr/>
                    <a:lstStyle/>
                    <a:p>
                      <a:r>
                        <a:rPr lang="en-US" sz="800" b="1" baseline="0" dirty="0" err="1" smtClean="0"/>
                        <a:t>trans_id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/>
                        <a:t>count</a:t>
                      </a:r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Identifier assigned by the client; responses match</a:t>
                      </a: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4038600" y="7408176"/>
            <a:ext cx="1573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itchFamily="34" charset="0"/>
              </a:rPr>
              <a:t>dhcp.log</a:t>
            </a:r>
            <a:endParaRPr lang="en-US" sz="1400" dirty="0" smtClean="0">
              <a:solidFill>
                <a:schemeClr val="accent4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itchFamily="34" charset="0"/>
              </a:rPr>
              <a:t>DHCP lease activity</a:t>
            </a:r>
            <a:endParaRPr lang="en-US" sz="1000" dirty="0">
              <a:solidFill>
                <a:schemeClr val="accent4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553200" y="9385756"/>
            <a:ext cx="6848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Version: 2.0</a:t>
            </a:r>
            <a:endParaRPr 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76200" y="9385756"/>
            <a:ext cx="2366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66403" y="467396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0099CC"/>
                </a:solidFill>
                <a:latin typeface="Arial Black" panose="020B0A04020102020204" pitchFamily="34" charset="0"/>
              </a:rPr>
              <a:t>www.broala.com</a:t>
            </a:r>
            <a:endParaRPr lang="en-US" sz="900" dirty="0">
              <a:solidFill>
                <a:srgbClr val="0099CC"/>
              </a:solidFill>
              <a:latin typeface="Arial Black" panose="020B0A040201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76600" y="9385756"/>
            <a:ext cx="7769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© </a:t>
            </a:r>
            <a:r>
              <a:rPr lang="en-US" sz="800" dirty="0" err="1" smtClean="0"/>
              <a:t>Broala</a:t>
            </a:r>
            <a:r>
              <a:rPr lang="en-US" sz="800" dirty="0" smtClean="0"/>
              <a:t> LLC. </a:t>
            </a:r>
            <a:endParaRPr lang="en-US" sz="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899310"/>
              </p:ext>
            </p:extLst>
          </p:nvPr>
        </p:nvGraphicFramePr>
        <p:xfrm>
          <a:off x="152400" y="2374326"/>
          <a:ext cx="3581401" cy="440747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2000"/>
                <a:gridCol w="361577"/>
                <a:gridCol w="2457824"/>
              </a:tblGrid>
              <a:tr h="208563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62902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Timestamp when file was first seen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62902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fuid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Unique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i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dentifier 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for a single file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62902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tx_hosts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if transferred via network, host(s)</a:t>
                      </a:r>
                      <a:r>
                        <a:rPr lang="en-US" sz="800" b="0" baseline="0" dirty="0" smtClean="0"/>
                        <a:t> that sourced the data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62902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rx_hosts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if transferred via network,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host(s) that received the data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62902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conn_uids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Connection UID(s)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over which the file was transferred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62902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source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An identification of the source of the file data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27151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depth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dk1"/>
                          </a:solidFill>
                        </a:rPr>
                        <a:t>Depth of file related to source; </a:t>
                      </a:r>
                      <a:r>
                        <a:rPr lang="en-US" sz="800" b="0" dirty="0" err="1" smtClean="0">
                          <a:solidFill>
                            <a:schemeClr val="dk1"/>
                          </a:solidFill>
                        </a:rPr>
                        <a:t>eg</a:t>
                      </a:r>
                      <a:r>
                        <a:rPr lang="en-US" sz="800" b="0" dirty="0" smtClean="0">
                          <a:solidFill>
                            <a:schemeClr val="dk1"/>
                          </a:solidFill>
                        </a:rPr>
                        <a:t>: SMTP MIME attachment depth;</a:t>
                      </a:r>
                      <a:r>
                        <a:rPr lang="en-US" sz="800" b="0" baseline="0" dirty="0" smtClean="0">
                          <a:solidFill>
                            <a:schemeClr val="dk1"/>
                          </a:solidFill>
                        </a:rPr>
                        <a:t> HTTP depth of the request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62902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analyzers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of analysis types done during file analysis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62902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mime_type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The</a:t>
                      </a:r>
                      <a:r>
                        <a:rPr lang="en-US" sz="800" baseline="0" dirty="0" smtClean="0"/>
                        <a:t> file type, as determined by Bro’s signatures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27151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filename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If available, filename from source; frequently the “Content-Disposition” headers in network protocols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62902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duration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interval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d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uration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the file was analyzed for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62902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local_orig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>
                          <a:solidFill>
                            <a:schemeClr val="tx1"/>
                          </a:solidFill>
                        </a:rPr>
                        <a:t>bool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If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transferred via 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network,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did data originate locally?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62902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is_orig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>
                          <a:solidFill>
                            <a:schemeClr val="tx1"/>
                          </a:solidFill>
                        </a:rPr>
                        <a:t>bool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If transferred via network,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was file sent by the originator?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62902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seen_bytes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Number of bytes provided to file analysis engine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62902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total_bytes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number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 of bytes that should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comprise the file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27151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missing_bytes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Number of bytes in the file stream missed; </a:t>
                      </a:r>
                      <a:r>
                        <a:rPr lang="en-US" sz="800" b="0" dirty="0" err="1" smtClean="0">
                          <a:solidFill>
                            <a:schemeClr val="tx1"/>
                          </a:solidFill>
                        </a:rPr>
                        <a:t>eg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dropped packets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39780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overflow_bytes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Number of not all-in-sequence bytes in the file stream delivered to file analyzers due to reassembly buffer overflow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62902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timedout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>
                          <a:solidFill>
                            <a:schemeClr val="tx1"/>
                          </a:solidFill>
                        </a:rPr>
                        <a:t>bool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If the file analysis time out at least once per file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27151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parent_fuid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associated with a container file from which this one was extracted as a part of the analysis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27151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md5/sha1/sha256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MD5/SHA1/SHA256 hash of file, if enabled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62902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extracted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Local filename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of extracted files, if enabled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77266" y="1944866"/>
            <a:ext cx="1592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itchFamily="34" charset="0"/>
              </a:rPr>
              <a:t>files.log</a:t>
            </a:r>
            <a:endParaRPr lang="en-US" sz="1400" dirty="0" smtClean="0">
              <a:solidFill>
                <a:schemeClr val="accent5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itchFamily="34" charset="0"/>
              </a:rPr>
              <a:t>File analysis results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78354"/>
              </p:ext>
            </p:extLst>
          </p:nvPr>
        </p:nvGraphicFramePr>
        <p:xfrm>
          <a:off x="152400" y="903161"/>
          <a:ext cx="2971800" cy="1001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381000"/>
                <a:gridCol w="2057400"/>
              </a:tblGrid>
              <a:tr h="196164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61135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Timestamp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61135">
                <a:tc>
                  <a:txBody>
                    <a:bodyPr/>
                    <a:lstStyle/>
                    <a:p>
                      <a:r>
                        <a:rPr lang="en-US" sz="800" b="1" baseline="0" dirty="0" err="1" smtClean="0"/>
                        <a:t>uid</a:t>
                      </a:r>
                      <a:r>
                        <a:rPr lang="en-US" sz="800" b="1" baseline="0" dirty="0" smtClean="0"/>
                        <a:t>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61135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fc_request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The name of the request</a:t>
                      </a:r>
                      <a:r>
                        <a:rPr lang="en-US" sz="800" baseline="0" dirty="0" smtClean="0"/>
                        <a:t> function message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61135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fc_reply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The name of the reply function message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61135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iin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Response’s “internal indication number”</a:t>
                      </a: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9451" y="411826"/>
            <a:ext cx="358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dnp3.log</a:t>
            </a:r>
          </a:p>
          <a:p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Distributed Network Protocol (industrial control)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589274"/>
              </p:ext>
            </p:extLst>
          </p:nvPr>
        </p:nvGraphicFramePr>
        <p:xfrm>
          <a:off x="3886201" y="7305339"/>
          <a:ext cx="3276599" cy="206726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61999"/>
                <a:gridCol w="331390"/>
                <a:gridCol w="2183210"/>
              </a:tblGrid>
              <a:tr h="19049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Timestamp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baseline="0" dirty="0" err="1" smtClean="0"/>
                        <a:t>uid</a:t>
                      </a:r>
                      <a:r>
                        <a:rPr lang="en-US" sz="800" b="1" baseline="0" dirty="0" smtClean="0"/>
                        <a:t>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77109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tx1"/>
                          </a:solidFill>
                        </a:rPr>
                        <a:t>nick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Nickname given</a:t>
                      </a:r>
                      <a:r>
                        <a:rPr lang="en-US" sz="800" baseline="0" dirty="0" smtClean="0"/>
                        <a:t> for this connection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4643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user</a:t>
                      </a:r>
                      <a:endParaRPr 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Username given</a:t>
                      </a:r>
                      <a:r>
                        <a:rPr lang="en-US" sz="800" baseline="0" dirty="0" smtClean="0"/>
                        <a:t> for this connection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command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Command given</a:t>
                      </a:r>
                      <a:r>
                        <a:rPr lang="en-US" sz="800" baseline="0" dirty="0" smtClean="0"/>
                        <a:t> by the client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value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 for the command given</a:t>
                      </a:r>
                      <a:r>
                        <a:rPr lang="en-US" sz="800" baseline="0" dirty="0" smtClean="0"/>
                        <a:t> by the client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addl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Any additional data for the command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dcc_file_name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DCC filename requested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dcc_file_size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Size of the DCC transfer as indicated by the sender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dcc_mime_type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Sniffed mime type of the file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23829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fuid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File unique ID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0000" y="6878083"/>
            <a:ext cx="2075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itchFamily="34" charset="0"/>
              </a:rPr>
              <a:t>irc.log</a:t>
            </a:r>
            <a:endParaRPr lang="en-US" sz="1400" dirty="0" smtClean="0">
              <a:solidFill>
                <a:schemeClr val="accent2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itchFamily="34" charset="0"/>
              </a:rPr>
              <a:t>IRC communication details</a:t>
            </a:r>
            <a:endParaRPr lang="en-US" sz="1000" dirty="0">
              <a:solidFill>
                <a:schemeClr val="accent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599943"/>
              </p:ext>
            </p:extLst>
          </p:nvPr>
        </p:nvGraphicFramePr>
        <p:xfrm>
          <a:off x="162035" y="7238996"/>
          <a:ext cx="3571765" cy="206884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38420"/>
                <a:gridCol w="396360"/>
                <a:gridCol w="2436985"/>
              </a:tblGrid>
              <a:tr h="19861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55852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Command</a:t>
                      </a:r>
                      <a:r>
                        <a:rPr lang="en-US" sz="800" baseline="0" dirty="0" smtClean="0"/>
                        <a:t> t</a:t>
                      </a:r>
                      <a:r>
                        <a:rPr lang="en-US" sz="800" dirty="0" smtClean="0"/>
                        <a:t>imestamp</a:t>
                      </a:r>
                    </a:p>
                  </a:txBody>
                  <a:tcPr marL="27432" marR="18288" marT="18288" marB="0"/>
                </a:tc>
              </a:tr>
              <a:tr h="155852">
                <a:tc>
                  <a:txBody>
                    <a:bodyPr/>
                    <a:lstStyle/>
                    <a:p>
                      <a:r>
                        <a:rPr lang="en-US" sz="800" b="1" baseline="0" dirty="0" err="1" smtClean="0"/>
                        <a:t>uid</a:t>
                      </a:r>
                      <a:r>
                        <a:rPr lang="en-US" sz="800" b="1" baseline="0" dirty="0" smtClean="0"/>
                        <a:t>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55852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user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Username for current FTP session</a:t>
                      </a:r>
                    </a:p>
                  </a:txBody>
                  <a:tcPr marL="27432" marR="18288" marT="18288" marB="0"/>
                </a:tc>
              </a:tr>
              <a:tr h="155852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password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Password for current FTP session</a:t>
                      </a:r>
                    </a:p>
                  </a:txBody>
                  <a:tcPr marL="27432" marR="18288" marT="18288" marB="0"/>
                </a:tc>
              </a:tr>
              <a:tr h="155852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command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Command issued by the client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5852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arg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Command</a:t>
                      </a:r>
                      <a:r>
                        <a:rPr lang="en-US" sz="800" baseline="0" dirty="0" smtClean="0"/>
                        <a:t> argument if present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5852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mime_type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 smtClean="0"/>
                        <a:t>Libmagic</a:t>
                      </a:r>
                      <a:r>
                        <a:rPr lang="en-US" sz="800" dirty="0" smtClean="0"/>
                        <a:t> sniffed file type if</a:t>
                      </a:r>
                      <a:r>
                        <a:rPr lang="en-US" sz="800" baseline="0" dirty="0" smtClean="0"/>
                        <a:t> there’s a file transfer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5852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file_size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Size of transferred file</a:t>
                      </a:r>
                    </a:p>
                  </a:txBody>
                  <a:tcPr marL="27432" marR="18288" marT="18288" marB="0"/>
                </a:tc>
              </a:tr>
              <a:tr h="155852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reply_code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Reply code from server in response to the command</a:t>
                      </a:r>
                    </a:p>
                  </a:txBody>
                  <a:tcPr marL="27432" marR="18288" marT="18288" marB="0"/>
                </a:tc>
              </a:tr>
              <a:tr h="155852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reply_msg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Reply message from server in response to the command</a:t>
                      </a:r>
                    </a:p>
                  </a:txBody>
                  <a:tcPr marL="27432" marR="18288" marT="18288" marB="0"/>
                </a:tc>
              </a:tr>
              <a:tr h="155852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data_channel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record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Information about the data channel (</a:t>
                      </a:r>
                      <a:r>
                        <a:rPr lang="en-US" sz="800" dirty="0" err="1" smtClean="0"/>
                        <a:t>orig</a:t>
                      </a:r>
                      <a:r>
                        <a:rPr lang="en-US" sz="800" dirty="0" smtClean="0"/>
                        <a:t>,</a:t>
                      </a:r>
                      <a:r>
                        <a:rPr lang="en-US" sz="800" baseline="0" dirty="0" smtClean="0"/>
                        <a:t> </a:t>
                      </a:r>
                      <a:r>
                        <a:rPr lang="en-US" sz="800" baseline="0" dirty="0" err="1" smtClean="0"/>
                        <a:t>resp</a:t>
                      </a:r>
                      <a:r>
                        <a:rPr lang="en-US" sz="800" baseline="0" dirty="0" smtClean="0"/>
                        <a:t>, is passive)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5852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fuid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File unique ID</a:t>
                      </a: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6200" y="6781800"/>
            <a:ext cx="1943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itchFamily="34" charset="0"/>
              </a:rPr>
              <a:t>ftp.log</a:t>
            </a:r>
            <a:endParaRPr lang="en-US" sz="1400" dirty="0" smtClean="0">
              <a:solidFill>
                <a:schemeClr val="accent4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itchFamily="34" charset="0"/>
              </a:rPr>
              <a:t>FTP request/reply details</a:t>
            </a:r>
            <a:endParaRPr lang="en-US" sz="1000" dirty="0">
              <a:solidFill>
                <a:schemeClr val="accent4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613185"/>
              </p:ext>
            </p:extLst>
          </p:nvPr>
        </p:nvGraphicFramePr>
        <p:xfrm>
          <a:off x="3922747" y="5279181"/>
          <a:ext cx="3295012" cy="157881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7393"/>
                <a:gridCol w="346696"/>
                <a:gridCol w="2060923"/>
              </a:tblGrid>
              <a:tr h="18384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54997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/>
                        <a:t>time</a:t>
                      </a:r>
                      <a:endParaRPr lang="en-US" sz="8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Timestamp of hit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4997">
                <a:tc>
                  <a:txBody>
                    <a:bodyPr/>
                    <a:lstStyle/>
                    <a:p>
                      <a:r>
                        <a:rPr lang="en-US" sz="800" b="1" baseline="0" dirty="0" err="1" smtClean="0"/>
                        <a:t>uid</a:t>
                      </a:r>
                      <a:r>
                        <a:rPr lang="en-US" sz="800" b="1" baseline="0" dirty="0" smtClean="0"/>
                        <a:t>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54997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fuid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The UID for a file associated with this hit, if any</a:t>
                      </a:r>
                    </a:p>
                  </a:txBody>
                  <a:tcPr marL="27432" marR="18288" marT="18288" marB="0"/>
                </a:tc>
              </a:tr>
              <a:tr h="154997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file_mime_type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A mime type if the hit is related to a file</a:t>
                      </a:r>
                    </a:p>
                  </a:txBody>
                  <a:tcPr marL="27432" marR="18288" marT="18288" marB="0"/>
                </a:tc>
              </a:tr>
              <a:tr h="154997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file_desc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Additional context for file, if</a:t>
                      </a:r>
                      <a:r>
                        <a:rPr lang="en-US" sz="800" baseline="0" dirty="0" smtClean="0"/>
                        <a:t> available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4997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seen.indicator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The intelligence indicator</a:t>
                      </a:r>
                    </a:p>
                  </a:txBody>
                  <a:tcPr marL="27432" marR="18288" marT="18288" marB="0"/>
                </a:tc>
              </a:tr>
              <a:tr h="154997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seen.indicator_type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The type of data the indicator represents</a:t>
                      </a:r>
                    </a:p>
                  </a:txBody>
                  <a:tcPr marL="27432" marR="18288" marT="18288" marB="0"/>
                </a:tc>
              </a:tr>
              <a:tr h="154997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seen.where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Where the data was discovered</a:t>
                      </a:r>
                    </a:p>
                  </a:txBody>
                  <a:tcPr marL="27432" marR="18288" marT="18288" marB="0"/>
                </a:tc>
              </a:tr>
              <a:tr h="154997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sources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Sources which supplied data for this match</a:t>
                      </a: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828005" y="4812131"/>
            <a:ext cx="3345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intel.log</a:t>
            </a:r>
            <a:endParaRPr lang="en-US" sz="1400" dirty="0" smtClean="0">
              <a:solidFill>
                <a:schemeClr val="accent3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Hits on indicators from the </a:t>
            </a:r>
            <a:r>
              <a:rPr lang="en-US" sz="10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i</a:t>
            </a:r>
            <a:r>
              <a:rPr lang="en-US" sz="10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ntel</a:t>
            </a:r>
            <a:r>
              <a:rPr lang="en-US" sz="1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 framework</a:t>
            </a:r>
            <a:endParaRPr lang="en-US" sz="1000" dirty="0">
              <a:solidFill>
                <a:schemeClr val="accent3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187579"/>
              </p:ext>
            </p:extLst>
          </p:nvPr>
        </p:nvGraphicFramePr>
        <p:xfrm>
          <a:off x="3914108" y="893194"/>
          <a:ext cx="3266965" cy="390739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8566"/>
                <a:gridCol w="381000"/>
                <a:gridCol w="2057399"/>
              </a:tblGrid>
              <a:tr h="19120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4934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Timestamp of request</a:t>
                      </a:r>
                    </a:p>
                  </a:txBody>
                  <a:tcPr marL="27432" marR="18288" marT="18288" marB="0"/>
                </a:tc>
              </a:tr>
              <a:tr h="149346">
                <a:tc>
                  <a:txBody>
                    <a:bodyPr/>
                    <a:lstStyle/>
                    <a:p>
                      <a:r>
                        <a:rPr lang="en-US" sz="800" b="1" baseline="0" dirty="0" err="1" smtClean="0"/>
                        <a:t>uid</a:t>
                      </a:r>
                      <a:r>
                        <a:rPr lang="en-US" sz="800" b="1" baseline="0" dirty="0" smtClean="0"/>
                        <a:t>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7092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trans_depth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Pipelined depth into the connection</a:t>
                      </a:r>
                    </a:p>
                  </a:txBody>
                  <a:tcPr marL="27432" marR="18288" marT="18288" marB="0"/>
                </a:tc>
              </a:tr>
              <a:tr h="14934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method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HTTP Request verb: GET, POST, HEAD, etc.</a:t>
                      </a:r>
                    </a:p>
                  </a:txBody>
                  <a:tcPr marL="27432" marR="18288" marT="18288" marB="0"/>
                </a:tc>
              </a:tr>
              <a:tr h="14934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host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Value of the HOST header</a:t>
                      </a:r>
                    </a:p>
                  </a:txBody>
                  <a:tcPr marL="27432" marR="18288" marT="18288" marB="0"/>
                </a:tc>
              </a:tr>
              <a:tr h="14934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uri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URI used in the request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934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referrer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 of the “</a:t>
                      </a:r>
                      <a:r>
                        <a:rPr lang="en-US" sz="800" dirty="0" err="1" smtClean="0"/>
                        <a:t>referer</a:t>
                      </a:r>
                      <a:r>
                        <a:rPr lang="en-US" sz="800" dirty="0" smtClean="0"/>
                        <a:t>” header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934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user_agent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 of the User-Agent header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267342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request_</a:t>
                      </a:r>
                    </a:p>
                    <a:p>
                      <a:r>
                        <a:rPr lang="en-US" sz="800" b="1" dirty="0" err="1" smtClean="0"/>
                        <a:t>body_len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Actual uncompressed content size of the data transferred</a:t>
                      </a:r>
                      <a:r>
                        <a:rPr lang="en-US" sz="800" baseline="0" dirty="0" smtClean="0"/>
                        <a:t> from the </a:t>
                      </a:r>
                      <a:r>
                        <a:rPr lang="en-US" sz="800" b="1" baseline="0" dirty="0" smtClean="0"/>
                        <a:t>client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</a:tr>
              <a:tr h="267342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response_</a:t>
                      </a:r>
                    </a:p>
                    <a:p>
                      <a:r>
                        <a:rPr lang="en-US" sz="800" b="1" dirty="0" err="1" smtClean="0"/>
                        <a:t>body_len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Actual uncompressed content size of the data transferred from the </a:t>
                      </a:r>
                      <a:r>
                        <a:rPr lang="en-US" sz="800" b="1" dirty="0" smtClean="0"/>
                        <a:t>server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</a:tr>
              <a:tr h="14934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status_code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Status</a:t>
                      </a:r>
                      <a:r>
                        <a:rPr lang="en-US" sz="800" baseline="0" dirty="0" smtClean="0"/>
                        <a:t> code returned by the server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934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status_msg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Status message returned by the server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934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info_code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Last seen 1xx info reply code by server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934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info_msg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Last seen 1xx info reply message by server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934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filename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Via </a:t>
                      </a:r>
                      <a:r>
                        <a:rPr lang="en-US" sz="800" baseline="0" dirty="0" smtClean="0"/>
                        <a:t>the Content-Disposition server header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73013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tags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Indicators of various attributes discovered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934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username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If</a:t>
                      </a:r>
                      <a:r>
                        <a:rPr lang="en-US" sz="800" baseline="0" dirty="0" smtClean="0"/>
                        <a:t> basic-</a:t>
                      </a:r>
                      <a:r>
                        <a:rPr lang="en-US" sz="800" baseline="0" dirty="0" err="1" smtClean="0"/>
                        <a:t>auth</a:t>
                      </a:r>
                      <a:r>
                        <a:rPr lang="en-US" sz="800" baseline="0" dirty="0" smtClean="0"/>
                        <a:t> is performed for the request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934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password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If basic-</a:t>
                      </a:r>
                      <a:r>
                        <a:rPr lang="en-US" sz="800" dirty="0" err="1" smtClean="0"/>
                        <a:t>auth</a:t>
                      </a:r>
                      <a:r>
                        <a:rPr lang="en-US" sz="800" dirty="0" smtClean="0"/>
                        <a:t> is performed for the request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934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proxied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Headers</a:t>
                      </a:r>
                      <a:r>
                        <a:rPr lang="en-US" sz="800" baseline="0" dirty="0" smtClean="0"/>
                        <a:t> that might indicate a </a:t>
                      </a:r>
                      <a:r>
                        <a:rPr lang="en-US" sz="800" baseline="0" dirty="0" err="1" smtClean="0"/>
                        <a:t>proxied</a:t>
                      </a:r>
                      <a:r>
                        <a:rPr lang="en-US" sz="800" baseline="0" dirty="0" smtClean="0"/>
                        <a:t> request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934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orig_fuids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vector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An ordered vector of file unique IDs from </a:t>
                      </a:r>
                      <a:r>
                        <a:rPr lang="en-US" sz="800" dirty="0" err="1" smtClean="0"/>
                        <a:t>orig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934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orig_mime_types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vector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An ordered</a:t>
                      </a:r>
                      <a:r>
                        <a:rPr lang="en-US" sz="800" baseline="0" dirty="0" smtClean="0"/>
                        <a:t> vector of mime types from </a:t>
                      </a:r>
                      <a:r>
                        <a:rPr lang="en-US" sz="800" baseline="0" dirty="0" err="1" smtClean="0"/>
                        <a:t>orig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934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resp_fuids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vector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An ordered vector of file unique IDs from </a:t>
                      </a:r>
                      <a:r>
                        <a:rPr lang="en-US" sz="800" dirty="0" err="1" smtClean="0"/>
                        <a:t>resp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934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resp_mime_types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vector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An ordered vector of mime types from </a:t>
                      </a:r>
                      <a:r>
                        <a:rPr lang="en-US" sz="800" dirty="0" err="1" smtClean="0"/>
                        <a:t>resp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828274" y="441557"/>
            <a:ext cx="2057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</a:rPr>
              <a:t>http.log</a:t>
            </a:r>
            <a:endParaRPr lang="en-US" sz="1400" dirty="0" smtClean="0">
              <a:solidFill>
                <a:schemeClr val="accent6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</a:rPr>
              <a:t>HTTP request/reply details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-9525" y="0"/>
            <a:ext cx="1675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6699"/>
                </a:solidFill>
                <a:latin typeface="Arial Black" pitchFamily="34" charset="0"/>
              </a:rPr>
              <a:t>Bro Logs</a:t>
            </a:r>
            <a:endParaRPr lang="en-US" sz="2400" dirty="0">
              <a:solidFill>
                <a:srgbClr val="006699"/>
              </a:solidFill>
              <a:latin typeface="Arial Black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90211"/>
            <a:ext cx="1123950" cy="38589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553200" y="9385756"/>
            <a:ext cx="6848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Version: 2.0</a:t>
            </a:r>
            <a:endParaRPr 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76200" y="9385756"/>
            <a:ext cx="2366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66403" y="467396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0099CC"/>
                </a:solidFill>
                <a:latin typeface="Arial Black" panose="020B0A04020102020204" pitchFamily="34" charset="0"/>
              </a:rPr>
              <a:t>www.broala.com</a:t>
            </a:r>
            <a:endParaRPr lang="en-US" sz="900" dirty="0">
              <a:solidFill>
                <a:srgbClr val="0099CC"/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76600" y="9385756"/>
            <a:ext cx="7769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© </a:t>
            </a:r>
            <a:r>
              <a:rPr lang="en-US" sz="800" dirty="0" err="1" smtClean="0"/>
              <a:t>Broala</a:t>
            </a:r>
            <a:r>
              <a:rPr lang="en-US" sz="800" dirty="0" smtClean="0"/>
              <a:t> LLC. 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57013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689392"/>
              </p:ext>
            </p:extLst>
          </p:nvPr>
        </p:nvGraphicFramePr>
        <p:xfrm>
          <a:off x="146368" y="890155"/>
          <a:ext cx="3033576" cy="285562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0771"/>
                <a:gridCol w="418261"/>
                <a:gridCol w="1884544"/>
              </a:tblGrid>
              <a:tr h="19215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50084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Timestamp</a:t>
                      </a:r>
                    </a:p>
                  </a:txBody>
                  <a:tcPr marL="27432" marR="18288" marT="18288" marB="0"/>
                </a:tc>
              </a:tr>
              <a:tr h="150084">
                <a:tc>
                  <a:txBody>
                    <a:bodyPr/>
                    <a:lstStyle/>
                    <a:p>
                      <a:r>
                        <a:rPr lang="en-US" sz="800" b="1" baseline="0" dirty="0" err="1" smtClean="0"/>
                        <a:t>uid</a:t>
                      </a:r>
                      <a:r>
                        <a:rPr lang="en-US" sz="800" b="1" baseline="0" dirty="0" smtClean="0"/>
                        <a:t>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50084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fuid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File unique identifier</a:t>
                      </a:r>
                    </a:p>
                  </a:txBody>
                  <a:tcPr marL="27432" marR="18288" marT="18288" marB="0"/>
                </a:tc>
              </a:tr>
              <a:tr h="250152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file_mime_type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The</a:t>
                      </a:r>
                      <a:r>
                        <a:rPr lang="en-US" sz="800" baseline="0" dirty="0" smtClean="0"/>
                        <a:t> file type, as determined by Bro’s signatures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0084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file_desc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Additional context for file, if available</a:t>
                      </a:r>
                    </a:p>
                  </a:txBody>
                  <a:tcPr marL="27432" marR="18288" marT="18288" marB="0"/>
                </a:tc>
              </a:tr>
              <a:tr h="15008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proto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proto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Transport protocol</a:t>
                      </a:r>
                    </a:p>
                  </a:txBody>
                  <a:tcPr marL="27432" marR="18288" marT="18288" marB="0"/>
                </a:tc>
              </a:tr>
              <a:tr h="15008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note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The type of the notice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0084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msg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Human readable message for the notice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008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sub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</a:t>
                      </a:r>
                      <a:r>
                        <a:rPr lang="en-US" sz="800" baseline="0" dirty="0" smtClean="0"/>
                        <a:t>ub-message for the notice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0084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src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Source address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</a:tr>
              <a:tr h="150084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dst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Destination address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</a:tr>
              <a:tr h="15008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port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Associated port,</a:t>
                      </a:r>
                      <a:r>
                        <a:rPr lang="en-US" sz="800" baseline="0" dirty="0" smtClean="0"/>
                        <a:t> if any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008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Associated count or status code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0084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peer_descr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Description for peer that raised this notice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008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actions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Actions applied to this notice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0084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suppress_for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interval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Length of time dupes should be suppressed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008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dropped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>
                          <a:solidFill>
                            <a:schemeClr val="tx1"/>
                          </a:solidFill>
                        </a:rPr>
                        <a:t>bool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If the </a:t>
                      </a:r>
                      <a:r>
                        <a:rPr lang="en-US" sz="800" b="0" dirty="0" err="1" smtClean="0"/>
                        <a:t>src</a:t>
                      </a:r>
                      <a:r>
                        <a:rPr lang="en-US" sz="800" b="0" baseline="0" dirty="0" smtClean="0"/>
                        <a:t> IP was blocked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0532" y="432420"/>
            <a:ext cx="2530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</a:rPr>
              <a:t>notice.log</a:t>
            </a:r>
            <a:endParaRPr lang="en-US" sz="1400" dirty="0" smtClean="0">
              <a:solidFill>
                <a:schemeClr val="accent6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</a:rPr>
              <a:t>Logged notices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-9525" y="0"/>
            <a:ext cx="1675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6699"/>
                </a:solidFill>
                <a:latin typeface="Arial Black" pitchFamily="34" charset="0"/>
              </a:rPr>
              <a:t>Bro Logs</a:t>
            </a:r>
            <a:endParaRPr lang="en-US" sz="2400" dirty="0">
              <a:solidFill>
                <a:srgbClr val="006699"/>
              </a:solidFill>
              <a:latin typeface="Arial Black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90211"/>
            <a:ext cx="1123950" cy="385890"/>
          </a:xfrm>
          <a:prstGeom prst="rect">
            <a:avLst/>
          </a:prstGeom>
        </p:spPr>
      </p:pic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370079"/>
              </p:ext>
            </p:extLst>
          </p:nvPr>
        </p:nvGraphicFramePr>
        <p:xfrm>
          <a:off x="76200" y="5943600"/>
          <a:ext cx="3038366" cy="339163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2366"/>
                <a:gridCol w="381000"/>
                <a:gridCol w="1905000"/>
              </a:tblGrid>
              <a:tr h="19404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5226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Timestamp when the message was first seen</a:t>
                      </a:r>
                    </a:p>
                  </a:txBody>
                  <a:tcPr marL="27432" marR="18288" marT="18288" marB="0"/>
                </a:tc>
              </a:tr>
              <a:tr h="152266">
                <a:tc>
                  <a:txBody>
                    <a:bodyPr/>
                    <a:lstStyle/>
                    <a:p>
                      <a:r>
                        <a:rPr lang="en-US" sz="800" b="1" baseline="0" dirty="0" err="1" smtClean="0"/>
                        <a:t>uid</a:t>
                      </a:r>
                      <a:r>
                        <a:rPr lang="en-US" sz="800" b="1" baseline="0" dirty="0" smtClean="0"/>
                        <a:t>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5226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trans_depth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Transaction depth if there are multiple </a:t>
                      </a:r>
                      <a:r>
                        <a:rPr lang="en-US" sz="800" dirty="0" err="1" smtClean="0"/>
                        <a:t>msgs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226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helo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 of the HELO</a:t>
                      </a:r>
                      <a:r>
                        <a:rPr lang="en-US" sz="800" baseline="0" dirty="0" smtClean="0"/>
                        <a:t> header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226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mailfrom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</a:t>
                      </a:r>
                      <a:r>
                        <a:rPr lang="en-US" sz="800" baseline="0" dirty="0" smtClean="0"/>
                        <a:t> of the MAIL FROM header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226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rcptto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set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</a:t>
                      </a:r>
                      <a:r>
                        <a:rPr lang="en-US" sz="800" baseline="0" dirty="0" smtClean="0"/>
                        <a:t> of the RCPT TO header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226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date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 of the DATE header</a:t>
                      </a:r>
                    </a:p>
                  </a:txBody>
                  <a:tcPr marL="27432" marR="18288" marT="18288" marB="0"/>
                </a:tc>
              </a:tr>
              <a:tr h="15226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from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 of the FROM header</a:t>
                      </a:r>
                    </a:p>
                  </a:txBody>
                  <a:tcPr marL="27432" marR="18288" marT="18288" marB="0"/>
                </a:tc>
              </a:tr>
              <a:tr h="15226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to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set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 of the</a:t>
                      </a:r>
                      <a:r>
                        <a:rPr lang="en-US" sz="800" baseline="0" dirty="0" smtClean="0"/>
                        <a:t> TO header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226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reply_to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</a:t>
                      </a:r>
                      <a:r>
                        <a:rPr lang="en-US" sz="800" baseline="0" dirty="0" smtClean="0"/>
                        <a:t> of the </a:t>
                      </a:r>
                      <a:r>
                        <a:rPr lang="en-US" sz="800" baseline="0" dirty="0" err="1" smtClean="0"/>
                        <a:t>ReplyTo</a:t>
                      </a:r>
                      <a:r>
                        <a:rPr lang="en-US" sz="800" baseline="0" dirty="0" smtClean="0"/>
                        <a:t> header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226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msg_id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 of the </a:t>
                      </a:r>
                      <a:r>
                        <a:rPr lang="en-US" sz="800" dirty="0" err="1" smtClean="0"/>
                        <a:t>MsgID</a:t>
                      </a:r>
                      <a:r>
                        <a:rPr lang="en-US" sz="800" dirty="0" smtClean="0"/>
                        <a:t> header</a:t>
                      </a:r>
                    </a:p>
                  </a:txBody>
                  <a:tcPr marL="27432" marR="18288" marT="18288" marB="0"/>
                </a:tc>
              </a:tr>
              <a:tr h="15226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in_reply_to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 of the In-Reply-To header</a:t>
                      </a:r>
                    </a:p>
                  </a:txBody>
                  <a:tcPr marL="27432" marR="18288" marT="18288" marB="0"/>
                </a:tc>
              </a:tr>
              <a:tr h="15226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subject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 of the Subject header</a:t>
                      </a:r>
                    </a:p>
                  </a:txBody>
                  <a:tcPr marL="27432" marR="18288" marT="18288" marB="0"/>
                </a:tc>
              </a:tr>
              <a:tr h="15226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x_originating_ip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/>
                        <a:t>addr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 of the X-Originating-IP</a:t>
                      </a:r>
                      <a:r>
                        <a:rPr lang="en-US" sz="800" baseline="0" dirty="0" smtClean="0"/>
                        <a:t> header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226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first_received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 of the first Received header</a:t>
                      </a:r>
                    </a:p>
                  </a:txBody>
                  <a:tcPr marL="27432" marR="18288" marT="18288" marB="0"/>
                </a:tc>
              </a:tr>
              <a:tr h="15226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second_received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 of the second Received header</a:t>
                      </a:r>
                    </a:p>
                  </a:txBody>
                  <a:tcPr marL="27432" marR="18288" marT="18288" marB="0"/>
                </a:tc>
              </a:tr>
              <a:tr h="15226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last_reply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Last server</a:t>
                      </a:r>
                      <a:r>
                        <a:rPr lang="en-US" sz="800" baseline="0" dirty="0" smtClean="0"/>
                        <a:t> to client </a:t>
                      </a:r>
                      <a:r>
                        <a:rPr lang="en-US" sz="800" dirty="0" smtClean="0"/>
                        <a:t>message</a:t>
                      </a:r>
                    </a:p>
                  </a:txBody>
                  <a:tcPr marL="27432" marR="18288" marT="18288" marB="0"/>
                </a:tc>
              </a:tr>
              <a:tr h="15226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path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vector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Message transmission path, from headers</a:t>
                      </a:r>
                    </a:p>
                  </a:txBody>
                  <a:tcPr marL="27432" marR="18288" marT="18288" marB="0"/>
                </a:tc>
              </a:tr>
              <a:tr h="15226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user_agent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Value of the client User-Agent header</a:t>
                      </a:r>
                    </a:p>
                  </a:txBody>
                  <a:tcPr marL="27432" marR="18288" marT="18288" marB="0"/>
                </a:tc>
              </a:tr>
              <a:tr h="15226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fuids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vector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File unique IDs seen attached to this </a:t>
                      </a:r>
                      <a:r>
                        <a:rPr lang="en-US" sz="800" dirty="0" err="1" smtClean="0"/>
                        <a:t>msg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226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is_webmail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/>
                        <a:t>bool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If the message was sent via webmail</a:t>
                      </a: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76200" y="5447574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itchFamily="34" charset="0"/>
              </a:rPr>
              <a:t>smtp.log</a:t>
            </a:r>
            <a:endParaRPr lang="en-US" sz="1400" dirty="0" smtClean="0">
              <a:solidFill>
                <a:schemeClr val="accent4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itchFamily="34" charset="0"/>
              </a:rPr>
              <a:t>SMTP transactions</a:t>
            </a:r>
            <a:endParaRPr lang="en-US" sz="1000" dirty="0">
              <a:solidFill>
                <a:schemeClr val="accent4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851317"/>
              </p:ext>
            </p:extLst>
          </p:nvPr>
        </p:nvGraphicFramePr>
        <p:xfrm>
          <a:off x="152400" y="4267200"/>
          <a:ext cx="3008883" cy="1200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381000"/>
                <a:gridCol w="2018283"/>
              </a:tblGrid>
              <a:tr h="145398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19435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Timestamp of the authentication attempt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19435">
                <a:tc>
                  <a:txBody>
                    <a:bodyPr/>
                    <a:lstStyle/>
                    <a:p>
                      <a:r>
                        <a:rPr lang="en-US" sz="800" b="1" baseline="0" dirty="0" err="1" smtClean="0"/>
                        <a:t>uid</a:t>
                      </a:r>
                      <a:r>
                        <a:rPr lang="en-US" sz="800" b="1" baseline="0" dirty="0" smtClean="0"/>
                        <a:t>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4982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username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The username</a:t>
                      </a:r>
                      <a:r>
                        <a:rPr lang="en-US" sz="800" baseline="0" dirty="0" smtClean="0"/>
                        <a:t> of the user attempting to </a:t>
                      </a:r>
                      <a:r>
                        <a:rPr lang="en-US" sz="800" baseline="0" dirty="0" err="1" smtClean="0"/>
                        <a:t>auth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4982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mac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aseline="0" dirty="0" smtClean="0"/>
                        <a:t>The MAC address of the client (e.g. for wireless)</a:t>
                      </a:r>
                    </a:p>
                  </a:txBody>
                  <a:tcPr marL="27432" marR="18288" marT="18288" marB="0"/>
                </a:tc>
              </a:tr>
              <a:tr h="149828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remote_ip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/>
                        <a:t>addr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aseline="0" dirty="0" smtClean="0"/>
                        <a:t>The IP address of the client (e.g. for VPN)</a:t>
                      </a:r>
                    </a:p>
                  </a:txBody>
                  <a:tcPr marL="27432" marR="18288" marT="18288" marB="0"/>
                </a:tc>
              </a:tr>
              <a:tr h="149828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connect_info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aseline="0" dirty="0" smtClean="0"/>
                        <a:t>Additional connect information, if available</a:t>
                      </a:r>
                    </a:p>
                  </a:txBody>
                  <a:tcPr marL="27432" marR="18288" marT="18288" marB="0"/>
                </a:tc>
              </a:tr>
              <a:tr h="14982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result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aseline="0" dirty="0" smtClean="0"/>
                        <a:t>Whether the attempt succeeded or failed</a:t>
                      </a: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66565" y="3764775"/>
            <a:ext cx="2524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radius.log</a:t>
            </a:r>
            <a:endParaRPr lang="en-US" sz="1400" dirty="0" smtClean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RADIUS authentication attempts</a:t>
            </a:r>
            <a:endParaRPr lang="en-US" sz="1000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596486"/>
              </p:ext>
            </p:extLst>
          </p:nvPr>
        </p:nvGraphicFramePr>
        <p:xfrm>
          <a:off x="3276600" y="4800600"/>
          <a:ext cx="3800365" cy="2057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329"/>
                <a:gridCol w="481221"/>
                <a:gridCol w="2637815"/>
              </a:tblGrid>
              <a:tr h="268811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7812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Timestamp of request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61046">
                <a:tc>
                  <a:txBody>
                    <a:bodyPr/>
                    <a:lstStyle/>
                    <a:p>
                      <a:r>
                        <a:rPr lang="en-US" sz="800" b="1" baseline="0" dirty="0" err="1" smtClean="0"/>
                        <a:t>uid</a:t>
                      </a:r>
                      <a:r>
                        <a:rPr lang="en-US" sz="800" b="1" baseline="0" dirty="0" smtClean="0"/>
                        <a:t>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6104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version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Protocol version of SOCKS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6104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user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Username for the proxy, if available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6104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status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Server status for the attempt using</a:t>
                      </a:r>
                      <a:r>
                        <a:rPr lang="en-US" sz="800" baseline="0" dirty="0" smtClean="0"/>
                        <a:t> proxy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6104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request.host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/>
                        <a:t>addr</a:t>
                      </a:r>
                      <a:endParaRPr lang="en-US" sz="800" b="0" dirty="0" smtClean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Client requested address</a:t>
                      </a:r>
                    </a:p>
                  </a:txBody>
                  <a:tcPr marL="27432" marR="18288" marT="18288" marB="0"/>
                </a:tc>
              </a:tr>
              <a:tr h="16104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request.name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Client</a:t>
                      </a:r>
                      <a:r>
                        <a:rPr lang="en-US" sz="800" baseline="0" dirty="0" smtClean="0"/>
                        <a:t> requested name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6104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request_p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port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Client requested port</a:t>
                      </a:r>
                    </a:p>
                  </a:txBody>
                  <a:tcPr marL="27432" marR="18288" marT="18288" marB="0"/>
                </a:tc>
              </a:tr>
              <a:tr h="16104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bound.host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/>
                        <a:t>addr</a:t>
                      </a:r>
                      <a:endParaRPr lang="en-US" sz="800" b="0" dirty="0" smtClean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Server bound address</a:t>
                      </a:r>
                    </a:p>
                  </a:txBody>
                  <a:tcPr marL="27432" marR="18288" marT="18288" marB="0"/>
                </a:tc>
              </a:tr>
              <a:tr h="16104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bound.name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Server bound name</a:t>
                      </a:r>
                    </a:p>
                  </a:txBody>
                  <a:tcPr marL="27432" marR="18288" marT="18288" marB="0"/>
                </a:tc>
              </a:tr>
              <a:tr h="16104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bound_p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port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Server bound port</a:t>
                      </a: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3190765" y="4343400"/>
            <a:ext cx="1844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socks.log</a:t>
            </a:r>
            <a:endParaRPr lang="en-US" sz="1400" dirty="0" smtClean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SOCKS proxy requests</a:t>
            </a:r>
            <a:endParaRPr lang="en-US" sz="1000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588917"/>
              </p:ext>
            </p:extLst>
          </p:nvPr>
        </p:nvGraphicFramePr>
        <p:xfrm>
          <a:off x="3276601" y="7315200"/>
          <a:ext cx="3733798" cy="2006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68324"/>
                <a:gridCol w="377630"/>
                <a:gridCol w="2487844"/>
              </a:tblGrid>
              <a:tr h="19049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Timestamp of the detection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tx1"/>
                          </a:solidFill>
                        </a:rPr>
                        <a:t>host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IP</a:t>
                      </a:r>
                      <a:r>
                        <a:rPr lang="en-US" sz="800" baseline="0" dirty="0" smtClean="0"/>
                        <a:t> address running the software</a:t>
                      </a:r>
                      <a:endParaRPr lang="en-US" sz="800" dirty="0" smtClean="0"/>
                    </a:p>
                  </a:txBody>
                  <a:tcPr marL="27432" marR="9144" marT="18288" marB="0"/>
                </a:tc>
              </a:tr>
              <a:tr h="17710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host_p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port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aseline="0" dirty="0" smtClean="0"/>
                        <a:t>Port on which the software is running (for servers)</a:t>
                      </a:r>
                      <a:endParaRPr lang="en-US" sz="800" b="1" baseline="0" dirty="0">
                        <a:solidFill>
                          <a:srgbClr val="9CB95D"/>
                        </a:solidFill>
                      </a:endParaRPr>
                    </a:p>
                  </a:txBody>
                  <a:tcPr marL="27432" marR="9144" marT="18288" marB="0"/>
                </a:tc>
              </a:tr>
              <a:tr h="177109">
                <a:tc>
                  <a:txBody>
                    <a:bodyPr/>
                    <a:lstStyle/>
                    <a:p>
                      <a:r>
                        <a:rPr lang="en-US" sz="800" b="1" dirty="0" err="1" smtClean="0">
                          <a:solidFill>
                            <a:schemeClr val="tx1"/>
                          </a:solidFill>
                        </a:rPr>
                        <a:t>software_type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Type of software (e.g. HTTP::SERVER)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4643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name</a:t>
                      </a:r>
                      <a:endParaRPr 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Name of the software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version.major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Major version number</a:t>
                      </a:r>
                      <a:r>
                        <a:rPr lang="en-US" sz="800" baseline="0" dirty="0" smtClean="0"/>
                        <a:t> of the software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version.minor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Minor version number of the software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version.minor2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Minor subversion number of the software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version.minor3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Minor update number of the software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version.addl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Additional</a:t>
                      </a:r>
                      <a:r>
                        <a:rPr lang="en-US" sz="800" baseline="0" dirty="0" smtClean="0"/>
                        <a:t> version string (e.g. beta42)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unparsed_version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The full, unparsed version of the software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3200400" y="6858000"/>
            <a:ext cx="3467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itchFamily="34" charset="0"/>
              </a:rPr>
              <a:t>software.log</a:t>
            </a:r>
            <a:endParaRPr lang="en-US" sz="1400" dirty="0" smtClean="0">
              <a:solidFill>
                <a:schemeClr val="accent2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itchFamily="34" charset="0"/>
              </a:rPr>
              <a:t>Software identified by the software framework</a:t>
            </a:r>
            <a:endParaRPr lang="en-US" sz="1000" dirty="0">
              <a:solidFill>
                <a:schemeClr val="accent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553200" y="9385756"/>
            <a:ext cx="6848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Version: 2.0</a:t>
            </a:r>
            <a:endParaRPr 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76200" y="9385756"/>
            <a:ext cx="2366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3</a:t>
            </a:r>
            <a:endParaRPr 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5866403" y="467396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0099CC"/>
                </a:solidFill>
                <a:latin typeface="Arial Black" panose="020B0A04020102020204" pitchFamily="34" charset="0"/>
              </a:rPr>
              <a:t>www.broala.com</a:t>
            </a:r>
            <a:endParaRPr lang="en-US" sz="900" dirty="0">
              <a:solidFill>
                <a:srgbClr val="0099CC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811538"/>
              </p:ext>
            </p:extLst>
          </p:nvPr>
        </p:nvGraphicFramePr>
        <p:xfrm>
          <a:off x="3295143" y="2437379"/>
          <a:ext cx="3791457" cy="190602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44278"/>
                <a:gridCol w="476833"/>
                <a:gridCol w="2470346"/>
              </a:tblGrid>
              <a:tr h="18552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5640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/>
                        <a:t>time</a:t>
                      </a:r>
                      <a:endParaRPr lang="en-US" sz="8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Timestamp when the message </a:t>
                      </a:r>
                      <a:r>
                        <a:rPr lang="en-US" sz="800" baseline="0" dirty="0" smtClean="0"/>
                        <a:t>was first seen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6409">
                <a:tc>
                  <a:txBody>
                    <a:bodyPr/>
                    <a:lstStyle/>
                    <a:p>
                      <a:r>
                        <a:rPr lang="en-US" sz="800" b="1" baseline="0" dirty="0" err="1" smtClean="0"/>
                        <a:t>uid</a:t>
                      </a:r>
                      <a:r>
                        <a:rPr lang="en-US" sz="800" b="1" baseline="0" dirty="0" smtClean="0"/>
                        <a:t>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5640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duration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interval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Time between the first and last seen</a:t>
                      </a:r>
                      <a:r>
                        <a:rPr lang="en-US" sz="800" baseline="0" dirty="0" smtClean="0"/>
                        <a:t> packet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640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version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SNMP version (v1, v2c, v3)</a:t>
                      </a:r>
                    </a:p>
                  </a:txBody>
                  <a:tcPr marL="27432" marR="18288" marT="18288" marB="0"/>
                </a:tc>
              </a:tr>
              <a:tr h="15640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community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The community string of the first SNMP</a:t>
                      </a:r>
                      <a:r>
                        <a:rPr lang="en-US" sz="800" baseline="0" dirty="0" smtClean="0"/>
                        <a:t> packet</a:t>
                      </a:r>
                    </a:p>
                  </a:txBody>
                  <a:tcPr marL="27432" marR="18288" marT="18288" marB="0"/>
                </a:tc>
              </a:tr>
              <a:tr h="15640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get_requests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Number of </a:t>
                      </a:r>
                      <a:r>
                        <a:rPr lang="en-US" sz="800" dirty="0" err="1" smtClean="0"/>
                        <a:t>GetRequest</a:t>
                      </a:r>
                      <a:r>
                        <a:rPr lang="en-US" sz="800" dirty="0" smtClean="0"/>
                        <a:t>/</a:t>
                      </a:r>
                      <a:r>
                        <a:rPr lang="en-US" sz="800" dirty="0" err="1" smtClean="0"/>
                        <a:t>GetNext</a:t>
                      </a:r>
                      <a:r>
                        <a:rPr lang="en-US" sz="800" baseline="0" dirty="0" err="1" smtClean="0"/>
                        <a:t>Request</a:t>
                      </a:r>
                      <a:r>
                        <a:rPr lang="en-US" sz="800" baseline="0" dirty="0" smtClean="0"/>
                        <a:t> packets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640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get_bulk_requests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Number</a:t>
                      </a:r>
                      <a:r>
                        <a:rPr lang="en-US" sz="800" dirty="0" smtClean="0"/>
                        <a:t> of </a:t>
                      </a:r>
                      <a:r>
                        <a:rPr lang="en-US" sz="800" dirty="0" err="1" smtClean="0"/>
                        <a:t>GetBulkRequest</a:t>
                      </a:r>
                      <a:r>
                        <a:rPr lang="en-US" sz="800" baseline="0" dirty="0" smtClean="0"/>
                        <a:t> packets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640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get_responses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Number</a:t>
                      </a:r>
                      <a:r>
                        <a:rPr lang="en-US" sz="800" dirty="0" smtClean="0"/>
                        <a:t> of </a:t>
                      </a:r>
                      <a:r>
                        <a:rPr lang="en-US" sz="800" dirty="0" err="1" smtClean="0"/>
                        <a:t>GetResponse</a:t>
                      </a:r>
                      <a:r>
                        <a:rPr lang="en-US" sz="800" dirty="0" smtClean="0"/>
                        <a:t>/Response</a:t>
                      </a:r>
                      <a:r>
                        <a:rPr lang="en-US" sz="800" baseline="0" dirty="0" smtClean="0"/>
                        <a:t> packets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640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set_requests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Number</a:t>
                      </a:r>
                      <a:r>
                        <a:rPr lang="en-US" sz="800" dirty="0" smtClean="0"/>
                        <a:t> of </a:t>
                      </a:r>
                      <a:r>
                        <a:rPr lang="en-US" sz="800" dirty="0" err="1" smtClean="0"/>
                        <a:t>SetRequest</a:t>
                      </a:r>
                      <a:r>
                        <a:rPr lang="en-US" sz="800" dirty="0" smtClean="0"/>
                        <a:t> packets</a:t>
                      </a:r>
                    </a:p>
                  </a:txBody>
                  <a:tcPr marL="27432" marR="18288" marT="18288" marB="0"/>
                </a:tc>
              </a:tr>
              <a:tr h="15640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display_string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A system description of the responder</a:t>
                      </a:r>
                    </a:p>
                  </a:txBody>
                  <a:tcPr marL="27432" marR="18288" marT="18288" marB="0"/>
                </a:tc>
              </a:tr>
              <a:tr h="15640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up_since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Timestamp</a:t>
                      </a:r>
                      <a:r>
                        <a:rPr lang="en-US" sz="800" baseline="0" dirty="0" smtClean="0"/>
                        <a:t> the responder has been up since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207740" y="1970329"/>
            <a:ext cx="3345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snmp.log</a:t>
            </a:r>
            <a:endParaRPr lang="en-US" sz="1400" dirty="0" smtClean="0">
              <a:solidFill>
                <a:schemeClr val="accent3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SNMP messages</a:t>
            </a:r>
            <a:endParaRPr lang="en-US" sz="1000" dirty="0">
              <a:solidFill>
                <a:schemeClr val="accent3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76600" y="9385756"/>
            <a:ext cx="7769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© </a:t>
            </a:r>
            <a:r>
              <a:rPr lang="en-US" sz="800" dirty="0" err="1" smtClean="0"/>
              <a:t>Broala</a:t>
            </a:r>
            <a:r>
              <a:rPr lang="en-US" sz="800" dirty="0" smtClean="0"/>
              <a:t> LLC. </a:t>
            </a:r>
            <a:endParaRPr lang="en-US" sz="800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969050"/>
              </p:ext>
            </p:extLst>
          </p:nvPr>
        </p:nvGraphicFramePr>
        <p:xfrm>
          <a:off x="3295142" y="1152850"/>
          <a:ext cx="3791459" cy="8283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86965"/>
                <a:gridCol w="485078"/>
                <a:gridCol w="2619416"/>
              </a:tblGrid>
              <a:tr h="18945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59724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aseline="0" dirty="0" smtClean="0"/>
                        <a:t>time</a:t>
                      </a:r>
                      <a:endParaRPr lang="en-US" sz="8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Timestamp of request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9724">
                <a:tc>
                  <a:txBody>
                    <a:bodyPr/>
                    <a:lstStyle/>
                    <a:p>
                      <a:r>
                        <a:rPr lang="en-US" sz="800" b="1" baseline="0" dirty="0" err="1" smtClean="0"/>
                        <a:t>uid</a:t>
                      </a:r>
                      <a:r>
                        <a:rPr lang="en-US" sz="800" b="1" baseline="0" dirty="0" smtClean="0"/>
                        <a:t>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59724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func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Function message that was sent</a:t>
                      </a:r>
                    </a:p>
                  </a:txBody>
                  <a:tcPr marL="27432" marR="18288" marT="18288" marB="0"/>
                </a:tc>
              </a:tr>
              <a:tr h="15972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exception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Exception if there</a:t>
                      </a:r>
                      <a:r>
                        <a:rPr lang="en-US" sz="800" baseline="0" dirty="0" smtClean="0"/>
                        <a:t> was a failure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200400" y="685800"/>
            <a:ext cx="2539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itchFamily="34" charset="0"/>
              </a:rPr>
              <a:t>modbus.log</a:t>
            </a:r>
            <a:endParaRPr lang="en-US" sz="1400" dirty="0" smtClean="0">
              <a:solidFill>
                <a:schemeClr val="accent2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itchFamily="34" charset="0"/>
              </a:rPr>
              <a:t>PLC requests (industrial control)</a:t>
            </a:r>
            <a:endParaRPr lang="en-US" sz="1000" dirty="0">
              <a:solidFill>
                <a:schemeClr val="accent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092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259002"/>
              </p:ext>
            </p:extLst>
          </p:nvPr>
        </p:nvGraphicFramePr>
        <p:xfrm>
          <a:off x="152400" y="2536609"/>
          <a:ext cx="3581401" cy="334673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66800"/>
                <a:gridCol w="304800"/>
                <a:gridCol w="2209801"/>
              </a:tblGrid>
              <a:tr h="201351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Timestamp when the SSL connection was detected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baseline="0" dirty="0" err="1" smtClean="0"/>
                        <a:t>uid</a:t>
                      </a:r>
                      <a:r>
                        <a:rPr lang="en-US" sz="800" b="1" baseline="0" dirty="0" smtClean="0"/>
                        <a:t>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version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SSL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version that the server offered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cipher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SSL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cipher suite that the server chose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curve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Elliptic curve the server chose if using ECDH/ECDHE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server_name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Value of the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Server Name Indicator SSL extension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session_id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Session ID offered by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client for session resumption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last_alert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Last alert that was seen during the connection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established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>
                          <a:solidFill>
                            <a:schemeClr val="tx1"/>
                          </a:solidFill>
                        </a:rPr>
                        <a:t>bool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Was this connection established successfully?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cert_chain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vector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Chain of certificates offered by the server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cert_chain_fuids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vector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File unique IDs for certs in </a:t>
                      </a:r>
                      <a:r>
                        <a:rPr lang="en-US" sz="800" b="1" baseline="0" dirty="0" err="1" smtClean="0">
                          <a:solidFill>
                            <a:schemeClr val="tx1"/>
                          </a:solidFill>
                        </a:rPr>
                        <a:t>cert_chain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. See </a:t>
                      </a:r>
                      <a:r>
                        <a:rPr lang="en-US" sz="800" b="1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</a:rPr>
                        <a:t>files.log</a:t>
                      </a:r>
                      <a:endParaRPr lang="en-US" sz="8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client_cert_chain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vector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Chain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of certificates offered by the client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client_cert_chain_fuids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vector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File UIDs for certs in </a:t>
                      </a:r>
                      <a:r>
                        <a:rPr lang="en-US" sz="800" b="1" baseline="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client_cert_chain</a:t>
                      </a:r>
                      <a:r>
                        <a:rPr lang="en-US" sz="800" b="0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. See </a:t>
                      </a:r>
                      <a:r>
                        <a:rPr lang="en-US" sz="800" b="1" baseline="0" dirty="0" err="1" smtClean="0">
                          <a:solidFill>
                            <a:srgbClr val="0099CC"/>
                          </a:solidFill>
                          <a:latin typeface="+mn-lt"/>
                        </a:rPr>
                        <a:t>files.log</a:t>
                      </a:r>
                      <a:endParaRPr lang="en-US" sz="800" b="1" dirty="0">
                        <a:solidFill>
                          <a:srgbClr val="0099CC"/>
                        </a:solidFill>
                        <a:latin typeface="+mn-lt"/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subject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Subject of the X.509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cert offered by the server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issuer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Subject of the signer of the server cert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client_subject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Subject of the X.509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cert offered by the client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client_issuer_subject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Subject of the signer of the client cert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validation_status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Certificate validation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result for this handshake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ocsp_status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Result of OCSP validation for this handshake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ocsp_response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OCSP response as a 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6565" y="2133600"/>
            <a:ext cx="1334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itchFamily="34" charset="0"/>
              </a:rPr>
              <a:t>ssl.log</a:t>
            </a:r>
            <a:endParaRPr lang="en-US" sz="1400" dirty="0" smtClean="0">
              <a:solidFill>
                <a:schemeClr val="accent5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itchFamily="34" charset="0"/>
              </a:rPr>
              <a:t>SSL handshakes</a:t>
            </a:r>
            <a:endParaRPr lang="en-US" sz="1000" dirty="0">
              <a:solidFill>
                <a:schemeClr val="accent5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-9525" y="0"/>
            <a:ext cx="1675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6699"/>
                </a:solidFill>
                <a:latin typeface="Arial Black" pitchFamily="34" charset="0"/>
              </a:rPr>
              <a:t>Bro Logs</a:t>
            </a:r>
            <a:endParaRPr lang="en-US" sz="2400" dirty="0">
              <a:solidFill>
                <a:srgbClr val="006699"/>
              </a:solidFill>
              <a:latin typeface="Arial Black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90211"/>
            <a:ext cx="1123950" cy="385890"/>
          </a:xfrm>
          <a:prstGeom prst="rect">
            <a:avLst/>
          </a:prstGeom>
        </p:spPr>
      </p:pic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185051"/>
              </p:ext>
            </p:extLst>
          </p:nvPr>
        </p:nvGraphicFramePr>
        <p:xfrm>
          <a:off x="3886200" y="2652309"/>
          <a:ext cx="3200400" cy="377920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73818"/>
                <a:gridCol w="521528"/>
                <a:gridCol w="1405054"/>
              </a:tblGrid>
              <a:tr h="20164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</a:tr>
              <a:tr h="17157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 when the cert </a:t>
                      </a:r>
                      <a:r>
                        <a:rPr lang="en-US" sz="800" baseline="0" dirty="0" smtClean="0"/>
                        <a:t>was seen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71573">
                <a:tc>
                  <a:txBody>
                    <a:bodyPr/>
                    <a:lstStyle/>
                    <a:p>
                      <a:r>
                        <a:rPr lang="en-US" sz="800" b="1" baseline="0" dirty="0" smtClean="0"/>
                        <a:t>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/>
                        <a:t>string</a:t>
                      </a:r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File unique ID. </a:t>
                      </a:r>
                      <a:r>
                        <a:rPr lang="en-US" sz="800" b="0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See </a:t>
                      </a:r>
                      <a:r>
                        <a:rPr lang="en-US" sz="800" b="1" baseline="0" dirty="0" err="1" smtClean="0">
                          <a:solidFill>
                            <a:srgbClr val="0099CC"/>
                          </a:solidFill>
                          <a:latin typeface="+mn-lt"/>
                        </a:rPr>
                        <a:t>files.log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7157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certificate.version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Version number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7157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certificate.serial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Serial number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7157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certificate.issuer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Issuer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277464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certificate.not_valid_before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 before when the cert</a:t>
                      </a:r>
                      <a:r>
                        <a:rPr lang="en-US" sz="800" baseline="0" dirty="0" smtClean="0"/>
                        <a:t> is invalid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277464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certificate.not_valid_after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 after when the cert is invalid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7157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certificate.key_alg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Name of the key algorithm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7157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certificate.sig_alg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Name</a:t>
                      </a:r>
                      <a:r>
                        <a:rPr lang="en-US" sz="800" baseline="0" dirty="0" smtClean="0"/>
                        <a:t> of the signature algorithm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7157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certificate.key_type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Key type</a:t>
                      </a:r>
                      <a:r>
                        <a:rPr lang="en-US" sz="800" baseline="0" dirty="0" smtClean="0"/>
                        <a:t> (either RSA, DSA or EC)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7157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certificate.key_length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Key length,</a:t>
                      </a:r>
                      <a:r>
                        <a:rPr lang="en-US" sz="800" baseline="0" dirty="0" smtClean="0"/>
                        <a:t> in bits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7157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certificate.exponent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Exponent, if RSA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7157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certificate.curve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Curve, if EC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277464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san.dns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/>
                        <a:t>string_vec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List of DNS entries in Subject</a:t>
                      </a:r>
                      <a:r>
                        <a:rPr lang="en-US" sz="800" baseline="0" dirty="0" smtClean="0"/>
                        <a:t> Alternative Name (SAN)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7157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san.uri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/>
                        <a:t>string_vec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List of URI entries in SAN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7157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san.email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/>
                        <a:t>string_vec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List of email entries in SAN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7157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san.ip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/>
                        <a:t>addr_vec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List of IP entries in SAN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7157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basic_constraints.ca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/>
                        <a:t>bool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CA flag set?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7157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basic_constraints.path_len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Maximum path length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3886200" y="2164321"/>
            <a:ext cx="2007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itchFamily="34" charset="0"/>
              </a:rPr>
              <a:t>x509.log</a:t>
            </a:r>
          </a:p>
          <a:p>
            <a:r>
              <a:rPr lang="en-US" sz="1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itchFamily="34" charset="0"/>
              </a:rPr>
              <a:t>SSL certificate details</a:t>
            </a:r>
            <a:endParaRPr lang="en-US" sz="1000" dirty="0">
              <a:solidFill>
                <a:schemeClr val="accent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377034"/>
              </p:ext>
            </p:extLst>
          </p:nvPr>
        </p:nvGraphicFramePr>
        <p:xfrm>
          <a:off x="162035" y="7572208"/>
          <a:ext cx="3571765" cy="1184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275"/>
                <a:gridCol w="380237"/>
                <a:gridCol w="2739253"/>
              </a:tblGrid>
              <a:tr h="254379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6856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Timestamp of message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800" b="1" baseline="0" dirty="0" err="1" smtClean="0"/>
                        <a:t>uid</a:t>
                      </a:r>
                      <a:r>
                        <a:rPr lang="en-US" sz="800" b="1" baseline="0" dirty="0" smtClean="0"/>
                        <a:t>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name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The name of the weird that occurred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addl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Additional information accompanying the weird, if any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notice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/>
                        <a:t>bool</a:t>
                      </a:r>
                      <a:endParaRPr lang="en-US" sz="800" b="0" dirty="0" smtClean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Indicate if this</a:t>
                      </a:r>
                      <a:r>
                        <a:rPr lang="en-US" sz="800" baseline="0" dirty="0" smtClean="0"/>
                        <a:t> weird was also turned into a notice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peer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The peer that generated this weird</a:t>
                      </a: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76200" y="7115008"/>
            <a:ext cx="2752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weird.log</a:t>
            </a:r>
            <a:endParaRPr lang="en-US" sz="1400" dirty="0" smtClean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Anomalies and protocol violations</a:t>
            </a:r>
            <a:endParaRPr lang="en-US" sz="1000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76600" y="9385756"/>
            <a:ext cx="7769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© </a:t>
            </a:r>
            <a:r>
              <a:rPr lang="en-US" sz="800" dirty="0" err="1" smtClean="0"/>
              <a:t>Broala</a:t>
            </a:r>
            <a:r>
              <a:rPr lang="en-US" sz="800" dirty="0" smtClean="0"/>
              <a:t> LLC. </a:t>
            </a:r>
            <a:endParaRPr lang="en-US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6553200" y="9385756"/>
            <a:ext cx="6848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Version: 2.0</a:t>
            </a:r>
            <a:endParaRPr lang="en-US" sz="800" dirty="0"/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559489"/>
              </p:ext>
            </p:extLst>
          </p:nvPr>
        </p:nvGraphicFramePr>
        <p:xfrm>
          <a:off x="152400" y="838200"/>
          <a:ext cx="3581400" cy="130731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57200"/>
                <a:gridCol w="304800"/>
                <a:gridCol w="2819400"/>
              </a:tblGrid>
              <a:tr h="20135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Timestamp when the SSH connection</a:t>
                      </a:r>
                      <a:r>
                        <a:rPr lang="en-US" sz="800" baseline="0" dirty="0" smtClean="0"/>
                        <a:t> was detected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baseline="0" dirty="0" err="1" smtClean="0"/>
                        <a:t>uid</a:t>
                      </a:r>
                      <a:r>
                        <a:rPr lang="en-US" sz="800" b="1" baseline="0" dirty="0" smtClean="0"/>
                        <a:t>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status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If the login was heuristically guessed to be </a:t>
                      </a:r>
                      <a:r>
                        <a:rPr lang="en-US" sz="800" baseline="0" dirty="0" smtClean="0"/>
                        <a:t>“success” or “failure”.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direction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Outbound or inbound connection</a:t>
                      </a: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client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Software string from the client</a:t>
                      </a: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server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Software string from the server</a:t>
                      </a: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resp_size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Amount of data returned by the server</a:t>
                      </a: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76200" y="381000"/>
            <a:ext cx="1356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itchFamily="34" charset="0"/>
              </a:rPr>
              <a:t>ssh.log</a:t>
            </a:r>
            <a:endParaRPr lang="en-US" sz="1400" dirty="0" smtClean="0">
              <a:solidFill>
                <a:schemeClr val="accent4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itchFamily="34" charset="0"/>
              </a:rPr>
              <a:t>SSH handshakes</a:t>
            </a:r>
            <a:endParaRPr lang="en-US" sz="1000" dirty="0">
              <a:solidFill>
                <a:schemeClr val="accent4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120083"/>
              </p:ext>
            </p:extLst>
          </p:nvPr>
        </p:nvGraphicFramePr>
        <p:xfrm>
          <a:off x="163602" y="6334450"/>
          <a:ext cx="3570197" cy="7463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63063"/>
                <a:gridCol w="391980"/>
                <a:gridCol w="2515154"/>
              </a:tblGrid>
              <a:tr h="16117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4390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/>
                        <a:t>time</a:t>
                      </a:r>
                      <a:endParaRPr lang="en-US" sz="8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Timestamp tunnel</a:t>
                      </a:r>
                      <a:r>
                        <a:rPr lang="en-US" sz="800" baseline="0" dirty="0" smtClean="0"/>
                        <a:t> was detected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3903">
                <a:tc>
                  <a:txBody>
                    <a:bodyPr/>
                    <a:lstStyle/>
                    <a:p>
                      <a:r>
                        <a:rPr lang="en-US" sz="800" b="1" baseline="0" dirty="0" err="1" smtClean="0"/>
                        <a:t>uid</a:t>
                      </a:r>
                      <a:r>
                        <a:rPr lang="en-US" sz="800" b="1" baseline="0" dirty="0" smtClean="0"/>
                        <a:t>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4390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tunnel_type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The type of tunnel (e.g. </a:t>
                      </a:r>
                      <a:r>
                        <a:rPr lang="en-US" sz="800" dirty="0" err="1" smtClean="0"/>
                        <a:t>Teredo</a:t>
                      </a:r>
                      <a:r>
                        <a:rPr lang="en-US" sz="800" dirty="0" smtClean="0"/>
                        <a:t>, IP)</a:t>
                      </a:r>
                    </a:p>
                  </a:txBody>
                  <a:tcPr marL="27432" marR="18288" marT="18288" marB="0"/>
                </a:tc>
              </a:tr>
              <a:tr h="143903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action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The activity that occurred (discovered, closed)</a:t>
                      </a: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76200" y="5867400"/>
            <a:ext cx="3345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tunnel.log</a:t>
            </a:r>
            <a:endParaRPr lang="en-US" sz="1400" dirty="0" smtClean="0">
              <a:solidFill>
                <a:schemeClr val="accent3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Details of encapsulating tunnels</a:t>
            </a:r>
            <a:endParaRPr lang="en-US" sz="1000" dirty="0">
              <a:solidFill>
                <a:schemeClr val="accent3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6200" y="9385756"/>
            <a:ext cx="2366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4</a:t>
            </a:r>
            <a:endParaRPr lang="en-US" sz="800" dirty="0"/>
          </a:p>
        </p:txBody>
      </p:sp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701799"/>
              </p:ext>
            </p:extLst>
          </p:nvPr>
        </p:nvGraphicFramePr>
        <p:xfrm>
          <a:off x="3886200" y="6736314"/>
          <a:ext cx="3200400" cy="225528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70154"/>
                <a:gridCol w="2330246"/>
              </a:tblGrid>
              <a:tr h="20135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Log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err="1" smtClean="0">
                          <a:solidFill>
                            <a:srgbClr val="BE514F"/>
                          </a:solidFill>
                        </a:rPr>
                        <a:t>app_stats</a:t>
                      </a:r>
                      <a:endParaRPr lang="en-US" sz="800" b="1" dirty="0">
                        <a:solidFill>
                          <a:srgbClr val="BE514F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baseline="0" dirty="0" smtClean="0">
                          <a:solidFill>
                            <a:srgbClr val="BE514F"/>
                          </a:solidFill>
                          <a:latin typeface="+mn-lt"/>
                        </a:rPr>
                        <a:t>Statistics</a:t>
                      </a:r>
                      <a:r>
                        <a:rPr lang="en-US" sz="800" b="1" dirty="0" smtClean="0">
                          <a:solidFill>
                            <a:srgbClr val="BE514F"/>
                          </a:solidFill>
                          <a:latin typeface="+mn-lt"/>
                        </a:rPr>
                        <a:t> on usage of popular web apps</a:t>
                      </a:r>
                      <a:endParaRPr lang="en-US" sz="800" b="1" dirty="0">
                        <a:solidFill>
                          <a:srgbClr val="BE514F"/>
                        </a:solidFill>
                        <a:latin typeface="+mn-lt"/>
                      </a:endParaRP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5183BB"/>
                          </a:solidFill>
                        </a:rPr>
                        <a:t>cluster</a:t>
                      </a:r>
                      <a:endParaRPr lang="en-US" sz="800" b="1" dirty="0">
                        <a:solidFill>
                          <a:srgbClr val="5183BB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1" baseline="0" dirty="0" smtClean="0">
                          <a:solidFill>
                            <a:srgbClr val="5183BB"/>
                          </a:solidFill>
                        </a:rPr>
                        <a:t>Diagnostics for cluster operation</a:t>
                      </a:r>
                      <a:endParaRPr lang="en-US" sz="800" b="1" baseline="0" dirty="0">
                        <a:solidFill>
                          <a:srgbClr val="5183BB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F5944D"/>
                          </a:solidFill>
                        </a:rPr>
                        <a:t>communication</a:t>
                      </a:r>
                      <a:endParaRPr lang="en-US" sz="800" b="1" dirty="0">
                        <a:solidFill>
                          <a:srgbClr val="F5944D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solidFill>
                            <a:srgbClr val="F5944D"/>
                          </a:solidFill>
                        </a:rPr>
                        <a:t>Diagnostics for inter-process communications</a:t>
                      </a: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err="1" smtClean="0">
                          <a:solidFill>
                            <a:srgbClr val="9CB95D"/>
                          </a:solidFill>
                        </a:rPr>
                        <a:t>dpd</a:t>
                      </a:r>
                      <a:endParaRPr lang="en-US" sz="800" b="1" dirty="0">
                        <a:solidFill>
                          <a:srgbClr val="9CB95D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solidFill>
                            <a:srgbClr val="9CB95D"/>
                          </a:solidFill>
                        </a:rPr>
                        <a:t>Diagnostics for dynamic protocol detection</a:t>
                      </a: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err="1" smtClean="0">
                          <a:solidFill>
                            <a:srgbClr val="4FADC4"/>
                          </a:solidFill>
                        </a:rPr>
                        <a:t>known_certs</a:t>
                      </a:r>
                      <a:endParaRPr lang="en-US" sz="800" b="1" dirty="0">
                        <a:solidFill>
                          <a:srgbClr val="4FADC4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solidFill>
                            <a:srgbClr val="4FADC4"/>
                          </a:solidFill>
                        </a:rPr>
                        <a:t>Observed local</a:t>
                      </a:r>
                      <a:r>
                        <a:rPr lang="en-US" sz="800" b="1" baseline="0" dirty="0" smtClean="0">
                          <a:solidFill>
                            <a:srgbClr val="4FADC4"/>
                          </a:solidFill>
                        </a:rPr>
                        <a:t> SSL certs. Each is logged once/day</a:t>
                      </a:r>
                      <a:endParaRPr lang="en-US" sz="800" b="1" dirty="0" smtClean="0">
                        <a:solidFill>
                          <a:srgbClr val="4FADC4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err="1" smtClean="0">
                          <a:solidFill>
                            <a:srgbClr val="80669F"/>
                          </a:solidFill>
                        </a:rPr>
                        <a:t>known_devices</a:t>
                      </a:r>
                      <a:endParaRPr lang="en-US" sz="800" b="1" dirty="0">
                        <a:solidFill>
                          <a:srgbClr val="80669F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solidFill>
                            <a:srgbClr val="80669F"/>
                          </a:solidFill>
                        </a:rPr>
                        <a:t>Observed local devices. Each is logged</a:t>
                      </a:r>
                      <a:r>
                        <a:rPr lang="en-US" sz="800" b="1" baseline="0" dirty="0" smtClean="0">
                          <a:solidFill>
                            <a:srgbClr val="80669F"/>
                          </a:solidFill>
                        </a:rPr>
                        <a:t> once/day</a:t>
                      </a:r>
                      <a:endParaRPr lang="en-US" sz="800" b="1" dirty="0" smtClean="0">
                        <a:solidFill>
                          <a:srgbClr val="80669F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err="1" smtClean="0">
                          <a:solidFill>
                            <a:srgbClr val="BE514F"/>
                          </a:solidFill>
                        </a:rPr>
                        <a:t>known_hosts</a:t>
                      </a:r>
                      <a:endParaRPr lang="en-US" sz="800" b="1" dirty="0">
                        <a:solidFill>
                          <a:srgbClr val="BE514F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solidFill>
                            <a:srgbClr val="BE514F"/>
                          </a:solidFill>
                        </a:rPr>
                        <a:t>Observed local active</a:t>
                      </a:r>
                      <a:r>
                        <a:rPr lang="en-US" sz="800" b="1" baseline="0" dirty="0" smtClean="0">
                          <a:solidFill>
                            <a:srgbClr val="BE514F"/>
                          </a:solidFill>
                        </a:rPr>
                        <a:t> IPs. Each is logged once/day</a:t>
                      </a:r>
                      <a:endParaRPr lang="en-US" sz="800" b="1" dirty="0" smtClean="0">
                        <a:solidFill>
                          <a:srgbClr val="BE514F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err="1" smtClean="0">
                          <a:solidFill>
                            <a:srgbClr val="5183BB"/>
                          </a:solidFill>
                        </a:rPr>
                        <a:t>known_services</a:t>
                      </a:r>
                      <a:endParaRPr lang="en-US" sz="800" b="1" dirty="0">
                        <a:solidFill>
                          <a:srgbClr val="5183BB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solidFill>
                            <a:srgbClr val="5183BB"/>
                          </a:solidFill>
                        </a:rPr>
                        <a:t>Observed local services. Each is logged once/day</a:t>
                      </a: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err="1" smtClean="0">
                          <a:solidFill>
                            <a:srgbClr val="F5944D"/>
                          </a:solidFill>
                        </a:rPr>
                        <a:t>loaded_scripts</a:t>
                      </a:r>
                      <a:endParaRPr lang="en-US" sz="800" b="1" dirty="0">
                        <a:solidFill>
                          <a:srgbClr val="F5944D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solidFill>
                            <a:srgbClr val="F5944D"/>
                          </a:solidFill>
                        </a:rPr>
                        <a:t>A list of scripts that were</a:t>
                      </a:r>
                      <a:r>
                        <a:rPr lang="en-US" sz="800" b="1" baseline="0" dirty="0" smtClean="0">
                          <a:solidFill>
                            <a:srgbClr val="F5944D"/>
                          </a:solidFill>
                        </a:rPr>
                        <a:t> loaded at startup</a:t>
                      </a:r>
                      <a:endParaRPr lang="en-US" sz="800" b="1" dirty="0" smtClean="0">
                        <a:solidFill>
                          <a:srgbClr val="F5944D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err="1" smtClean="0">
                          <a:solidFill>
                            <a:srgbClr val="4FADC4"/>
                          </a:solidFill>
                        </a:rPr>
                        <a:t>packet_filter</a:t>
                      </a:r>
                      <a:endParaRPr lang="en-US" sz="800" b="1" dirty="0">
                        <a:solidFill>
                          <a:srgbClr val="4FADC4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solidFill>
                            <a:srgbClr val="4FADC4"/>
                          </a:solidFill>
                        </a:rPr>
                        <a:t>Any</a:t>
                      </a:r>
                      <a:r>
                        <a:rPr lang="en-US" sz="800" b="1" baseline="0" dirty="0" smtClean="0">
                          <a:solidFill>
                            <a:srgbClr val="4FADC4"/>
                          </a:solidFill>
                        </a:rPr>
                        <a:t> filters to limit the traffic being analyzed</a:t>
                      </a:r>
                      <a:endParaRPr lang="en-US" sz="800" b="1" dirty="0" smtClean="0">
                        <a:solidFill>
                          <a:srgbClr val="4FADC4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80669F"/>
                          </a:solidFill>
                        </a:rPr>
                        <a:t>stats</a:t>
                      </a:r>
                      <a:endParaRPr lang="en-US" sz="800" b="1" dirty="0">
                        <a:solidFill>
                          <a:srgbClr val="80669F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solidFill>
                            <a:srgbClr val="80669F"/>
                          </a:solidFill>
                        </a:rPr>
                        <a:t>Diagnostics such as </a:t>
                      </a:r>
                      <a:r>
                        <a:rPr lang="en-US" sz="800" b="1" dirty="0" err="1" smtClean="0">
                          <a:solidFill>
                            <a:srgbClr val="80669F"/>
                          </a:solidFill>
                        </a:rPr>
                        <a:t>mem</a:t>
                      </a:r>
                      <a:r>
                        <a:rPr lang="en-US" sz="800" b="1" baseline="0" dirty="0" smtClean="0">
                          <a:solidFill>
                            <a:srgbClr val="80669F"/>
                          </a:solidFill>
                        </a:rPr>
                        <a:t> usage, packets seen, etc.</a:t>
                      </a:r>
                      <a:endParaRPr lang="en-US" sz="800" b="1" dirty="0" smtClean="0">
                        <a:solidFill>
                          <a:srgbClr val="80669F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BE514F"/>
                          </a:solidFill>
                        </a:rPr>
                        <a:t>syslog</a:t>
                      </a:r>
                      <a:endParaRPr lang="en-US" sz="800" b="1" dirty="0">
                        <a:solidFill>
                          <a:srgbClr val="BE514F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solidFill>
                            <a:srgbClr val="BE514F"/>
                          </a:solidFill>
                        </a:rPr>
                        <a:t>Syslog messages</a:t>
                      </a: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err="1" smtClean="0">
                          <a:solidFill>
                            <a:srgbClr val="5183BB"/>
                          </a:solidFill>
                        </a:rPr>
                        <a:t>traceroute</a:t>
                      </a:r>
                      <a:endParaRPr lang="en-US" sz="800" b="1" dirty="0">
                        <a:solidFill>
                          <a:srgbClr val="5183BB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solidFill>
                            <a:srgbClr val="5183BB"/>
                          </a:solidFill>
                        </a:rPr>
                        <a:t>Hosts running </a:t>
                      </a:r>
                      <a:r>
                        <a:rPr lang="en-US" sz="800" b="1" dirty="0" err="1" smtClean="0">
                          <a:solidFill>
                            <a:srgbClr val="5183BB"/>
                          </a:solidFill>
                        </a:rPr>
                        <a:t>traceroute</a:t>
                      </a:r>
                      <a:endParaRPr lang="en-US" sz="800" b="1" dirty="0" smtClean="0">
                        <a:solidFill>
                          <a:srgbClr val="5183BB"/>
                        </a:solidFill>
                      </a:endParaRP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4939366" y="6431514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itchFamily="34" charset="0"/>
              </a:rPr>
              <a:t>Other Logs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66403" y="467396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0099CC"/>
                </a:solidFill>
                <a:latin typeface="Arial Black" panose="020B0A04020102020204" pitchFamily="34" charset="0"/>
              </a:rPr>
              <a:t>www.broala.com</a:t>
            </a:r>
            <a:endParaRPr lang="en-US" sz="900" dirty="0">
              <a:solidFill>
                <a:srgbClr val="0099CC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532" y="8991600"/>
            <a:ext cx="7010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In order to promote its wide distribution, this work is licensed under the Creative Commons Attribution-</a:t>
            </a:r>
            <a:r>
              <a:rPr lang="en-US" sz="800" dirty="0" err="1" smtClean="0">
                <a:solidFill>
                  <a:schemeClr val="bg1">
                    <a:lumMod val="65000"/>
                  </a:schemeClr>
                </a:solidFill>
              </a:rPr>
              <a:t>NonCommercial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en-US" sz="800" dirty="0" err="1" smtClean="0">
                <a:solidFill>
                  <a:schemeClr val="bg1">
                    <a:lumMod val="65000"/>
                  </a:schemeClr>
                </a:solidFill>
              </a:rPr>
              <a:t>ShareAlike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 4.0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International License (http://</a:t>
            </a:r>
            <a:r>
              <a:rPr lang="en-US" sz="800" dirty="0" err="1">
                <a:solidFill>
                  <a:schemeClr val="bg1">
                    <a:lumMod val="65000"/>
                  </a:schemeClr>
                </a:solidFill>
              </a:rPr>
              <a:t>creativecommons.org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/licenses/by-</a:t>
            </a:r>
            <a:r>
              <a:rPr lang="en-US" sz="800" dirty="0" err="1">
                <a:solidFill>
                  <a:schemeClr val="bg1">
                    <a:lumMod val="65000"/>
                  </a:schemeClr>
                </a:solidFill>
              </a:rPr>
              <a:t>nc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en-US" sz="800" dirty="0" err="1">
                <a:solidFill>
                  <a:schemeClr val="bg1">
                    <a:lumMod val="65000"/>
                  </a:schemeClr>
                </a:solidFill>
              </a:rPr>
              <a:t>sa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/4.0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/).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We at </a:t>
            </a:r>
            <a:r>
              <a:rPr lang="en-US" sz="800" dirty="0" err="1" smtClean="0">
                <a:solidFill>
                  <a:schemeClr val="bg1">
                    <a:lumMod val="65000"/>
                  </a:schemeClr>
                </a:solidFill>
              </a:rPr>
              <a:t>Broala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 are committed to helping you understand  Bro to the fullest so you can be a monitoring hero.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771699"/>
              </p:ext>
            </p:extLst>
          </p:nvPr>
        </p:nvGraphicFramePr>
        <p:xfrm>
          <a:off x="3886199" y="1000428"/>
          <a:ext cx="3200400" cy="108768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4232"/>
                <a:gridCol w="340468"/>
                <a:gridCol w="2255700"/>
              </a:tblGrid>
              <a:tr h="23416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82895"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Message timestamp, if available (0 otherwise)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82895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level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Message severity (Info,</a:t>
                      </a:r>
                      <a:r>
                        <a:rPr lang="en-US" sz="800" baseline="0" dirty="0" smtClean="0"/>
                        <a:t> warning, error, etc.)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82895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message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Message text</a:t>
                      </a:r>
                      <a:endParaRPr lang="en-US" sz="800" b="1" baseline="0" dirty="0" smtClean="0">
                        <a:solidFill>
                          <a:srgbClr val="9CB95D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30484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location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The</a:t>
                      </a:r>
                      <a:r>
                        <a:rPr lang="en-US" sz="800" baseline="0" dirty="0" smtClean="0"/>
                        <a:t> script location where the event occurred, if available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3800364" y="530144"/>
            <a:ext cx="2481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6B484"/>
                </a:solidFill>
                <a:latin typeface="Arial Black" pitchFamily="34" charset="0"/>
              </a:rPr>
              <a:t>reporter.log</a:t>
            </a:r>
            <a:endParaRPr lang="en-US" sz="1400" dirty="0" smtClean="0">
              <a:solidFill>
                <a:srgbClr val="F6B484"/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rgbClr val="F6B484"/>
                </a:solidFill>
                <a:latin typeface="Arial Black" pitchFamily="34" charset="0"/>
              </a:rPr>
              <a:t>Bro internal errors and warnings</a:t>
            </a:r>
            <a:endParaRPr lang="en-US" sz="1000" dirty="0">
              <a:solidFill>
                <a:srgbClr val="F6B484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06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25877</TotalTime>
  <Words>3137</Words>
  <Application>Microsoft Macintosh PowerPoint</Application>
  <PresentationFormat>Custom</PresentationFormat>
  <Paragraphs>1031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 Miller</dc:creator>
  <cp:lastModifiedBy>Vlad Grigorescu</cp:lastModifiedBy>
  <cp:revision>644</cp:revision>
  <dcterms:created xsi:type="dcterms:W3CDTF">2008-11-19T15:13:13Z</dcterms:created>
  <dcterms:modified xsi:type="dcterms:W3CDTF">2014-08-12T05:30:12Z</dcterms:modified>
</cp:coreProperties>
</file>