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96" userDrawn="1">
          <p15:clr>
            <a:srgbClr val="A4A3A4"/>
          </p15:clr>
        </p15:guide>
        <p15:guide id="3" pos="2352" userDrawn="1">
          <p15:clr>
            <a:srgbClr val="A4A3A4"/>
          </p15:clr>
        </p15:guide>
        <p15:guide id="4" pos="4512" userDrawn="1">
          <p15:clr>
            <a:srgbClr val="A4A3A4"/>
          </p15:clr>
        </p15:guide>
        <p15:guide id="5" pos="2496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528" userDrawn="1">
          <p15:clr>
            <a:srgbClr val="A4A3A4"/>
          </p15:clr>
        </p15:guide>
        <p15:guide id="8" orient="horz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4FADC4"/>
    <a:srgbClr val="006699"/>
    <a:srgbClr val="BE514F"/>
    <a:srgbClr val="9CB95D"/>
    <a:srgbClr val="80669F"/>
    <a:srgbClr val="5183BB"/>
    <a:srgbClr val="F5944D"/>
    <a:srgbClr val="F6B484"/>
    <a:srgbClr val="5A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00" d="100"/>
          <a:sy n="100" d="100"/>
        </p:scale>
        <p:origin x="1210" y="62"/>
      </p:cViewPr>
      <p:guideLst>
        <p:guide orient="horz" pos="3024"/>
        <p:guide pos="96"/>
        <p:guide pos="2352"/>
        <p:guide pos="4512"/>
        <p:guide pos="2496"/>
        <p:guide orient="horz" pos="288"/>
        <p:guide orient="horz" pos="528"/>
        <p:guide orient="horz"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5260" y="9185364"/>
            <a:ext cx="1706880" cy="282575"/>
          </a:xfrm>
        </p:spPr>
        <p:txBody>
          <a:bodyPr/>
          <a:lstStyle>
            <a:lvl1pPr algn="l">
              <a:defRPr sz="800"/>
            </a:lvl1pPr>
          </a:lstStyle>
          <a:p>
            <a:fld id="{0C8E70E4-6B5B-494D-9398-B5D8BC3A4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Arial Black" pitchFamily="34" charset="0"/>
              </a:rPr>
              <a:t>Bro Logs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553200" y="9252495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Version: 2.5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447800" y="9170164"/>
            <a:ext cx="476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Attribution-NonCommercial-ShareAlike 4.0 International License (http://creativecommons.org/licenses/by-nc-sa/4.0/).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12/24/2016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506787" y="3757412"/>
            <a:ext cx="2107558" cy="2021308"/>
          </a:xfrm>
          <a:prstGeom prst="borderCallout2">
            <a:avLst>
              <a:gd name="adj1" fmla="val 49540"/>
              <a:gd name="adj2" fmla="val -125"/>
              <a:gd name="adj3" fmla="val -14543"/>
              <a:gd name="adj4" fmla="val -23197"/>
              <a:gd name="adj5" fmla="val -14397"/>
              <a:gd name="adj6" fmla="val -42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Line Callout 2 71"/>
          <p:cNvSpPr/>
          <p:nvPr/>
        </p:nvSpPr>
        <p:spPr>
          <a:xfrm>
            <a:off x="4130466" y="855821"/>
            <a:ext cx="2870250" cy="2452201"/>
          </a:xfrm>
          <a:prstGeom prst="borderCallout2">
            <a:avLst>
              <a:gd name="adj1" fmla="val 49540"/>
              <a:gd name="adj2" fmla="val -125"/>
              <a:gd name="adj3" fmla="val 84638"/>
              <a:gd name="adj4" fmla="val -4072"/>
              <a:gd name="adj5" fmla="val 85037"/>
              <a:gd name="adj6" fmla="val -23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2385"/>
              </p:ext>
            </p:extLst>
          </p:nvPr>
        </p:nvGraphicFramePr>
        <p:xfrm>
          <a:off x="4206056" y="884648"/>
          <a:ext cx="2717158" cy="23694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97">
                <a:tc>
                  <a:txBody>
                    <a:bodyPr/>
                    <a:lstStyle/>
                    <a:p>
                      <a:r>
                        <a:rPr lang="en-US" sz="1000" b="1" dirty="0"/>
                        <a:t>State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S0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S1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SF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Normal establish &amp; termination</a:t>
                      </a:r>
                      <a:r>
                        <a:rPr lang="en-US" sz="800" b="0" baseline="0" dirty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REJ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S2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S3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Established, Resp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attempts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RSTO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RSTR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RSTOS0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RSTRH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Resp 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SHR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683">
                <a:tc>
                  <a:txBody>
                    <a:bodyPr/>
                    <a:lstStyle/>
                    <a:p>
                      <a:r>
                        <a:rPr lang="en-US" sz="800" b="1" dirty="0"/>
                        <a:t>OTH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30466" y="566718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conn_state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87353"/>
              </p:ext>
            </p:extLst>
          </p:nvPr>
        </p:nvGraphicFramePr>
        <p:xfrm>
          <a:off x="3962400" y="6206759"/>
          <a:ext cx="3200400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260">
                <a:tc>
                  <a:txBody>
                    <a:bodyPr/>
                    <a:lstStyle/>
                    <a:p>
                      <a:r>
                        <a:rPr lang="en-US" sz="1000" b="1" dirty="0"/>
                        <a:t>Field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end of the measurement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ts_delta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 difference from previous measurement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peer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  <a:r>
                        <a:rPr lang="en-US" sz="800" baseline="0" dirty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gaps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ACKs</a:t>
                      </a:r>
                      <a:r>
                        <a:rPr lang="en-US" sz="800" baseline="0" dirty="0"/>
                        <a:t> seen without seeing the data being 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acks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  <a:r>
                        <a:rPr lang="en-US" sz="800" baseline="0" dirty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percent_loss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double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Estimate</a:t>
                      </a:r>
                      <a:r>
                        <a:rPr lang="en-US" sz="800" baseline="0" dirty="0"/>
                        <a:t> of </a:t>
                      </a:r>
                      <a:r>
                        <a:rPr lang="en-US" sz="800" dirty="0"/>
                        <a:t>loss: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gaps/acks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3256" y="5791202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</a:p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75018"/>
              </p:ext>
            </p:extLst>
          </p:nvPr>
        </p:nvGraphicFramePr>
        <p:xfrm>
          <a:off x="150358" y="838200"/>
          <a:ext cx="3583441" cy="3781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first packet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uid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Unique ID of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id.orig_h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id.orig_p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Originating endpoint’s TCP/UDP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port (or ICMP code)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id.resp_h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id.resp_p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proto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proto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</a:t>
                      </a:r>
                      <a:r>
                        <a:rPr lang="en-US" sz="800" baseline="0" dirty="0"/>
                        <a:t>etected application protocol,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duration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Connection length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Orig payload bytes; from</a:t>
                      </a:r>
                      <a:r>
                        <a:rPr lang="en-US" sz="800" baseline="0" dirty="0"/>
                        <a:t> sequence numbers if</a:t>
                      </a:r>
                      <a:r>
                        <a:rPr lang="en-US" sz="800" dirty="0"/>
                        <a:t> TCP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Resp payload bytes;</a:t>
                      </a:r>
                      <a:r>
                        <a:rPr lang="en-US" sz="800" baseline="0" dirty="0"/>
                        <a:t> from sequence numbers if TCP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conn_state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Connection</a:t>
                      </a:r>
                      <a:r>
                        <a:rPr lang="en-US" sz="800" baseline="0" dirty="0"/>
                        <a:t> state (see </a:t>
                      </a:r>
                      <a:r>
                        <a:rPr lang="en-US" sz="800" b="1" baseline="0" dirty="0">
                          <a:solidFill>
                            <a:srgbClr val="4FADC4"/>
                          </a:solidFill>
                        </a:rPr>
                        <a:t>conn.log: conn_state</a:t>
                      </a:r>
                      <a:r>
                        <a:rPr lang="en-US" sz="800" baseline="0" dirty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/>
                        <a:t>table)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local_orig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Is Orig in</a:t>
                      </a:r>
                      <a:r>
                        <a:rPr lang="en-US" sz="800" baseline="0" dirty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local_resp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Is Resp in</a:t>
                      </a:r>
                      <a:r>
                        <a:rPr lang="en-US" sz="800" baseline="0" dirty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missed_bytes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</a:t>
                      </a:r>
                      <a:r>
                        <a:rPr lang="en-US" sz="800" baseline="0" dirty="0"/>
                        <a:t> of</a:t>
                      </a:r>
                      <a:r>
                        <a:rPr lang="en-US" sz="800" dirty="0"/>
                        <a:t> bytes missing</a:t>
                      </a:r>
                      <a:r>
                        <a:rPr lang="en-US" sz="800" baseline="0" dirty="0"/>
                        <a:t> due to </a:t>
                      </a:r>
                      <a:r>
                        <a:rPr lang="en-US" sz="800" dirty="0"/>
                        <a:t>content gaps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history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Connection</a:t>
                      </a:r>
                      <a:r>
                        <a:rPr lang="en-US" sz="800" baseline="0" dirty="0"/>
                        <a:t> state history (see </a:t>
                      </a:r>
                      <a:r>
                        <a:rPr lang="en-US" sz="800" b="1" baseline="0" dirty="0">
                          <a:solidFill>
                            <a:srgbClr val="4FADC4"/>
                          </a:solidFill>
                        </a:rPr>
                        <a:t>conn.log: history</a:t>
                      </a:r>
                      <a:r>
                        <a:rPr lang="en-US" sz="800" b="0" baseline="0" dirty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/>
                        <a:t>table)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orig_pkts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 of Orig packets</a:t>
                      </a:r>
                      <a:endParaRPr 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orig_ip_bytes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</a:t>
                      </a:r>
                      <a:r>
                        <a:rPr lang="en-US" sz="800" baseline="0" dirty="0"/>
                        <a:t> of </a:t>
                      </a:r>
                      <a:r>
                        <a:rPr lang="en-US" sz="800" dirty="0"/>
                        <a:t>Orig IP</a:t>
                      </a:r>
                      <a:r>
                        <a:rPr lang="en-US" sz="800" baseline="0" dirty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resp_pkts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</a:t>
                      </a:r>
                      <a:r>
                        <a:rPr lang="en-US" sz="800" baseline="0" dirty="0"/>
                        <a:t> of </a:t>
                      </a:r>
                      <a:r>
                        <a:rPr lang="en-US" sz="800" dirty="0"/>
                        <a:t>Resp packets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resp_ip_bytes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</a:t>
                      </a:r>
                      <a:r>
                        <a:rPr lang="en-US" sz="800" baseline="0" dirty="0"/>
                        <a:t> of </a:t>
                      </a:r>
                      <a:r>
                        <a:rPr lang="en-US" sz="800" dirty="0"/>
                        <a:t>Resp IP</a:t>
                      </a:r>
                      <a:r>
                        <a:rPr lang="en-US" sz="800" baseline="0" dirty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tunnel_parents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If tunneled, connection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UID of encapsulating parent(s)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vlan</a:t>
                      </a:r>
                      <a:r>
                        <a:rPr lang="en-US" sz="800" b="1" baseline="30000" dirty="0"/>
                        <a:t>1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Outer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vlan</a:t>
                      </a:r>
                      <a:r>
                        <a:rPr lang="en-US" sz="800" baseline="0" dirty="0"/>
                        <a:t> for this connection (if applicable)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469347621"/>
                  </a:ext>
                </a:extLst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/>
                        <a:t>inner_vlan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Inner </a:t>
                      </a:r>
                      <a:r>
                        <a:rPr lang="en-US" sz="800" dirty="0" err="1"/>
                        <a:t>vlan</a:t>
                      </a:r>
                      <a:r>
                        <a:rPr lang="en-US" sz="800" dirty="0"/>
                        <a:t> for this connection (if</a:t>
                      </a:r>
                      <a:r>
                        <a:rPr lang="en-US" sz="800" baseline="0" dirty="0"/>
                        <a:t> applicable)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78789724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4262" y="394156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details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96368"/>
              </p:ext>
            </p:extLst>
          </p:nvPr>
        </p:nvGraphicFramePr>
        <p:xfrm>
          <a:off x="4546493" y="3790949"/>
          <a:ext cx="2036283" cy="19313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/>
                        <a:t>Letter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YN without the ACK bit set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A SYN-ACK (“</a:t>
                      </a:r>
                      <a:r>
                        <a:rPr lang="en-US" sz="800" b="1" baseline="0" dirty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A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A pure </a:t>
                      </a:r>
                      <a:r>
                        <a:rPr lang="en-US" sz="800" b="1" baseline="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Packet with payload (“</a:t>
                      </a:r>
                      <a:r>
                        <a:rPr lang="en-US" sz="800" b="1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F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1" baseline="0" dirty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800" b="1" baseline="0" dirty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 with a bad </a:t>
                      </a:r>
                      <a:r>
                        <a:rPr lang="en-US" sz="800" b="1" baseline="0" dirty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I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nconsistent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Packet with retransmitted payload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312266001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Q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Multi-Flag (SYN+FIN or SYN+RST)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310364937"/>
                  </a:ext>
                </a:extLst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/>
                        <a:t>^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Connection was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flipped by Bro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23636096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38600" y="3291461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 UPPERCASE, Resp lowercase, uniq-ed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48418"/>
              </p:ext>
            </p:extLst>
          </p:nvPr>
        </p:nvGraphicFramePr>
        <p:xfrm>
          <a:off x="3953256" y="7670086"/>
          <a:ext cx="3209544" cy="1036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3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57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Timestamp of the DHCP lease 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mac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Client’s hardware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assigned_ip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lease_time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IP address lease time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trans_id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986798" y="7247838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</a:p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4587699"/>
            <a:ext cx="2534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policy/protocols/conn/</a:t>
            </a:r>
            <a:r>
              <a:rPr lang="en-US" sz="800" i="1" dirty="0" err="1"/>
              <a:t>vlan-logging.bro</a:t>
            </a:r>
            <a:r>
              <a:rPr lang="en-US" sz="800" i="1" dirty="0"/>
              <a:t> is loaded 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10724"/>
              </p:ext>
            </p:extLst>
          </p:nvPr>
        </p:nvGraphicFramePr>
        <p:xfrm>
          <a:off x="152400" y="5273046"/>
          <a:ext cx="3581400" cy="21304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205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of the FTP command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user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Username for the FTP session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password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Password for the FTP session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command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Command issued by the client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arg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Any</a:t>
                      </a:r>
                      <a:r>
                        <a:rPr lang="en-US" sz="800" baseline="0" dirty="0"/>
                        <a:t> command arguments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mime_type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File type if there’s a file transfer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file_size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Size of transferred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reply_code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reply_msg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data_channel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record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Information about the data channel (orig,</a:t>
                      </a:r>
                      <a:r>
                        <a:rPr lang="en-US" sz="800" baseline="0" dirty="0"/>
                        <a:t> resp, is passive)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passive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Indicates if the session is active or passive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489182879"/>
                  </a:ext>
                </a:extLst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/>
                        <a:t>fuid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File unique ID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400" y="4824394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</a:p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" y="7370949"/>
            <a:ext cx="2062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base/protocols/ftp/files.bro is loaded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53426"/>
              </p:ext>
            </p:extLst>
          </p:nvPr>
        </p:nvGraphicFramePr>
        <p:xfrm>
          <a:off x="150359" y="8048058"/>
          <a:ext cx="3583440" cy="871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24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DNP3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chemeClr val="accent3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 of the request</a:t>
                      </a:r>
                      <a:r>
                        <a:rPr lang="en-US" sz="800" baseline="0" dirty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 of the reply function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dirty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2400" y="758639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(ICS)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43412"/>
              </p:ext>
            </p:extLst>
          </p:nvPr>
        </p:nvGraphicFramePr>
        <p:xfrm>
          <a:off x="152398" y="843504"/>
          <a:ext cx="3581402" cy="3841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730">
                <a:tc>
                  <a:txBody>
                    <a:bodyPr/>
                    <a:lstStyle/>
                    <a:p>
                      <a:r>
                        <a:rPr lang="en-US" sz="1000" b="1" dirty="0"/>
                        <a:t>Field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fuid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dentifier for a single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tx_hosts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Host(s)</a:t>
                      </a:r>
                      <a:r>
                        <a:rPr lang="en-US" sz="800" b="0" baseline="0" dirty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rx_hosts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conn_uids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source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depth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Depth of file related to source</a:t>
                      </a:r>
                      <a:r>
                        <a:rPr lang="en-US" sz="800" b="0" baseline="0" dirty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US" sz="800" b="0" i="1" dirty="0">
                          <a:solidFill>
                            <a:schemeClr val="dk1"/>
                          </a:solidFill>
                        </a:rPr>
                        <a:t>e.g.</a:t>
                      </a:r>
                      <a:r>
                        <a:rPr lang="en-US" sz="800" b="0" i="1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 b="0" i="1" dirty="0">
                          <a:solidFill>
                            <a:schemeClr val="dk1"/>
                          </a:solidFill>
                        </a:rPr>
                        <a:t>HTTP request</a:t>
                      </a:r>
                      <a:r>
                        <a:rPr lang="en-US" sz="800" b="0" i="1" baseline="0" dirty="0">
                          <a:solidFill>
                            <a:schemeClr val="dk1"/>
                          </a:solidFill>
                        </a:rPr>
                        <a:t> depth</a:t>
                      </a:r>
                      <a:r>
                        <a:rPr lang="en-US" sz="800" b="0" i="0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analyzers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of analyzers attached during the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mime_type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</a:t>
                      </a:r>
                      <a:r>
                        <a:rPr lang="en-US" sz="800" baseline="0" dirty="0"/>
                        <a:t> file type, as determined by Bro’s signatures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filename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 filename, if available from the source analyzer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duration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uration that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local_orig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id the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is_orig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as the file sent by Orig?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seen_bytes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Number of bytes provided to the file analysis engine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total_bytes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missing_bytes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Number of bytes in the file stream that were missed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overflow_bytes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Out-of-sequence bytes in the stream due to overflow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timedout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If the file analysis timed out at least once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parent_fuid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Container file ID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that this one was extracted from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md5/sha1/sha256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MD5/SHA1/SHA256 hash of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x509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X509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Information about X509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certifcates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488524653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extracted</a:t>
                      </a:r>
                      <a:r>
                        <a:rPr lang="en-US" sz="800" b="1" baseline="30000" dirty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/>
                        <a:t>entropy</a:t>
                      </a:r>
                      <a:r>
                        <a:rPr lang="en-US" sz="800" b="1" baseline="30000" dirty="0"/>
                        <a:t>4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Information density (# of bits/character)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374972185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2400" y="406770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</a:p>
          <a:p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10949"/>
              </p:ext>
            </p:extLst>
          </p:nvPr>
        </p:nvGraphicFramePr>
        <p:xfrm>
          <a:off x="3962401" y="843504"/>
          <a:ext cx="3218443" cy="5617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of the HTTP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trans_depth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Pipelined depth into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method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host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 of the Host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uri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URI used in the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referrer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of the “Referer”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of the version portion of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93333664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user_agent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of the User-Agent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request_body_len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Uncompressed content size of Orig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response_body_len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Uncompressed content size of Resp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status_code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r>
                        <a:rPr lang="en-US" sz="800" baseline="0" dirty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status_msg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 message returned by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info_code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seen 1xx info reply code by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info_msg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seen 1xx info reply message by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tags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Indicators of various attributes discovered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username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Username if</a:t>
                      </a:r>
                      <a:r>
                        <a:rPr lang="en-US" sz="800" baseline="0" dirty="0"/>
                        <a:t> basic-auth is 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Password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Password if basic-auth is performed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proxied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Headers</a:t>
                      </a:r>
                      <a:r>
                        <a:rPr lang="en-US" sz="800" baseline="0" dirty="0"/>
                        <a:t> indicative of a proxied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orig_fuids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unique IDs from Orig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orig_filenames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names from Orig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24937785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orig_mime_types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File types from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resp_fuids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unique IDs from Resp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resp_filenames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names from Resp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143327548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resp_mime_types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types from Resp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current_entity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current entity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3287871854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orig_mime_depth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Current number of MIME entities in HTTP request</a:t>
                      </a:r>
                      <a:r>
                        <a:rPr lang="en-US" sz="800" baseline="0" dirty="0"/>
                        <a:t> message body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207735085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resp_mime_depth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Current number of MIME entities in HTTP response</a:t>
                      </a:r>
                      <a:r>
                        <a:rPr lang="en-US" sz="800" baseline="0" dirty="0"/>
                        <a:t> message body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520079299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client_header_names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names of HTTP headers sent by Orig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server_header_names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names of HTTP headers sent by Resp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omniture</a:t>
                      </a:r>
                      <a:r>
                        <a:rPr lang="en-US" sz="800" b="1" baseline="30000" dirty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Is the</a:t>
                      </a:r>
                      <a:r>
                        <a:rPr lang="en-US" sz="800" baseline="0" dirty="0"/>
                        <a:t> server an </a:t>
                      </a:r>
                      <a:r>
                        <a:rPr lang="en-US" sz="800" baseline="0" dirty="0" err="1"/>
                        <a:t>omniture</a:t>
                      </a:r>
                      <a:r>
                        <a:rPr lang="en-US" sz="800" baseline="0" dirty="0"/>
                        <a:t> advertising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84666176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flash_version</a:t>
                      </a:r>
                      <a:r>
                        <a:rPr lang="en-US" sz="800" b="1" baseline="30000" dirty="0"/>
                        <a:t>4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Unparsed flash version if</a:t>
                      </a:r>
                      <a:r>
                        <a:rPr lang="en-US" sz="800" baseline="0" dirty="0"/>
                        <a:t> present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071435642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cookie_vars</a:t>
                      </a:r>
                      <a:r>
                        <a:rPr lang="en-US" sz="800" b="1" baseline="30000" dirty="0"/>
                        <a:t>5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Variable names extracted</a:t>
                      </a:r>
                      <a:r>
                        <a:rPr lang="en-US" sz="800" baseline="0" dirty="0"/>
                        <a:t> from cookies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/>
                        <a:t>uri_vars</a:t>
                      </a:r>
                      <a:r>
                        <a:rPr lang="en-US" sz="800" b="1" baseline="30000" dirty="0"/>
                        <a:t>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Variable names extracted from the URI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62400" y="397618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</a:p>
          <a:p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98" y="4704668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base/files/hash/main.bro is loaded </a:t>
            </a:r>
          </a:p>
          <a:p>
            <a:r>
              <a:rPr lang="en-US" sz="800" dirty="0"/>
              <a:t>[2] –</a:t>
            </a:r>
            <a:r>
              <a:rPr lang="en-US" sz="800" i="1" dirty="0"/>
              <a:t> If base/files/x509/</a:t>
            </a:r>
            <a:r>
              <a:rPr lang="en-US" sz="800" i="1" dirty="0" err="1"/>
              <a:t>main.bro</a:t>
            </a:r>
            <a:r>
              <a:rPr lang="en-US" sz="800" i="1" dirty="0"/>
              <a:t> is loaded</a:t>
            </a:r>
          </a:p>
          <a:p>
            <a:r>
              <a:rPr lang="en-US" sz="800" dirty="0"/>
              <a:t>[3] –</a:t>
            </a:r>
            <a:r>
              <a:rPr lang="en-US" sz="800" i="1" dirty="0"/>
              <a:t> If base/files/extract/</a:t>
            </a:r>
            <a:r>
              <a:rPr lang="en-US" sz="800" i="1" dirty="0" err="1"/>
              <a:t>main.bro</a:t>
            </a:r>
            <a:r>
              <a:rPr lang="en-US" sz="800" i="1" dirty="0"/>
              <a:t> is loaded </a:t>
            </a:r>
          </a:p>
          <a:p>
            <a:r>
              <a:rPr lang="en-US" sz="800" dirty="0"/>
              <a:t>[4] –</a:t>
            </a:r>
            <a:r>
              <a:rPr lang="en-US" sz="800" i="1" dirty="0"/>
              <a:t> If policy/frameworks/files/entropy-test-all-</a:t>
            </a:r>
            <a:r>
              <a:rPr lang="en-US" sz="800" i="1" dirty="0" err="1"/>
              <a:t>files.bro</a:t>
            </a:r>
            <a:r>
              <a:rPr lang="en-US" sz="800" i="1" dirty="0"/>
              <a:t> is loaded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89815" y="6460555"/>
            <a:ext cx="303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base/protocols/http/entities.bro is loaded</a:t>
            </a:r>
          </a:p>
          <a:p>
            <a:r>
              <a:rPr lang="en-US" sz="800" dirty="0"/>
              <a:t>[2] – </a:t>
            </a:r>
            <a:r>
              <a:rPr lang="en-US" sz="800" i="1" dirty="0"/>
              <a:t>If policy/protocols/http/header-names.bro is loaded</a:t>
            </a:r>
          </a:p>
          <a:p>
            <a:r>
              <a:rPr lang="en-US" sz="800" dirty="0"/>
              <a:t>[3] – </a:t>
            </a:r>
            <a:r>
              <a:rPr lang="en-US" sz="800" i="1" dirty="0"/>
              <a:t>If policy/protocols/http/software-browser-</a:t>
            </a:r>
            <a:r>
              <a:rPr lang="en-US" sz="800" i="1" dirty="0" err="1"/>
              <a:t>plugins.bro</a:t>
            </a:r>
            <a:r>
              <a:rPr lang="en-US" sz="800" i="1" dirty="0"/>
              <a:t> is loaded</a:t>
            </a:r>
          </a:p>
          <a:p>
            <a:r>
              <a:rPr lang="en-US" sz="800" dirty="0"/>
              <a:t>[4] – </a:t>
            </a:r>
            <a:r>
              <a:rPr lang="en-US" sz="800" i="1" dirty="0"/>
              <a:t>If policy/protocols/http/software-browser-</a:t>
            </a:r>
            <a:r>
              <a:rPr lang="en-US" sz="800" i="1" dirty="0" err="1"/>
              <a:t>plugins.bro</a:t>
            </a:r>
            <a:r>
              <a:rPr lang="en-US" sz="800" i="1" dirty="0"/>
              <a:t> is loaded</a:t>
            </a:r>
          </a:p>
          <a:p>
            <a:r>
              <a:rPr lang="en-US" sz="800" dirty="0"/>
              <a:t>[5] – </a:t>
            </a:r>
            <a:r>
              <a:rPr lang="en-US" sz="800" i="1" dirty="0"/>
              <a:t>If policy/protocols/http/</a:t>
            </a:r>
            <a:r>
              <a:rPr lang="en-US" sz="800" i="1" dirty="0" err="1"/>
              <a:t>var</a:t>
            </a:r>
            <a:r>
              <a:rPr lang="en-US" sz="800" i="1" dirty="0"/>
              <a:t>-extraction-</a:t>
            </a:r>
            <a:r>
              <a:rPr lang="en-US" sz="800" i="1" dirty="0" err="1"/>
              <a:t>cookies.bro</a:t>
            </a:r>
            <a:r>
              <a:rPr lang="en-US" sz="800" i="1" dirty="0"/>
              <a:t> is loaded</a:t>
            </a:r>
          </a:p>
          <a:p>
            <a:r>
              <a:rPr lang="en-US" sz="800" dirty="0"/>
              <a:t>[6] – </a:t>
            </a:r>
            <a:r>
              <a:rPr lang="en-US" sz="800" i="1" dirty="0"/>
              <a:t>If policy/protocols/http/var-extraction-uri.bro is loaded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92530"/>
              </p:ext>
            </p:extLst>
          </p:nvPr>
        </p:nvGraphicFramePr>
        <p:xfrm>
          <a:off x="152398" y="5788924"/>
          <a:ext cx="3581402" cy="184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intelligence hit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fuid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file_mime_type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file_desc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Additional context for file, if</a:t>
                      </a:r>
                      <a:r>
                        <a:rPr lang="en-US" sz="800" baseline="0" dirty="0"/>
                        <a:t>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seen.indicator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intelligence indicator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seen.indicator_type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seen.host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If the indicator was Intel::ADDR, the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seen.where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Where the data was discovered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seen.node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name of the node that discovered the match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/>
                        <a:t>sources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398" y="5308351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intel framework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398" y="763337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base/frameworks/intel/</a:t>
            </a:r>
            <a:r>
              <a:rPr lang="en-US" sz="800" i="1" dirty="0" err="1"/>
              <a:t>files.bro</a:t>
            </a:r>
            <a:r>
              <a:rPr lang="en-US" sz="800" i="1" dirty="0"/>
              <a:t> is loaded 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21147"/>
              </p:ext>
            </p:extLst>
          </p:nvPr>
        </p:nvGraphicFramePr>
        <p:xfrm>
          <a:off x="152400" y="8307653"/>
          <a:ext cx="3581400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PLC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/>
                        <a:t>func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Function message that was sent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/>
                        <a:t>exception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Exception if there</a:t>
                      </a:r>
                      <a:r>
                        <a:rPr lang="en-US" sz="800" baseline="0" dirty="0"/>
                        <a:t> was a failure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8027" y="7845988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(ICS)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90736"/>
              </p:ext>
            </p:extLst>
          </p:nvPr>
        </p:nvGraphicFramePr>
        <p:xfrm>
          <a:off x="3962400" y="7682361"/>
          <a:ext cx="3200400" cy="1274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45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authentication attempt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username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username</a:t>
                      </a:r>
                      <a:r>
                        <a:rPr lang="en-US" sz="800" baseline="0" dirty="0"/>
                        <a:t> of the user attempting to authenticate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mac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remote_ip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connect_info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/>
                        <a:t>result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965431" y="7220696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 Black" pitchFamily="34" charset="0"/>
              </a:rPr>
              <a:t>radius.log</a:t>
            </a:r>
          </a:p>
          <a:p>
            <a:r>
              <a:rPr lang="en-US" sz="1000" dirty="0">
                <a:solidFill>
                  <a:schemeClr val="accent5"/>
                </a:solidFill>
                <a:latin typeface="Arial Black" pitchFamily="34" charset="0"/>
              </a:rPr>
              <a:t>RADIUS authentication attempts</a:t>
            </a:r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76321"/>
              </p:ext>
            </p:extLst>
          </p:nvPr>
        </p:nvGraphicFramePr>
        <p:xfrm>
          <a:off x="148711" y="6536731"/>
          <a:ext cx="3585090" cy="167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38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IRC command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Nickname given</a:t>
                      </a:r>
                      <a:r>
                        <a:rPr lang="en-US" sz="800" baseline="0" dirty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Username given</a:t>
                      </a:r>
                      <a:r>
                        <a:rPr lang="en-US" sz="800" baseline="0" dirty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command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Command given</a:t>
                      </a:r>
                      <a:r>
                        <a:rPr lang="en-US" sz="800" baseline="0" dirty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value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for the command given</a:t>
                      </a:r>
                      <a:r>
                        <a:rPr lang="en-US" sz="800" baseline="0" dirty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addl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Any additional data for the command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dcc_file_size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Size</a:t>
                      </a:r>
                      <a:r>
                        <a:rPr lang="en-US" sz="800" baseline="0" dirty="0"/>
                        <a:t> of DCC transfer as indicated by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3368197526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dcc_mime_type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Sniffed mime type of file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223741109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Fuid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 unique ID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093211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</a:p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8207819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 </a:t>
            </a:r>
            <a:r>
              <a:rPr lang="en-US" sz="800" i="1" dirty="0"/>
              <a:t>If base/protocols/</a:t>
            </a:r>
            <a:r>
              <a:rPr lang="en-US" sz="800" i="1" dirty="0" err="1"/>
              <a:t>irc</a:t>
            </a:r>
            <a:r>
              <a:rPr lang="en-US" sz="800" i="1" dirty="0"/>
              <a:t>/dcc-</a:t>
            </a:r>
            <a:r>
              <a:rPr lang="en-US" sz="800" i="1" dirty="0" err="1"/>
              <a:t>send.bro</a:t>
            </a:r>
            <a:r>
              <a:rPr lang="en-US" sz="800" i="1" dirty="0"/>
              <a:t> is loaded</a:t>
            </a:r>
          </a:p>
          <a:p>
            <a:r>
              <a:rPr lang="en-US" sz="800" dirty="0"/>
              <a:t>[2] – </a:t>
            </a:r>
            <a:r>
              <a:rPr lang="en-US" sz="800" i="1" dirty="0"/>
              <a:t>If base/protocols/</a:t>
            </a:r>
            <a:r>
              <a:rPr lang="en-US" sz="800" i="1" dirty="0" err="1"/>
              <a:t>irc</a:t>
            </a:r>
            <a:r>
              <a:rPr lang="en-US" sz="800" i="1" dirty="0"/>
              <a:t>/files/bro is loaded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48565"/>
              </p:ext>
            </p:extLst>
          </p:nvPr>
        </p:nvGraphicFramePr>
        <p:xfrm>
          <a:off x="152401" y="844296"/>
          <a:ext cx="3581400" cy="50238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DNS request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proto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proto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Protocol</a:t>
                      </a:r>
                      <a:r>
                        <a:rPr lang="en-US" sz="800" baseline="0" dirty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 bit identifier assigned</a:t>
                      </a:r>
                      <a:r>
                        <a:rPr lang="en-US" sz="800" baseline="0" dirty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rtt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interval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 trip time for the query and response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3060998991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query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Domain name subject of the query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qclass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specifying the query class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qclass_name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Descriptive</a:t>
                      </a:r>
                      <a:r>
                        <a:rPr lang="en-US" sz="800" baseline="0" dirty="0"/>
                        <a:t> name of the query class (</a:t>
                      </a:r>
                      <a:r>
                        <a:rPr lang="en-US" sz="800" i="1" baseline="0" dirty="0"/>
                        <a:t>e.g. C_INTERNET</a:t>
                      </a:r>
                      <a:r>
                        <a:rPr lang="en-US" sz="800" baseline="0" dirty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qtype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 specifying the query type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qtype_name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Descriptive</a:t>
                      </a:r>
                      <a:r>
                        <a:rPr lang="en-US" sz="800" baseline="0" dirty="0"/>
                        <a:t> n</a:t>
                      </a:r>
                      <a:r>
                        <a:rPr lang="en-US" sz="800" dirty="0"/>
                        <a:t>ame of the query type (</a:t>
                      </a:r>
                      <a:r>
                        <a:rPr lang="en-US" sz="800" i="1" dirty="0"/>
                        <a:t>e.g. A, AAAA, PTR</a:t>
                      </a:r>
                      <a:r>
                        <a:rPr lang="en-US" sz="800" dirty="0"/>
                        <a:t>)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rcode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Response code value in the DNS response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rcode_name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Descriptive name of </a:t>
                      </a:r>
                      <a:r>
                        <a:rPr lang="en-US" sz="800" baseline="0" dirty="0"/>
                        <a:t>the response code (</a:t>
                      </a:r>
                      <a:r>
                        <a:rPr lang="en-US" sz="800" i="1" baseline="0" dirty="0"/>
                        <a:t>e.g. NXDOMAIN, NODATA</a:t>
                      </a:r>
                      <a:r>
                        <a:rPr lang="en-US" sz="800" baseline="0" dirty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AA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bool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Authoritateive</a:t>
                      </a:r>
                      <a:r>
                        <a:rPr lang="en-US" sz="800" dirty="0"/>
                        <a:t> Answer.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T</a:t>
                      </a:r>
                      <a:r>
                        <a:rPr lang="en-US" sz="800" baseline="0" dirty="0"/>
                        <a:t> =</a:t>
                      </a:r>
                      <a:r>
                        <a:rPr lang="en-US" sz="800" dirty="0"/>
                        <a:t> </a:t>
                      </a:r>
                      <a:r>
                        <a:rPr lang="en-US" sz="800" baseline="0" dirty="0"/>
                        <a:t>server is authoritative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TC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Truncation. T</a:t>
                      </a:r>
                      <a:r>
                        <a:rPr lang="en-US" sz="800" baseline="0" dirty="0"/>
                        <a:t> = the 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RD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Recursion Desired. T</a:t>
                      </a:r>
                      <a:r>
                        <a:rPr lang="en-US" sz="800" baseline="0" dirty="0"/>
                        <a:t> =</a:t>
                      </a:r>
                      <a:r>
                        <a:rPr lang="en-US" sz="800" dirty="0"/>
                        <a:t> recursive</a:t>
                      </a:r>
                      <a:r>
                        <a:rPr lang="en-US" sz="800" baseline="0" dirty="0"/>
                        <a:t> lookup of </a:t>
                      </a:r>
                      <a:r>
                        <a:rPr lang="en-US" sz="800" dirty="0"/>
                        <a:t>query requested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RA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Recursion Available. T</a:t>
                      </a:r>
                      <a:r>
                        <a:rPr lang="en-US" sz="800" baseline="0" dirty="0"/>
                        <a:t> =</a:t>
                      </a:r>
                      <a:r>
                        <a:rPr lang="en-US" sz="800" dirty="0"/>
                        <a:t> server supports recursive queries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Z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Reserved field, should be zero in all queries &amp; responses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answers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of resource descriptions in answer to the query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TTLs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vector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Caching intervals of the answers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rejected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Whether the DNS query was rejected</a:t>
                      </a:r>
                      <a:r>
                        <a:rPr lang="en-US" sz="800" baseline="0" dirty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3555586913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total_answers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number</a:t>
                      </a:r>
                      <a:r>
                        <a:rPr lang="en-US" sz="800" baseline="0" dirty="0"/>
                        <a:t> of resource records in answers section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2983005839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total_replies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number of resource records in answer/authority</a:t>
                      </a:r>
                      <a:r>
                        <a:rPr lang="en-US" sz="800" baseline="0" dirty="0"/>
                        <a:t> sections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2744299422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saw _query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Was</a:t>
                      </a:r>
                      <a:r>
                        <a:rPr lang="en-US" sz="800" baseline="0" dirty="0"/>
                        <a:t> the full DNS query seen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saw_reply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Was</a:t>
                      </a:r>
                      <a:r>
                        <a:rPr lang="en-US" sz="800" baseline="0" dirty="0"/>
                        <a:t> the full DNS reply seen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2074488614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auth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Authoritative responses for the query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/>
                        <a:t>addl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Additional responses for the query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415673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15" y="520072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711" y="5877767"/>
            <a:ext cx="2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policy/protocols/dns/auth-addl.bro is loaded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75027"/>
              </p:ext>
            </p:extLst>
          </p:nvPr>
        </p:nvGraphicFramePr>
        <p:xfrm>
          <a:off x="3962401" y="848969"/>
          <a:ext cx="3200400" cy="19769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first software detection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/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IP</a:t>
                      </a:r>
                      <a:r>
                        <a:rPr lang="en-US" sz="800" baseline="0" dirty="0"/>
                        <a:t> address running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/>
                        <a:t>host_p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/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Software::Type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 of software (e.g. HTTP::SERVER)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 of the software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Software::Version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Version </a:t>
                      </a:r>
                      <a:r>
                        <a:rPr lang="en-US" sz="800" baseline="0" dirty="0"/>
                        <a:t>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/>
                        <a:t>unparsed_version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full, unparsed version of the software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/>
                        <a:t>url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Root URL where the software was found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62400" y="2819811"/>
            <a:ext cx="2640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policy/protocols/http/detect-webapps.bro is loaded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2400" y="39935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</a:p>
          <a:p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</a:t>
            </a:r>
            <a:r>
              <a:rPr lang="en-US" sz="10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by software 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framework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90578"/>
              </p:ext>
            </p:extLst>
          </p:nvPr>
        </p:nvGraphicFramePr>
        <p:xfrm>
          <a:off x="3962400" y="3429884"/>
          <a:ext cx="3200400" cy="290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12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when the SSH conn was detected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SSH major</a:t>
                      </a:r>
                      <a:r>
                        <a:rPr lang="en-US" sz="800" baseline="0" dirty="0"/>
                        <a:t> version (1 or 2)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auth_success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Did the auth succeed? Unset if undetermined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auth_attempts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 of authentication attempts observed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3218888783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direction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Direction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Inbound</a:t>
                      </a:r>
                      <a:r>
                        <a:rPr lang="en-US" sz="800" baseline="0" dirty="0"/>
                        <a:t> or outbound connection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Software string from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server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Software string from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cipher_alg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negotiated encryption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mac_alg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negotiated MAC (signing)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compression_alg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negotiated compression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kex_alg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negotiated key exchange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host_key_alg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server’s host key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host_key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server’s host key fingerprint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/>
                        <a:t>remote_location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geo_location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GeoIP data for</a:t>
                      </a:r>
                      <a:r>
                        <a:rPr lang="en-US" sz="800" baseline="0" dirty="0"/>
                        <a:t> the “remote” endpoint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62400" y="2968219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 Black" pitchFamily="34" charset="0"/>
              </a:rPr>
              <a:t>ssh.log</a:t>
            </a:r>
          </a:p>
          <a:p>
            <a:r>
              <a:rPr lang="en-US" sz="1000" dirty="0">
                <a:solidFill>
                  <a:schemeClr val="accent1"/>
                </a:solidFill>
                <a:latin typeface="Arial Black" pitchFamily="34" charset="0"/>
              </a:rPr>
              <a:t>SSH handshakes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058" y="6351621"/>
            <a:ext cx="2314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policy/protocols/ssh/geo-data.bro is loaded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6712"/>
              </p:ext>
            </p:extLst>
          </p:nvPr>
        </p:nvGraphicFramePr>
        <p:xfrm>
          <a:off x="3962400" y="7047165"/>
          <a:ext cx="3200400" cy="118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/>
                        <a:t>Field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/>
                        <a:t>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name of the weird that occurred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/>
                        <a:t>addl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Additional information accompanying the weird, if any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/>
                        <a:t>notice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Indicate if this</a:t>
                      </a:r>
                      <a:r>
                        <a:rPr lang="en-US" sz="800" baseline="0" dirty="0"/>
                        <a:t> weird was also turned into a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/>
                        <a:t>peer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peer that generated this weird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62400" y="6585500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</a:p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</a:p>
        </p:txBody>
      </p:sp>
    </p:spTree>
    <p:extLst>
      <p:ext uri="{BB962C8B-B14F-4D97-AF65-F5344CB8AC3E}">
        <p14:creationId xmlns:p14="http://schemas.microsoft.com/office/powerpoint/2010/main" val="292762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7666"/>
              </p:ext>
            </p:extLst>
          </p:nvPr>
        </p:nvGraphicFramePr>
        <p:xfrm>
          <a:off x="150280" y="841248"/>
          <a:ext cx="3583519" cy="2900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of the notice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fuid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File unique ID, if this</a:t>
                      </a:r>
                      <a:r>
                        <a:rPr lang="en-US" sz="800" baseline="0" dirty="0"/>
                        <a:t> notice relates to a file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file_mime_type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File type, as determined by Bro’s signatures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file_desc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Additional context for the file, if available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proto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proto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Transport protocol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note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type of the notice (</a:t>
                      </a:r>
                      <a:r>
                        <a:rPr lang="en-US" sz="800" i="1" dirty="0"/>
                        <a:t>e.g. SSL::</a:t>
                      </a:r>
                      <a:r>
                        <a:rPr lang="en-US" sz="800" i="1" dirty="0" err="1"/>
                        <a:t>Weak_Key</a:t>
                      </a:r>
                      <a:r>
                        <a:rPr lang="en-US" sz="800" dirty="0"/>
                        <a:t>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msg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Human readable message for the notice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sub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  <a:r>
                        <a:rPr lang="en-US" sz="800" baseline="0" dirty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src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Source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dst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Destination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Associated port,</a:t>
                      </a:r>
                      <a:r>
                        <a:rPr lang="en-US" sz="800" baseline="0" dirty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Associated count or status code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src_peer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 of peer</a:t>
                      </a:r>
                      <a:r>
                        <a:rPr lang="en-US" sz="800" baseline="0" dirty="0"/>
                        <a:t> that raised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169264389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peer_descr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 of the node that raised this notice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actions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Actions applied to this notice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suppress_for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Length of time dupes should be suppressed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dropped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If the </a:t>
                      </a:r>
                      <a:r>
                        <a:rPr lang="en-US" sz="800" b="0" dirty="0"/>
                        <a:t>src</a:t>
                      </a:r>
                      <a:r>
                        <a:rPr lang="en-US" sz="800" b="0" baseline="0" dirty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/>
                        <a:t>remote_location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geo_location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GeoIP</a:t>
                      </a:r>
                      <a:r>
                        <a:rPr lang="en-US" sz="800" b="0" baseline="0" dirty="0"/>
                        <a:t> data about the hosts involved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7955" y="410063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</a:p>
          <a:p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7991"/>
              </p:ext>
            </p:extLst>
          </p:nvPr>
        </p:nvGraphicFramePr>
        <p:xfrm>
          <a:off x="157954" y="4522042"/>
          <a:ext cx="3575845" cy="40229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trans_depth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Transaction depth if there are multiple msgs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helo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HELO</a:t>
                      </a:r>
                      <a:r>
                        <a:rPr lang="en-US" sz="800" baseline="0" dirty="0"/>
                        <a:t>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mailfrom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</a:t>
                      </a:r>
                      <a:r>
                        <a:rPr lang="en-US" sz="800" baseline="0" dirty="0"/>
                        <a:t> of the MAIL FROM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rcptto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</a:t>
                      </a:r>
                      <a:r>
                        <a:rPr lang="en-US" sz="800" baseline="0" dirty="0"/>
                        <a:t> of the RCPT TO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date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DATE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from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FROM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</a:t>
                      </a:r>
                      <a:r>
                        <a:rPr lang="en-US" sz="800" baseline="0" dirty="0"/>
                        <a:t> TO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cc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CC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8932281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reply_to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</a:t>
                      </a:r>
                      <a:r>
                        <a:rPr lang="en-US" sz="800" baseline="0" dirty="0"/>
                        <a:t> of the ReplyTo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msg_id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MsgID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in_reply_to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In-Reply-To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subject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Subject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x_originating_ip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addr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X-Originating-IP</a:t>
                      </a:r>
                      <a:r>
                        <a:rPr lang="en-US" sz="800" baseline="0" dirty="0"/>
                        <a:t>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first_received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second_received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last_reply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Last server</a:t>
                      </a:r>
                      <a:r>
                        <a:rPr lang="en-US" sz="800" baseline="0" dirty="0"/>
                        <a:t> to client </a:t>
                      </a:r>
                      <a:r>
                        <a:rPr lang="en-US" sz="800" dirty="0"/>
                        <a:t>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path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user_agent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tls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Indicates </a:t>
                      </a:r>
                      <a:r>
                        <a:rPr lang="en-US" sz="800" baseline="0" dirty="0"/>
                        <a:t>the connection switched to TLS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process_received</a:t>
                      </a:r>
                      <a:r>
                        <a:rPr lang="en-US" sz="800" b="1" baseline="0" dirty="0" err="1"/>
                        <a:t>_from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Indicates if the “Received from” headers</a:t>
                      </a:r>
                      <a:r>
                        <a:rPr lang="en-US" sz="800" baseline="0" dirty="0"/>
                        <a:t> should still be processed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27761384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has_client_activity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Indicates if client activity has been seen,</a:t>
                      </a:r>
                      <a:r>
                        <a:rPr lang="en-US" sz="800" baseline="0" dirty="0"/>
                        <a:t> but not yet logged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4436885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fuids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File unique IDs seen attached to this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is_webmail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If the message was sent via webmail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2400" y="405732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</a:p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08871"/>
              </p:ext>
            </p:extLst>
          </p:nvPr>
        </p:nvGraphicFramePr>
        <p:xfrm>
          <a:off x="3972787" y="3407538"/>
          <a:ext cx="3190013" cy="2176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SOCKS proxy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SOCKS</a:t>
                      </a:r>
                      <a:r>
                        <a:rPr lang="en-US" sz="800" baseline="0" dirty="0"/>
                        <a:t> p</a:t>
                      </a:r>
                      <a:r>
                        <a:rPr lang="en-US" sz="800" dirty="0"/>
                        <a:t>rotocol version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user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Username for proxy auth, if available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password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Password for proxy</a:t>
                      </a:r>
                      <a:r>
                        <a:rPr lang="en-US" sz="800" baseline="0" dirty="0"/>
                        <a:t>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status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Server status for the</a:t>
                      </a:r>
                      <a:r>
                        <a:rPr lang="en-US" sz="800" baseline="0" dirty="0"/>
                        <a:t> proxy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request.host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Client requested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request.name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Client</a:t>
                      </a:r>
                      <a:r>
                        <a:rPr lang="en-US" sz="800" baseline="0" dirty="0"/>
                        <a:t> requested name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request_p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port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Client requested port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bound.host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Server bound address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bound.name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Server bound name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/>
                        <a:t>bound_p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port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Server bound port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969739" y="2945873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8712"/>
              </p:ext>
            </p:extLst>
          </p:nvPr>
        </p:nvGraphicFramePr>
        <p:xfrm>
          <a:off x="3962401" y="838200"/>
          <a:ext cx="3200401" cy="2117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when the message </a:t>
                      </a:r>
                      <a:r>
                        <a:rPr lang="en-US" sz="800" baseline="0" dirty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duration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interval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 between the first and last seen</a:t>
                      </a:r>
                      <a:r>
                        <a:rPr lang="en-US" sz="800" baseline="0" dirty="0"/>
                        <a:t> packet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SNMP version (v1, v2c, v3)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community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community string of the first SNMP</a:t>
                      </a:r>
                      <a:r>
                        <a:rPr lang="en-US" sz="800" baseline="0" dirty="0"/>
                        <a:t> packet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get_requests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Number of </a:t>
                      </a:r>
                      <a:r>
                        <a:rPr lang="en-US" sz="800" dirty="0"/>
                        <a:t>GetRequest/GetNext</a:t>
                      </a:r>
                      <a:r>
                        <a:rPr lang="en-US" sz="800" baseline="0" dirty="0"/>
                        <a:t>Request packets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get_bulk_requests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Number</a:t>
                      </a:r>
                      <a:r>
                        <a:rPr lang="en-US" sz="800" dirty="0"/>
                        <a:t> of GetBulkRequest</a:t>
                      </a:r>
                      <a:r>
                        <a:rPr lang="en-US" sz="800" baseline="0" dirty="0"/>
                        <a:t> packets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get_responses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Number</a:t>
                      </a:r>
                      <a:r>
                        <a:rPr lang="en-US" sz="800" dirty="0"/>
                        <a:t> of GetResponse/Response</a:t>
                      </a:r>
                      <a:r>
                        <a:rPr lang="en-US" sz="800" baseline="0" dirty="0"/>
                        <a:t> packets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set_requests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Number</a:t>
                      </a:r>
                      <a:r>
                        <a:rPr lang="en-US" sz="800" dirty="0"/>
                        <a:t> of SetRequest packets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display_string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 system description of Resp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up_since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</a:t>
                      </a:r>
                      <a:r>
                        <a:rPr lang="en-US" sz="800" baseline="0" dirty="0"/>
                        <a:t> that Resp has been up since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69739" y="408646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0280" y="3770781"/>
            <a:ext cx="299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base/frameworks/notice/actions/drop.bro is loaded</a:t>
            </a:r>
          </a:p>
          <a:p>
            <a:r>
              <a:rPr lang="en-US" sz="800" dirty="0"/>
              <a:t>[2] –</a:t>
            </a:r>
            <a:r>
              <a:rPr lang="en-US" sz="800" i="1" dirty="0"/>
              <a:t> If base/frameworks/notice/actions/add-geodata.bro is loaded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8012" y="8551076"/>
            <a:ext cx="237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base/protocols/smtp/files.bro is loaded</a:t>
            </a:r>
          </a:p>
          <a:p>
            <a:r>
              <a:rPr lang="en-US" sz="800" dirty="0"/>
              <a:t>[2] –</a:t>
            </a:r>
            <a:r>
              <a:rPr lang="en-US" sz="800" i="1" dirty="0"/>
              <a:t> If policy/protocols/smtp/software.bro is loaded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58258"/>
              </p:ext>
            </p:extLst>
          </p:nvPr>
        </p:nvGraphicFramePr>
        <p:xfrm>
          <a:off x="3962400" y="6026394"/>
          <a:ext cx="3200400" cy="12227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>
                    <a:solidFill>
                      <a:srgbClr val="4FA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dirty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SOCKS proxy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aseline="0" dirty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conn.log</a:t>
                      </a:r>
                      <a:endParaRPr lang="en-US" sz="800" b="1" baseline="0" dirty="0">
                        <a:solidFill>
                          <a:srgbClr val="9BBB59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dirty="0" err="1"/>
                        <a:t>rtt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 trip</a:t>
                      </a:r>
                      <a:r>
                        <a:rPr lang="en-US" sz="800" baseline="0" dirty="0"/>
                        <a:t> time from request to response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dirty="0" err="1"/>
                        <a:t>named_pipe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Remote</a:t>
                      </a:r>
                      <a:r>
                        <a:rPr lang="en-US" sz="800" baseline="0" dirty="0"/>
                        <a:t> pipe name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0" dirty="0"/>
                        <a:t>endpoint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Endpoint</a:t>
                      </a:r>
                      <a:r>
                        <a:rPr lang="en-US" sz="800" baseline="0" dirty="0"/>
                        <a:t> name looked up from the </a:t>
                      </a:r>
                      <a:r>
                        <a:rPr lang="en-US" sz="800" baseline="0" dirty="0" err="1"/>
                        <a:t>uuid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0" dirty="0"/>
                        <a:t>operation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Operation</a:t>
                      </a:r>
                      <a:r>
                        <a:rPr lang="en-US" sz="800" baseline="0" dirty="0"/>
                        <a:t> seen in the call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62401" y="5574515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99CC"/>
                </a:solidFill>
                <a:latin typeface="Arial Black" pitchFamily="34" charset="0"/>
              </a:rPr>
              <a:t>dce_rpc.log</a:t>
            </a:r>
          </a:p>
          <a:p>
            <a:r>
              <a:rPr lang="en-US" sz="1000" dirty="0">
                <a:solidFill>
                  <a:srgbClr val="0099CC"/>
                </a:solidFill>
                <a:latin typeface="Arial Black" pitchFamily="34" charset="0"/>
              </a:rPr>
              <a:t>DCE/RPC requests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25186"/>
              </p:ext>
            </p:extLst>
          </p:nvPr>
        </p:nvGraphicFramePr>
        <p:xfrm>
          <a:off x="3959353" y="7701060"/>
          <a:ext cx="3203448" cy="12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38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of the IRC command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BBB59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username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Username given by the client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hostname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Hostname</a:t>
                      </a:r>
                      <a:r>
                        <a:rPr lang="en-US" sz="800" baseline="0" dirty="0"/>
                        <a:t> given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domain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Domain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given</a:t>
                      </a:r>
                      <a:r>
                        <a:rPr lang="en-US" sz="800" baseline="0" dirty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success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Was the authentication successful</a:t>
                      </a:r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="1" dirty="0"/>
                        <a:t>status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 response</a:t>
                      </a:r>
                      <a:r>
                        <a:rPr lang="en-US" sz="800" baseline="0" dirty="0"/>
                        <a:t> given</a:t>
                      </a:r>
                      <a:endParaRPr lang="en-US" sz="800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69739" y="725527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ntlm.log</a:t>
            </a:r>
          </a:p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NTLM connections</a:t>
            </a:r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13937"/>
              </p:ext>
            </p:extLst>
          </p:nvPr>
        </p:nvGraphicFramePr>
        <p:xfrm>
          <a:off x="158496" y="837253"/>
          <a:ext cx="3581401" cy="38856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62">
                <a:tc>
                  <a:txBody>
                    <a:bodyPr/>
                    <a:lstStyle/>
                    <a:p>
                      <a:r>
                        <a:rPr lang="en-US" sz="1000" b="1" dirty="0"/>
                        <a:t>Field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cipher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curve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server_name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session_id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resumed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Flag that indicates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the session was resumed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last_alert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481">
                <a:tc>
                  <a:txBody>
                    <a:bodyPr/>
                    <a:lstStyle/>
                    <a:p>
                      <a:r>
                        <a:rPr lang="en-US" sz="800" b="1" dirty="0"/>
                        <a:t>next_protocol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Next protocol the server chose using the application layer next protocol extension, if seen.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established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cert_chain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cert_chain_fuids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File UIDs for certs in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client_cert_chain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client_cert_chain_fuids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subject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issuer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client_subject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client_issuer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validation_status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ocsp_status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OCSP validation result for this handshake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ocsp_response</a:t>
                      </a:r>
                      <a:r>
                        <a:rPr lang="en-US" sz="800" b="1" baseline="30000" dirty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/>
                        <a:t>notary</a:t>
                      </a:r>
                      <a:r>
                        <a:rPr lang="en-US" sz="800" b="1" baseline="30000" dirty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CertNotary::Response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 response from the ICSI certificate notary.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2400" y="41148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</a:p>
          <a:p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70696"/>
              </p:ext>
            </p:extLst>
          </p:nvPr>
        </p:nvGraphicFramePr>
        <p:xfrm>
          <a:off x="3962400" y="2128828"/>
          <a:ext cx="3200400" cy="3893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 when the cert </a:t>
                      </a:r>
                      <a:r>
                        <a:rPr lang="en-US" sz="800" baseline="0" dirty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File unique ID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certificate.version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Cert</a:t>
                      </a:r>
                      <a:r>
                        <a:rPr lang="en-US" sz="800" baseline="0" dirty="0"/>
                        <a:t> ve</a:t>
                      </a:r>
                      <a:r>
                        <a:rPr lang="en-US" sz="800" dirty="0"/>
                        <a:t>rsion number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certificate.serial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Cert</a:t>
                      </a:r>
                      <a:r>
                        <a:rPr lang="en-US" sz="800" baseline="0" dirty="0"/>
                        <a:t> s</a:t>
                      </a:r>
                      <a:r>
                        <a:rPr lang="en-US" sz="800" dirty="0"/>
                        <a:t>erial number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certificate.subject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Cert subject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certificate.issuer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Cert</a:t>
                      </a:r>
                      <a:r>
                        <a:rPr lang="en-US" sz="800" baseline="0" dirty="0"/>
                        <a:t> i</a:t>
                      </a:r>
                      <a:r>
                        <a:rPr lang="en-US" sz="800" dirty="0"/>
                        <a:t>ssuer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certificate.cn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</a:t>
                      </a:r>
                      <a:r>
                        <a:rPr lang="en-US" sz="800" baseline="0" dirty="0"/>
                        <a:t> common name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19917980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certificate.not_valid_before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 the cert is valid from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certificate.not_valid_after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 the cert is valid until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certificate.key_alg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 of the key algorithm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certificate.sig_alg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  <a:r>
                        <a:rPr lang="en-US" sz="800" baseline="0" dirty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certificate.key_type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Key type</a:t>
                      </a:r>
                      <a:r>
                        <a:rPr lang="en-US" sz="800" baseline="0" dirty="0"/>
                        <a:t> (RSA,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certificate.key_length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Key length,</a:t>
                      </a:r>
                      <a:r>
                        <a:rPr lang="en-US" sz="800" baseline="0" dirty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certificate.exponent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Exponent, if RSA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certificate.curve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Curve, if EC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/>
                        <a:t>san.dns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string_vec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of DNS entries in Subject</a:t>
                      </a:r>
                      <a:r>
                        <a:rPr lang="en-US" sz="800" baseline="0" dirty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/>
                        <a:t>san.uri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string_vec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of URI entries in SAN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/>
                        <a:t>san.email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string_vec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of email entries in SAN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/>
                        <a:t>san.ip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addr_vec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 of IP entries in SAN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/>
                        <a:t>basic_constraints.ca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 flag set?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/>
                        <a:t>basic_constraints.path_len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Maximum path length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89832" y="1669271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27751"/>
              </p:ext>
            </p:extLst>
          </p:nvPr>
        </p:nvGraphicFramePr>
        <p:xfrm>
          <a:off x="3962400" y="840899"/>
          <a:ext cx="3200400" cy="828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55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/>
                        <a:t>level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Message severity (</a:t>
                      </a:r>
                      <a:r>
                        <a:rPr lang="en-US" sz="800" i="1" dirty="0"/>
                        <a:t>info,</a:t>
                      </a:r>
                      <a:r>
                        <a:rPr lang="en-US" sz="800" i="1" baseline="0" dirty="0"/>
                        <a:t> warning, error, etc.</a:t>
                      </a:r>
                      <a:r>
                        <a:rPr lang="en-US" sz="800" baseline="0" dirty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/>
                        <a:t>message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Message text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955">
                <a:tc>
                  <a:txBody>
                    <a:bodyPr/>
                    <a:lstStyle/>
                    <a:p>
                      <a:r>
                        <a:rPr lang="en-US" sz="800" b="1" dirty="0"/>
                        <a:t>location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</a:t>
                      </a:r>
                      <a:r>
                        <a:rPr lang="en-US" sz="800" baseline="0" dirty="0"/>
                        <a:t> script location of the event,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62400" y="411480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</a:p>
          <a:p>
            <a:r>
              <a:rPr lang="en-US" sz="1000" dirty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787549"/>
            <a:ext cx="247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base/protocols/ssl/files.bro is loaded</a:t>
            </a:r>
          </a:p>
          <a:p>
            <a:r>
              <a:rPr lang="en-US" sz="800" dirty="0"/>
              <a:t>[2] – </a:t>
            </a:r>
            <a:r>
              <a:rPr lang="en-US" sz="800" i="1" dirty="0"/>
              <a:t>If policy/protocols/ssl/validate-certs.bro is loaded</a:t>
            </a:r>
          </a:p>
          <a:p>
            <a:r>
              <a:rPr lang="en-US" sz="800" dirty="0"/>
              <a:t>[3] – </a:t>
            </a:r>
            <a:r>
              <a:rPr lang="en-US" sz="800" i="1" dirty="0"/>
              <a:t>If policy/protocols/ssl/notary.bro is loaded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133"/>
              </p:ext>
            </p:extLst>
          </p:nvPr>
        </p:nvGraphicFramePr>
        <p:xfrm>
          <a:off x="152400" y="5668821"/>
          <a:ext cx="3587497" cy="29501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when the message </a:t>
                      </a:r>
                      <a:r>
                        <a:rPr lang="en-US" sz="800" baseline="0" dirty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cookie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Cookie value used by the client machine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result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Status result for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security_protocol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Security protocol chosen by the server.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keyboard_layout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Keyboard layout (language) of the client machine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client_build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RDP client version used by the client machine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client_name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Name of the client machine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client_dig_product_id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Product ID of the client machine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desktop_width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Desktop width of the client machine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desktop_height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Desktop height of the client machine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requested_color_depth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color depth requested by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493265825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cert_type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Type of certificate</a:t>
                      </a:r>
                      <a:r>
                        <a:rPr lang="en-US" sz="800" baseline="0" dirty="0"/>
                        <a:t> used if encrypted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860761673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cert_count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Number of certs</a:t>
                      </a:r>
                      <a:r>
                        <a:rPr lang="en-US" sz="800" baseline="0" dirty="0"/>
                        <a:t>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92063145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cert_permanent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Indicates if the provided certificate is permanent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413168217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encryption_level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Encryption level of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418865804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encryption_method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Encryption method of the connection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263426083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2400" y="5216886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rdp.log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RDP session details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9290"/>
              </p:ext>
            </p:extLst>
          </p:nvPr>
        </p:nvGraphicFramePr>
        <p:xfrm>
          <a:off x="3962400" y="6572734"/>
          <a:ext cx="3200400" cy="10488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proto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Protocol over which the message was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facility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Syslog facility for the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severity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Syslog severity for the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message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set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plain text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80688" y="607987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</a:p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43380"/>
              </p:ext>
            </p:extLst>
          </p:nvPr>
        </p:nvGraphicFramePr>
        <p:xfrm>
          <a:off x="152399" y="838200"/>
          <a:ext cx="3581401" cy="27442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62">
                <a:tc>
                  <a:txBody>
                    <a:bodyPr/>
                    <a:lstStyle/>
                    <a:p>
                      <a:r>
                        <a:rPr lang="en-US" sz="1000" b="1" dirty="0"/>
                        <a:t>Field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Request type – AS or TGS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success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Request result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error_msg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Error Message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from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Ticket valid from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till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Ticket valid until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899">
                <a:tc>
                  <a:txBody>
                    <a:bodyPr/>
                    <a:lstStyle/>
                    <a:p>
                      <a:r>
                        <a:rPr lang="en-US" sz="800" b="1" dirty="0"/>
                        <a:t>cipher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Ticket cipher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forwardable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</a:rPr>
                        <a:t>Forwardable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ticket requested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renewable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Renewable ticket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client_cert_subject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of client certificate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client_cert_fuid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Client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certificate </a:t>
                      </a:r>
                      <a:r>
                        <a:rPr 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fuid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/>
                        <a:t>server_cert_subject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of server certificate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/>
                        <a:t>server_cert_fuid</a:t>
                      </a:r>
                      <a:r>
                        <a:rPr lang="en-US" sz="800" b="1" baseline="30000" dirty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Server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certificate </a:t>
                      </a:r>
                      <a:r>
                        <a:rPr 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fuid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964" y="42754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kerberos.log</a:t>
            </a:r>
          </a:p>
          <a:p>
            <a:r>
              <a:rPr lang="en-US" sz="1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kerberos</a:t>
            </a:r>
            <a:r>
              <a:rPr lang="en-US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transactions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592" y="3606238"/>
            <a:ext cx="2045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</a:t>
            </a:r>
            <a:r>
              <a:rPr lang="en-US" sz="800" i="1" dirty="0" err="1"/>
              <a:t>krb</a:t>
            </a:r>
            <a:r>
              <a:rPr lang="en-US" sz="800" i="1" dirty="0"/>
              <a:t>/</a:t>
            </a:r>
            <a:r>
              <a:rPr lang="en-US" sz="800" i="1" dirty="0" err="1"/>
              <a:t>files.bro</a:t>
            </a:r>
            <a:r>
              <a:rPr lang="en-US" sz="800" i="1" dirty="0"/>
              <a:t> is loaded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02861"/>
              </p:ext>
            </p:extLst>
          </p:nvPr>
        </p:nvGraphicFramePr>
        <p:xfrm>
          <a:off x="3948964" y="6324600"/>
          <a:ext cx="3213835" cy="25712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5183BB"/>
                          </a:solidFill>
                        </a:rPr>
                        <a:t>cluster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5944D"/>
                          </a:solidFill>
                        </a:rPr>
                        <a:t>communication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F5944D"/>
                          </a:solidFill>
                        </a:rPr>
                        <a:t>Diagnostics for Bro inter-process communications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9CB95D"/>
                          </a:solidFill>
                        </a:rPr>
                        <a:t>dpd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4FADC4"/>
                          </a:solidFill>
                        </a:rPr>
                        <a:t>known_certs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0" baseline="0" dirty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0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669F"/>
                          </a:solidFill>
                        </a:rPr>
                        <a:t>known_devices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80669F"/>
                          </a:solidFill>
                        </a:rPr>
                        <a:t>Observed local devices. Logged</a:t>
                      </a:r>
                      <a:r>
                        <a:rPr lang="en-US" sz="800" b="0" baseline="0" dirty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0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BE514F"/>
                          </a:solidFill>
                        </a:rPr>
                        <a:t>known_hosts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0" baseline="0" dirty="0">
                          <a:solidFill>
                            <a:srgbClr val="BE514F"/>
                          </a:solidFill>
                        </a:rPr>
                        <a:t> IPs. Logged once/day</a:t>
                      </a:r>
                      <a:endParaRPr lang="en-US" sz="800" b="0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5183BB"/>
                          </a:solidFill>
                        </a:rPr>
                        <a:t>known_services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5183BB"/>
                          </a:solidFill>
                        </a:rPr>
                        <a:t>Observed local</a:t>
                      </a:r>
                      <a:r>
                        <a:rPr lang="en-US" sz="800" b="0" baseline="0" dirty="0">
                          <a:solidFill>
                            <a:srgbClr val="5183BB"/>
                          </a:solidFill>
                        </a:rPr>
                        <a:t> listening </a:t>
                      </a:r>
                      <a:r>
                        <a:rPr lang="en-US" sz="800" b="0" dirty="0">
                          <a:solidFill>
                            <a:srgbClr val="5183BB"/>
                          </a:solidFill>
                        </a:rPr>
                        <a:t>services. Logged once/day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5944D"/>
                          </a:solidFill>
                        </a:rPr>
                        <a:t>loaded_scripts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F5944D"/>
                          </a:solidFill>
                        </a:rPr>
                        <a:t>A list of Bro scripts that were</a:t>
                      </a:r>
                      <a:r>
                        <a:rPr lang="en-US" sz="800" b="0" baseline="0" dirty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0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3"/>
                          </a:solidFill>
                        </a:rPr>
                        <a:t>mysql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3"/>
                          </a:solidFill>
                        </a:rPr>
                        <a:t>MySQL</a:t>
                      </a:r>
                      <a:r>
                        <a:rPr lang="en-US" sz="800" b="0" baseline="0" dirty="0">
                          <a:solidFill>
                            <a:schemeClr val="accent3"/>
                          </a:solidFill>
                        </a:rPr>
                        <a:t> requests and responses</a:t>
                      </a:r>
                      <a:endParaRPr lang="en-US" sz="800" b="0" dirty="0">
                        <a:solidFill>
                          <a:schemeClr val="accent3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5"/>
                          </a:solidFill>
                        </a:rPr>
                        <a:t>packet_filter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5"/>
                          </a:solidFill>
                        </a:rPr>
                        <a:t>Any</a:t>
                      </a:r>
                      <a:r>
                        <a:rPr lang="en-US" sz="800" b="0" baseline="0" dirty="0">
                          <a:solidFill>
                            <a:schemeClr val="accent5"/>
                          </a:solidFill>
                        </a:rPr>
                        <a:t> filters to limit the traffic being analyzed</a:t>
                      </a:r>
                      <a:endParaRPr lang="en-US" sz="800" b="0" dirty="0">
                        <a:solidFill>
                          <a:schemeClr val="accent5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669F"/>
                          </a:solidFill>
                        </a:rPr>
                        <a:t>prof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rgbClr val="80669F"/>
                          </a:solidFill>
                        </a:rPr>
                        <a:t>Performance</a:t>
                      </a:r>
                      <a:r>
                        <a:rPr lang="en-US" sz="800" b="0" baseline="0" dirty="0">
                          <a:solidFill>
                            <a:srgbClr val="80669F"/>
                          </a:solidFill>
                        </a:rPr>
                        <a:t> profiling data</a:t>
                      </a:r>
                      <a:endParaRPr lang="en-US" sz="800" b="0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2"/>
                          </a:solidFill>
                        </a:rPr>
                        <a:t>signatures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2"/>
                          </a:solidFill>
                        </a:rPr>
                        <a:t>Hits from the Signatures framework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/>
                          </a:solidFill>
                        </a:rPr>
                        <a:t>stats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Diagnostics such as mem</a:t>
                      </a:r>
                      <a:r>
                        <a:rPr lang="en-US" sz="800" b="0" baseline="0" dirty="0">
                          <a:solidFill>
                            <a:schemeClr val="accent1"/>
                          </a:solidFill>
                        </a:rPr>
                        <a:t> usage, packets seen, etc.</a:t>
                      </a:r>
                      <a:endParaRPr 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/>
                          </a:solidFill>
                        </a:rPr>
                        <a:t>syslog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6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3"/>
                          </a:solidFill>
                        </a:rPr>
                        <a:t>traceroute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accent3"/>
                          </a:solidFill>
                        </a:rPr>
                        <a:t>Hosts running traceroute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6006132"/>
            <a:ext cx="318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46928"/>
              </p:ext>
            </p:extLst>
          </p:nvPr>
        </p:nvGraphicFramePr>
        <p:xfrm>
          <a:off x="3962400" y="836390"/>
          <a:ext cx="3200400" cy="38527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Pipelined depth into the connection of this request/response 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method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Verb used in the SIP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URI used in the request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date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Date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request_from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request From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To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response_from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response From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response_to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response To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8932281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Reply-To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call_id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Call-ID header from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seq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</a:t>
                      </a:r>
                      <a:r>
                        <a:rPr lang="en-US" sz="800" dirty="0" err="1"/>
                        <a:t>CSeq</a:t>
                      </a:r>
                      <a:r>
                        <a:rPr lang="en-US" sz="800" dirty="0"/>
                        <a:t> header from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subject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Subject header from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request_path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client message transmission path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response_path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vector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server message transmission path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User-Agent: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Status code returned by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Status message returned by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/>
                        <a:t>warning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Warning header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request_body_len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Content-Length from the client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response_body_len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Content-Length from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277613840"/>
                  </a:ext>
                </a:extLst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content_type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Contents of the Content-Type from the server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443688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42753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sip.log</a:t>
            </a:r>
          </a:p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SIP 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63183"/>
              </p:ext>
            </p:extLst>
          </p:nvPr>
        </p:nvGraphicFramePr>
        <p:xfrm>
          <a:off x="152398" y="4258963"/>
          <a:ext cx="3581401" cy="25216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 when the cert </a:t>
                      </a:r>
                      <a:r>
                        <a:rPr lang="en-US" sz="800" baseline="0" dirty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File unique ID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Unique ID of the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action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Action this log record represents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path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Path pulled from the tree this file was transferred to or from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name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Filename if one was seen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/>
                        <a:t>size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size of the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419917980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prev_name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If the rename action was seen, this will be the file’s previous name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times.modified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time when data was last written to the file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times.accessed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time the file was last accessed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time.created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time the file was created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times.changed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time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 time the file was last modified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399" y="3818634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smb_files.log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SMB file details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29280"/>
              </p:ext>
            </p:extLst>
          </p:nvPr>
        </p:nvGraphicFramePr>
        <p:xfrm>
          <a:off x="152401" y="7260581"/>
          <a:ext cx="3581400" cy="13516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when the message </a:t>
                      </a:r>
                      <a:r>
                        <a:rPr lang="en-US" sz="800" baseline="0" dirty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path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Name of the tree path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type of resource of the tree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native_file_system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File system of the tree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share_type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If this is SMB2, a share type will be included. For SMB1, the type of share will be deduced and included as well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6798916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smb_mapping.log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SMB mapping details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84294"/>
              </p:ext>
            </p:extLst>
          </p:nvPr>
        </p:nvGraphicFramePr>
        <p:xfrm>
          <a:off x="3948965" y="5224758"/>
          <a:ext cx="3213835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/>
                        <a:t>ts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Timestamp tunnel</a:t>
                      </a:r>
                      <a:r>
                        <a:rPr lang="en-US" sz="800" baseline="0" dirty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/>
                        <a:t>uid &amp; id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Underlying connection info - See </a:t>
                      </a:r>
                      <a:r>
                        <a:rPr lang="en-US" sz="800" b="1" baseline="0" dirty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/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/>
                        <a:t>tunnel_type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type of tunnel (e.g. Teredo, IP)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/>
                        <a:t>action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62400" y="4763093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</a:p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</a:p>
        </p:txBody>
      </p:sp>
    </p:spTree>
    <p:extLst>
      <p:ext uri="{BB962C8B-B14F-4D97-AF65-F5344CB8AC3E}">
        <p14:creationId xmlns:p14="http://schemas.microsoft.com/office/powerpoint/2010/main" val="308511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29638</TotalTime>
  <Words>4239</Words>
  <Application>Microsoft Office PowerPoint</Application>
  <PresentationFormat>Custom</PresentationFormat>
  <Paragraphs>1473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Troy Ward</cp:lastModifiedBy>
  <cp:revision>846</cp:revision>
  <cp:lastPrinted>2015-04-03T18:56:59Z</cp:lastPrinted>
  <dcterms:created xsi:type="dcterms:W3CDTF">2008-11-19T15:13:13Z</dcterms:created>
  <dcterms:modified xsi:type="dcterms:W3CDTF">2016-12-25T04:14:35Z</dcterms:modified>
</cp:coreProperties>
</file>