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4FADC4"/>
    <a:srgbClr val="BE514F"/>
    <a:srgbClr val="9CB95D"/>
    <a:srgbClr val="80669F"/>
    <a:srgbClr val="5183BB"/>
    <a:srgbClr val="F5944D"/>
    <a:srgbClr val="F6B484"/>
    <a:srgbClr val="5A86B8"/>
    <a:srgbClr val="FC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2356" autoAdjust="0"/>
    <p:restoredTop sz="94929" autoAdjust="0"/>
  </p:normalViewPr>
  <p:slideViewPr>
    <p:cSldViewPr>
      <p:cViewPr>
        <p:scale>
          <a:sx n="170" d="100"/>
          <a:sy n="170" d="100"/>
        </p:scale>
        <p:origin x="-1996" y="-48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C691-319C-4B9F-941C-73BDCD6FFE18}" type="datetimeFigureOut">
              <a:rPr lang="en-US" smtClean="0"/>
              <a:pPr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Callout 2 73"/>
          <p:cNvSpPr/>
          <p:nvPr/>
        </p:nvSpPr>
        <p:spPr>
          <a:xfrm>
            <a:off x="4191000" y="7772400"/>
            <a:ext cx="2209800" cy="1600200"/>
          </a:xfrm>
          <a:prstGeom prst="borderCallout2">
            <a:avLst>
              <a:gd name="adj1" fmla="val 49540"/>
              <a:gd name="adj2" fmla="val -125"/>
              <a:gd name="adj3" fmla="val 26330"/>
              <a:gd name="adj4" fmla="val -13377"/>
              <a:gd name="adj5" fmla="val 26365"/>
              <a:gd name="adj6" fmla="val -175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Callout 2 71"/>
          <p:cNvSpPr/>
          <p:nvPr/>
        </p:nvSpPr>
        <p:spPr>
          <a:xfrm>
            <a:off x="4065252" y="4803402"/>
            <a:ext cx="2945148" cy="2335896"/>
          </a:xfrm>
          <a:prstGeom prst="borderCallout2">
            <a:avLst>
              <a:gd name="adj1" fmla="val 49540"/>
              <a:gd name="adj2" fmla="val -125"/>
              <a:gd name="adj3" fmla="val 120023"/>
              <a:gd name="adj4" fmla="val -5543"/>
              <a:gd name="adj5" fmla="val 120108"/>
              <a:gd name="adj6" fmla="val -88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35253"/>
              </p:ext>
            </p:extLst>
          </p:nvPr>
        </p:nvGraphicFramePr>
        <p:xfrm>
          <a:off x="4156392" y="4843447"/>
          <a:ext cx="2777808" cy="24555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501"/>
                <a:gridCol w="2412307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State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attempt seen,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reply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established, not terminated (0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Normal establish &amp; termination</a:t>
                      </a:r>
                      <a:r>
                        <a:rPr lang="en-US" sz="800" b="0" baseline="0" dirty="0" smtClean="0"/>
                        <a:t> (&gt;0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attempt rejected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ORIG attempts close, no reply from RESP.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 RESP attempts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close, no reply from ORIG.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stablished, ORIG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stablished, RESP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RST;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sent SYN-ACK then RST;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 (“half-open”)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sent SYN-ACK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No SYN, not closed. Midstream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traffic. Partial connection.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55565" y="4495800"/>
            <a:ext cx="221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onn.log: </a:t>
            </a:r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conn_state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39154"/>
              </p:ext>
            </p:extLst>
          </p:nvPr>
        </p:nvGraphicFramePr>
        <p:xfrm>
          <a:off x="152400" y="2305176"/>
          <a:ext cx="2971800" cy="114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32"/>
                <a:gridCol w="381000"/>
                <a:gridCol w="1975168"/>
              </a:tblGrid>
              <a:tr h="192795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Measurement</a:t>
                      </a:r>
                      <a:r>
                        <a:rPr lang="en-US" sz="800" dirty="0" smtClean="0"/>
                        <a:t> 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ts_delta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difference from previous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Bro instance reporting loss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gaps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ACKs</a:t>
                      </a:r>
                      <a:r>
                        <a:rPr lang="en-US" sz="800" baseline="0" dirty="0" smtClean="0"/>
                        <a:t> seen without seeing data being </a:t>
                      </a:r>
                      <a:r>
                        <a:rPr lang="en-US" sz="800" baseline="0" dirty="0" err="1" smtClean="0"/>
                        <a:t>ACKed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acks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</a:t>
                      </a:r>
                      <a:r>
                        <a:rPr lang="en-US" sz="800" baseline="0" dirty="0" smtClean="0"/>
                        <a:t> number of TCP 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percent_loss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gaps/</a:t>
                      </a:r>
                      <a:r>
                        <a:rPr lang="en-US" sz="800" dirty="0" err="1" smtClean="0"/>
                        <a:t>acks</a:t>
                      </a:r>
                      <a:r>
                        <a:rPr lang="en-US" sz="800" dirty="0" smtClean="0"/>
                        <a:t>, as a percentage. Estimate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loss.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533" y="1889618"/>
            <a:ext cx="18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capture_loss.log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Estimate of packet loss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14796"/>
              </p:ext>
            </p:extLst>
          </p:nvPr>
        </p:nvGraphicFramePr>
        <p:xfrm>
          <a:off x="3256280" y="832230"/>
          <a:ext cx="3886544" cy="3711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6120"/>
                <a:gridCol w="304800"/>
                <a:gridCol w="2875624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DNS request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</a:rPr>
                        <a:t>uid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of</a:t>
                      </a:r>
                      <a:r>
                        <a:rPr lang="en-US" sz="800" baseline="0" dirty="0" smtClean="0"/>
                        <a:t> the connection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</a:t>
                      </a:r>
                      <a:r>
                        <a:rPr lang="en-US" sz="800" baseline="0" dirty="0" smtClean="0"/>
                        <a:t> of DNS transaction – TCP or UDP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trans_id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 bit identifier assigned</a:t>
                      </a:r>
                      <a:r>
                        <a:rPr lang="en-US" sz="800" baseline="0" dirty="0" smtClean="0"/>
                        <a:t> by DNS client; responses match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query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Domain name subject of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class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name of the query class (e.g. C_INTERNET)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type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query type (e.g. A, AAAA, PTR)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 code value in the DNS response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Descriptive name of </a:t>
                      </a:r>
                      <a:r>
                        <a:rPr lang="en-US" sz="800" baseline="0" dirty="0" smtClean="0"/>
                        <a:t>the response code (e.g. NOERROR, NXDOMAIN)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/>
                        <a:t>bool</a:t>
                      </a:r>
                      <a:endParaRPr lang="en-US" sz="800" b="0" i="0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Was</a:t>
                      </a:r>
                      <a:r>
                        <a:rPr lang="en-US" sz="800" baseline="0" dirty="0" smtClean="0"/>
                        <a:t> this a query or a response? T = response, F =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/>
                        <a:t>bool</a:t>
                      </a:r>
                      <a:endParaRPr lang="en-US" sz="800" b="0" i="1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Authoritative Answer. T</a:t>
                      </a:r>
                      <a:r>
                        <a:rPr lang="en-US" sz="800" baseline="0" dirty="0" smtClean="0"/>
                        <a:t> = 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baseline="0" dirty="0" smtClean="0"/>
                        <a:t>server is authoritative for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TC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Truncation. T</a:t>
                      </a:r>
                      <a:r>
                        <a:rPr lang="en-US" sz="800" baseline="0" dirty="0" smtClean="0"/>
                        <a:t> = message was truncated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Desired.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request recursive</a:t>
                      </a:r>
                      <a:r>
                        <a:rPr lang="en-US" sz="800" baseline="0" dirty="0" smtClean="0"/>
                        <a:t> lookup of </a:t>
                      </a:r>
                      <a:r>
                        <a:rPr lang="en-US" sz="800" dirty="0" smtClean="0"/>
                        <a:t>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Available.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server supports recursive queries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Z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Reserved field, should be zero in all queries &amp; responses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answers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resource descriptions in answer to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TTLs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Caching intervals of the answers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rejected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Whether the DNS query was rejected</a:t>
                      </a:r>
                      <a:r>
                        <a:rPr lang="en-US" sz="800" baseline="0" dirty="0" smtClean="0"/>
                        <a:t> by the server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59968" y="372030"/>
            <a:ext cx="212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 query/response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78784"/>
              </p:ext>
            </p:extLst>
          </p:nvPr>
        </p:nvGraphicFramePr>
        <p:xfrm>
          <a:off x="152401" y="5501613"/>
          <a:ext cx="3657599" cy="3870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159"/>
                <a:gridCol w="446840"/>
                <a:gridCol w="25146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IP address (AKA ORIG)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TCP/UDP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IP address (AKA RESP)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TCP/UDP 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transport_proto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layer protocol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Dynamically</a:t>
                      </a:r>
                      <a:r>
                        <a:rPr lang="en-US" sz="800" baseline="0" dirty="0" smtClean="0"/>
                        <a:t> detected application protocol, if any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length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Originator payload bytes; from</a:t>
                      </a:r>
                      <a:r>
                        <a:rPr lang="en-US" sz="800" baseline="0" dirty="0" smtClean="0"/>
                        <a:t> sequence numbers if</a:t>
                      </a:r>
                      <a:r>
                        <a:rPr lang="en-US" sz="800" dirty="0" smtClean="0"/>
                        <a:t> TCP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Responder payload bytes;</a:t>
                      </a:r>
                      <a:r>
                        <a:rPr lang="en-US" sz="800" baseline="0" dirty="0" smtClean="0"/>
                        <a:t> from sequence numbers if TCP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conn_state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(see </a:t>
                      </a:r>
                      <a:r>
                        <a:rPr lang="en-US" sz="800" b="1" baseline="0" dirty="0" err="1" smtClean="0">
                          <a:solidFill>
                            <a:srgbClr val="4FADC4"/>
                          </a:solidFill>
                        </a:rPr>
                        <a:t>conn.log:conn_state</a:t>
                      </a:r>
                      <a:r>
                        <a:rPr lang="en-US" sz="80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aseline="0" dirty="0" smtClean="0"/>
                        <a:t>table)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conn originated locally T; if remotely F.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If Site::</a:t>
                      </a:r>
                      <a:r>
                        <a:rPr lang="en-US" sz="800" baseline="0" dirty="0" err="1" smtClean="0"/>
                        <a:t>local_nets</a:t>
                      </a:r>
                      <a:r>
                        <a:rPr lang="en-US" sz="800" baseline="0" dirty="0" smtClean="0"/>
                        <a:t> empty, always unset.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missed_bytes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</a:t>
                      </a:r>
                      <a:r>
                        <a:rPr lang="en-US" sz="800" dirty="0" smtClean="0"/>
                        <a:t> missing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bytes in content gaps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history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history (see </a:t>
                      </a:r>
                      <a:r>
                        <a:rPr lang="en-US" sz="800" b="1" baseline="0" dirty="0" err="1" smtClean="0">
                          <a:solidFill>
                            <a:srgbClr val="4FADC4"/>
                          </a:solidFill>
                        </a:rPr>
                        <a:t>conn.log:history</a:t>
                      </a:r>
                      <a:r>
                        <a:rPr lang="en-US" sz="800" b="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="0" baseline="0" dirty="0" smtClean="0"/>
                        <a:t>table)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ORIG packets</a:t>
                      </a:r>
                      <a:endParaRPr 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ORIG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packets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tunnel_parents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tunneled, connection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UID of encapsulating parent (s)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648" y="5089233"/>
            <a:ext cx="31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IP, TCP, UDP and ICMP connection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etails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68229"/>
              </p:ext>
            </p:extLst>
          </p:nvPr>
        </p:nvGraphicFramePr>
        <p:xfrm>
          <a:off x="4288317" y="7859307"/>
          <a:ext cx="2036283" cy="1459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083"/>
                <a:gridCol w="16002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Letter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SYN without the ACK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SYN-ACK (“handshake”)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pure 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payload (“data”)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FIN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RST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a bad checksum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Inconsistent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packet (Both SYN &amp; 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61530" y="7315200"/>
            <a:ext cx="31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conn.log: history</a:t>
            </a:r>
          </a:p>
          <a:p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Orig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UPPERCASE,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Resp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lowercase,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uniq-ed</a:t>
            </a:r>
            <a:endParaRPr lang="en-US" sz="10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30215"/>
              </p:ext>
            </p:extLst>
          </p:nvPr>
        </p:nvGraphicFramePr>
        <p:xfrm>
          <a:off x="158433" y="3844728"/>
          <a:ext cx="3013392" cy="12464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6195"/>
                <a:gridCol w="363059"/>
                <a:gridCol w="2104138"/>
              </a:tblGrid>
              <a:tr h="191981"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Field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Type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Description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smtClean="0"/>
                        <a:t>ts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smtClean="0"/>
                        <a:t>time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Timestamp of 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smtClean="0"/>
                        <a:t>uid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smtClean="0"/>
                        <a:t>Connection unique id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smtClean="0"/>
                        <a:t>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record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mac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hardware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assigned_ip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err="1" smtClean="0"/>
                        <a:t>addr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actual assigned IP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lease_time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interval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IP address lease time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trans_id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Identifier assigned by the client; responses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0533" y="3433343"/>
            <a:ext cx="157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 lease activity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988" y="381000"/>
            <a:ext cx="300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app_stats.log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Statistics on usage of popular web apps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95031"/>
              </p:ext>
            </p:extLst>
          </p:nvPr>
        </p:nvGraphicFramePr>
        <p:xfrm>
          <a:off x="152400" y="838201"/>
          <a:ext cx="2971800" cy="10745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3400"/>
                <a:gridCol w="381000"/>
                <a:gridCol w="2057400"/>
              </a:tblGrid>
              <a:tr h="18433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83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Measurement timestamp</a:t>
                      </a:r>
                    </a:p>
                  </a:txBody>
                  <a:tcPr marL="27432" marR="18288" marT="18288" marB="0"/>
                </a:tc>
              </a:tr>
              <a:tr h="1483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ts_delta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difference from previous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83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application (YouTube,</a:t>
                      </a:r>
                      <a:r>
                        <a:rPr lang="en-US" sz="800" baseline="0" dirty="0" smtClean="0"/>
                        <a:t> Netflix, etc.)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83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uniq_hosts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unique hosts that used app</a:t>
                      </a:r>
                    </a:p>
                  </a:txBody>
                  <a:tcPr marL="27432" marR="18288" marT="18288" marB="0"/>
                </a:tc>
              </a:tr>
              <a:tr h="1483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hits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visits to app</a:t>
                      </a:r>
                    </a:p>
                  </a:txBody>
                  <a:tcPr marL="27432" marR="18288" marT="18288" marB="0"/>
                </a:tc>
              </a:tr>
              <a:tr h="1483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bytes transferred to/from</a:t>
                      </a:r>
                      <a:r>
                        <a:rPr lang="en-US" sz="800" baseline="0" dirty="0" smtClean="0"/>
                        <a:t> app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879182" y="9385756"/>
            <a:ext cx="1556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All rights reserved. 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6553200" y="9385756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1.31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15226"/>
              </p:ext>
            </p:extLst>
          </p:nvPr>
        </p:nvGraphicFramePr>
        <p:xfrm>
          <a:off x="152400" y="2486860"/>
          <a:ext cx="3581401" cy="42550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5800"/>
                <a:gridCol w="437777"/>
                <a:gridCol w="2457824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file was first seen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identifier for a single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if transferred via network, host(s)</a:t>
                      </a:r>
                      <a:r>
                        <a:rPr lang="en-US" sz="800" b="0" baseline="0" dirty="0" smtClean="0"/>
                        <a:t> that sourced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host(s) that received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UID(s)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over which the file was transferred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An identification of the source of the file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Depth of file related to source; </a:t>
                      </a:r>
                      <a:r>
                        <a:rPr lang="en-US" sz="800" b="0" dirty="0" err="1" smtClean="0">
                          <a:solidFill>
                            <a:schemeClr val="dk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: SMTP MIME attachment depth;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HTTP depth of the request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analyzers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analysis types done during file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Libmagic</a:t>
                      </a:r>
                      <a:r>
                        <a:rPr lang="en-US" sz="800" dirty="0" smtClean="0"/>
                        <a:t> sniffed file type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available, filename from source; frequently the “Content-Disposition” headers in network protocols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uration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file was analyzed for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transferred via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did data originate locally?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was file sent by the originator?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provided to file analysis engine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total_bytes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of bytes that should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comprise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missing_bytes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in the file stream missed; 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dropped packets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overflow_bytes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not all-in-sequence bytes in the file stream delivered to file analyzers due to reassembly buffer overflow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timedout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the file analysis time out at least once per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parent_fuid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associated with a container file from which this one was extracted as a part of the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md5/sha1/sha256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MD5/SHA1/SHA256 hash of file,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extracted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Local filename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extracted files,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266" y="2057400"/>
            <a:ext cx="159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files.log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 analysis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90701"/>
              </p:ext>
            </p:extLst>
          </p:nvPr>
        </p:nvGraphicFramePr>
        <p:xfrm>
          <a:off x="152400" y="903161"/>
          <a:ext cx="2971800" cy="116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81000"/>
                <a:gridCol w="2057400"/>
              </a:tblGrid>
              <a:tr h="19061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Connection unique 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932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fc_request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request</a:t>
                      </a:r>
                      <a:r>
                        <a:rPr lang="en-US" sz="800" baseline="0" dirty="0" smtClean="0"/>
                        <a:t>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reply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Response’s “internal indication number”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51" y="411826"/>
            <a:ext cx="358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dnp3.log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Distributed Network Protocol (industrial control)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35628"/>
              </p:ext>
            </p:extLst>
          </p:nvPr>
        </p:nvGraphicFramePr>
        <p:xfrm>
          <a:off x="3886201" y="7230440"/>
          <a:ext cx="3276599" cy="2168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999"/>
                <a:gridCol w="331390"/>
                <a:gridCol w="2183210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</a:rPr>
                        <a:t>uid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</a:t>
                      </a:r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nick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Nickname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value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for the 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 additional data for the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DCC filename requested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dcc_file_size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Size of the DCC transfer as indicated by the sender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dcc_mime_type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Sniffed mime type of the file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6803184"/>
            <a:ext cx="20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 communication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85096"/>
              </p:ext>
            </p:extLst>
          </p:nvPr>
        </p:nvGraphicFramePr>
        <p:xfrm>
          <a:off x="162035" y="7240532"/>
          <a:ext cx="3571765" cy="2150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420"/>
                <a:gridCol w="396360"/>
                <a:gridCol w="2436985"/>
              </a:tblGrid>
              <a:tr h="1919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t</a:t>
                      </a:r>
                      <a:r>
                        <a:rPr lang="en-US" sz="800" dirty="0" smtClean="0"/>
                        <a:t>imestamp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unique id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Username for current FTP session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Password for current FTP session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Command issued by the client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arg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argument if present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Libmagic</a:t>
                      </a:r>
                      <a:r>
                        <a:rPr lang="en-US" sz="800" dirty="0" smtClean="0"/>
                        <a:t> sniffed file type if</a:t>
                      </a:r>
                      <a:r>
                        <a:rPr lang="en-US" sz="800" baseline="0" dirty="0" smtClean="0"/>
                        <a:t> there’s a file transfer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Size of transferred file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code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message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data_channel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Information about the data channel (</a:t>
                      </a:r>
                      <a:r>
                        <a:rPr lang="en-US" sz="800" dirty="0" err="1" smtClean="0"/>
                        <a:t>orig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, is passive)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6790390"/>
            <a:ext cx="194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 request/reply details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41137"/>
              </p:ext>
            </p:extLst>
          </p:nvPr>
        </p:nvGraphicFramePr>
        <p:xfrm>
          <a:off x="3922747" y="5202985"/>
          <a:ext cx="3295012" cy="16097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393"/>
                <a:gridCol w="346696"/>
                <a:gridCol w="2060923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hit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unique id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UID for a file associated with this hit, if any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mime type if the hit is related to a file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</a:t>
                      </a:r>
                      <a:r>
                        <a:rPr lang="en-US" sz="800" baseline="0" dirty="0" smtClean="0"/>
                        <a:t> available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intelligence indicator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data the indicator represents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seen.where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Where the data was discovered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Sources which supplied data for this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28005" y="4735935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intel.log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Hits on indicators from the </a:t>
            </a:r>
            <a:r>
              <a:rPr lang="en-US" sz="1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  <a:r>
              <a:rPr lang="en-US" sz="1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ntel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 framework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72781"/>
              </p:ext>
            </p:extLst>
          </p:nvPr>
        </p:nvGraphicFramePr>
        <p:xfrm>
          <a:off x="3914108" y="762000"/>
          <a:ext cx="3266965" cy="397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66"/>
                <a:gridCol w="381000"/>
                <a:gridCol w="2057399"/>
              </a:tblGrid>
              <a:tr h="1874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request</a:t>
                      </a:r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Connection unique 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record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758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Pipelined depth into the connection</a:t>
                      </a:r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method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HTTP Request verb: GET, POST, HEAD, etc.</a:t>
                      </a:r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HOST header</a:t>
                      </a:r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 used in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referrer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“</a:t>
                      </a:r>
                      <a:r>
                        <a:rPr lang="en-US" sz="800" dirty="0" err="1" smtClean="0"/>
                        <a:t>referer</a:t>
                      </a:r>
                      <a:r>
                        <a:rPr lang="en-US" sz="800" dirty="0" smtClean="0"/>
                        <a:t>”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User-Agent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54361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</a:t>
                      </a:r>
                      <a:r>
                        <a:rPr lang="en-US" sz="800" baseline="0" dirty="0" smtClean="0"/>
                        <a:t> from the </a:t>
                      </a:r>
                      <a:r>
                        <a:rPr lang="en-US" sz="800" b="1" baseline="0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254361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response_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 from the </a:t>
                      </a:r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</a:t>
                      </a:r>
                      <a:r>
                        <a:rPr lang="en-US" sz="800" baseline="0" dirty="0" smtClean="0"/>
                        <a:t> code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 message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code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message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Via </a:t>
                      </a:r>
                      <a:r>
                        <a:rPr lang="en-US" sz="800" baseline="0" dirty="0" smtClean="0"/>
                        <a:t>the Content-Disposition server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963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tags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Indicators of various attributes discovered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basic-</a:t>
                      </a:r>
                      <a:r>
                        <a:rPr lang="en-US" sz="800" baseline="0" dirty="0" err="1" smtClean="0"/>
                        <a:t>auth</a:t>
                      </a:r>
                      <a:r>
                        <a:rPr lang="en-US" sz="800" baseline="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basic-</a:t>
                      </a:r>
                      <a:r>
                        <a:rPr lang="en-US" sz="800" dirty="0" err="1" smtClean="0"/>
                        <a:t>auth</a:t>
                      </a:r>
                      <a:r>
                        <a:rPr lang="en-US" sz="80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proxied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Headers</a:t>
                      </a:r>
                      <a:r>
                        <a:rPr lang="en-US" sz="800" baseline="0" dirty="0" smtClean="0"/>
                        <a:t> that might indicate a </a:t>
                      </a:r>
                      <a:r>
                        <a:rPr lang="en-US" sz="800" baseline="0" dirty="0" err="1" smtClean="0"/>
                        <a:t>proxied</a:t>
                      </a:r>
                      <a:r>
                        <a:rPr lang="en-US" sz="800" baseline="0" dirty="0" smtClean="0"/>
                        <a:t>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</a:t>
                      </a:r>
                      <a:r>
                        <a:rPr lang="en-US" sz="800" baseline="0" dirty="0" smtClean="0"/>
                        <a:t> vector of mime types from </a:t>
                      </a:r>
                      <a:r>
                        <a:rPr lang="en-US" sz="800" baseline="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mime types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28274" y="310363"/>
            <a:ext cx="205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 request/reply details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38426"/>
              </p:ext>
            </p:extLst>
          </p:nvPr>
        </p:nvGraphicFramePr>
        <p:xfrm>
          <a:off x="7924800" y="7938313"/>
          <a:ext cx="3876564" cy="67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565"/>
                <a:gridCol w="457200"/>
                <a:gridCol w="2971799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20895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Measurement 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95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address that was detected ORIG or RESP to a TCP connection.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838965" y="7671882"/>
            <a:ext cx="181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known_hosts.log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9182" y="9385756"/>
            <a:ext cx="1556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All rights reserved. 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553200" y="9385756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1.31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91838"/>
              </p:ext>
            </p:extLst>
          </p:nvPr>
        </p:nvGraphicFramePr>
        <p:xfrm>
          <a:off x="170674" y="7306064"/>
          <a:ext cx="3029726" cy="19313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2864"/>
                <a:gridCol w="301901"/>
                <a:gridCol w="2194961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of match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src_addr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Host triggering the signature match event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src_port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Host port on which the match occurred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dst_addr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Host which was sent the matching payload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dst_port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 which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was sent the matching payload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Notice associated with the signature event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sig_id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the signature that matched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event_msg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More descriptive message of the event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sub_msg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Extracted payload data or extra message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sig_count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sigs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host_count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hosts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806" y="6839728"/>
            <a:ext cx="292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signatures.log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Matches from the signature framework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03016"/>
              </p:ext>
            </p:extLst>
          </p:nvPr>
        </p:nvGraphicFramePr>
        <p:xfrm>
          <a:off x="-3276600" y="1905000"/>
          <a:ext cx="2977833" cy="11995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6376"/>
                <a:gridCol w="450256"/>
                <a:gridCol w="1981201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Host address on which the service is running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port_num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Port number on which the service is running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port_proto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transport</a:t>
                      </a:r>
                    </a:p>
                    <a:p>
                      <a:r>
                        <a:rPr lang="en-US" sz="800" b="0" dirty="0" smtClean="0"/>
                        <a:t>_proto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Transport-layer protocol service uses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Set of protocol(s) that match the service’s connection payloads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3362435" y="1630261"/>
            <a:ext cx="2118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known_services.log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46533"/>
              </p:ext>
            </p:extLst>
          </p:nvPr>
        </p:nvGraphicFramePr>
        <p:xfrm>
          <a:off x="146368" y="2191528"/>
          <a:ext cx="3033576" cy="33467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771"/>
                <a:gridCol w="465980"/>
                <a:gridCol w="1836825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Connection unique 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record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identifier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Libmagic</a:t>
                      </a:r>
                      <a:r>
                        <a:rPr lang="en-US" sz="800" dirty="0" smtClean="0"/>
                        <a:t> sniffed file type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 available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transport_proto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protocol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type of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Human readable 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</a:t>
                      </a:r>
                      <a:r>
                        <a:rPr lang="en-US" sz="800" baseline="0" dirty="0" smtClean="0"/>
                        <a:t>ub-message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src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Source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Destination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port,</a:t>
                      </a:r>
                      <a:r>
                        <a:rPr lang="en-US" sz="800" baseline="0" dirty="0" smtClean="0"/>
                        <a:t>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count or status code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peer_descr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 for peer that raised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Actions applied to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suppress_for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Length of time dupes should be suppressed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dropped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the </a:t>
                      </a:r>
                      <a:r>
                        <a:rPr lang="en-US" sz="800" b="1" dirty="0" err="1" smtClean="0"/>
                        <a:t>src</a:t>
                      </a:r>
                      <a:r>
                        <a:rPr lang="en-US" sz="800" b="0" baseline="0" dirty="0" smtClean="0"/>
                        <a:t> IP was blocked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532" y="1720727"/>
            <a:ext cx="253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notice.log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Logged notices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12503"/>
              </p:ext>
            </p:extLst>
          </p:nvPr>
        </p:nvGraphicFramePr>
        <p:xfrm>
          <a:off x="-3276600" y="152400"/>
          <a:ext cx="3008883" cy="1508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45"/>
                <a:gridCol w="329883"/>
                <a:gridCol w="1984055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20895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Measurement 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Address that offered the certificate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95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port_num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server, port that server listening</a:t>
                      </a:r>
                      <a:r>
                        <a:rPr lang="en-US" sz="800" baseline="0" dirty="0" smtClean="0"/>
                        <a:t> on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Certificate subject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95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issuer_subject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Certificate issuer subject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8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serial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Serial number for the certificate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-3362435" y="-114031"/>
            <a:ext cx="18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known_certs.log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92275"/>
              </p:ext>
            </p:extLst>
          </p:nvPr>
        </p:nvGraphicFramePr>
        <p:xfrm>
          <a:off x="3286234" y="666159"/>
          <a:ext cx="3876566" cy="36772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1085"/>
                <a:gridCol w="351898"/>
                <a:gridCol w="2703583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unique id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Depth of message transaction if multiple messages</a:t>
                      </a:r>
                      <a:r>
                        <a:rPr lang="en-US" sz="800" baseline="0" dirty="0" smtClean="0"/>
                        <a:t> transferred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helo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HELO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mailfrom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MAIL FROM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rcptto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RCPT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DATE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FROM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</a:t>
                      </a:r>
                      <a:r>
                        <a:rPr lang="en-US" sz="800" baseline="0" dirty="0" smtClean="0"/>
                        <a:t>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</a:t>
                      </a:r>
                      <a:r>
                        <a:rPr lang="en-US" sz="800" baseline="0" dirty="0" err="1" smtClean="0"/>
                        <a:t>ReplyTo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</a:t>
                      </a:r>
                      <a:r>
                        <a:rPr lang="en-US" sz="800" dirty="0" err="1" smtClean="0"/>
                        <a:t>MsgID</a:t>
                      </a:r>
                      <a:r>
                        <a:rPr lang="en-US" sz="800" dirty="0" smtClean="0"/>
                        <a:t>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in_reply_to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In-Reply-To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Subject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x_originating_ip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X-Originating-IP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first_received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first Received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second_received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second Received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Last message that the server sent to the client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Message transmission path, extracted from the headers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User-Agent header from the client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IDs seen attached to this message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is_webmail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Indicates if the message was sent through a webmail interface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200400" y="208959"/>
            <a:ext cx="151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 transactions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45497"/>
              </p:ext>
            </p:extLst>
          </p:nvPr>
        </p:nvGraphicFramePr>
        <p:xfrm>
          <a:off x="146229" y="838200"/>
          <a:ext cx="2977970" cy="890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571"/>
                <a:gridCol w="381000"/>
                <a:gridCol w="2057399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unique id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func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Function message that was sent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exception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Exception if there</a:t>
                      </a:r>
                      <a:r>
                        <a:rPr lang="en-US" sz="800" baseline="0" dirty="0" smtClean="0"/>
                        <a:t> was a failure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1487" y="371150"/>
            <a:ext cx="25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modbus.log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PLC requests (industrial control)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61176"/>
              </p:ext>
            </p:extLst>
          </p:nvPr>
        </p:nvGraphicFramePr>
        <p:xfrm>
          <a:off x="152400" y="5907057"/>
          <a:ext cx="3008883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85"/>
                <a:gridCol w="301517"/>
                <a:gridCol w="2293281"/>
              </a:tblGrid>
              <a:tr h="20343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71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71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level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severity (Info,</a:t>
                      </a:r>
                      <a:r>
                        <a:rPr lang="en-US" sz="800" baseline="0" dirty="0" smtClean="0"/>
                        <a:t> warning, error, etc.)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71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message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text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096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script location where </a:t>
                      </a:r>
                      <a:r>
                        <a:rPr lang="en-US" sz="800" dirty="0" err="1" smtClean="0"/>
                        <a:t>tevent</a:t>
                      </a:r>
                      <a:r>
                        <a:rPr lang="en-US" sz="800" baseline="0" dirty="0" smtClean="0"/>
                        <a:t> occurred,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6565" y="5431584"/>
            <a:ext cx="25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reporter.log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Bro internal errors and warnings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02245"/>
              </p:ext>
            </p:extLst>
          </p:nvPr>
        </p:nvGraphicFramePr>
        <p:xfrm>
          <a:off x="3286235" y="4800600"/>
          <a:ext cx="3800365" cy="2099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29"/>
                <a:gridCol w="481221"/>
                <a:gridCol w="2637815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856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Connection unique 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 version of SOCKS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for proxy,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status for the attempt using</a:t>
                      </a:r>
                      <a:r>
                        <a:rPr lang="en-US" sz="800" baseline="0" dirty="0" smtClean="0"/>
                        <a:t> proxy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address</a:t>
                      </a: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</a:t>
                      </a:r>
                      <a:r>
                        <a:rPr lang="en-US" sz="800" baseline="0" dirty="0" smtClean="0"/>
                        <a:t> requested name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port</a:t>
                      </a: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address</a:t>
                      </a: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name</a:t>
                      </a: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port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200400" y="4343400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 proxy requests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72239"/>
              </p:ext>
            </p:extLst>
          </p:nvPr>
        </p:nvGraphicFramePr>
        <p:xfrm>
          <a:off x="3276601" y="7391400"/>
          <a:ext cx="3733798" cy="200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324"/>
                <a:gridCol w="377630"/>
                <a:gridCol w="2487844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detection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address running the software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host_p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Port on which the software is running (for servers)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</a:rPr>
                        <a:t>software_type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Type of software (e.g. HTTP::SERVER)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version.major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Major version number</a:t>
                      </a:r>
                      <a:r>
                        <a:rPr lang="en-US" sz="800" baseline="0" dirty="0" smtClean="0"/>
                        <a:t>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version.minor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version.minor2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subversion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version.minor3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update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</a:t>
                      </a:r>
                      <a:r>
                        <a:rPr lang="en-US" sz="800" baseline="0" dirty="0" smtClean="0"/>
                        <a:t> version string (e.g. beta42)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unparsed_version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full, unparsed version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00400" y="6934200"/>
            <a:ext cx="34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 identified by the software framework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79182" y="9385756"/>
            <a:ext cx="1556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All rights reserved. </a:t>
            </a:r>
            <a:endParaRPr 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6553200" y="9385756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1.31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9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40954"/>
              </p:ext>
            </p:extLst>
          </p:nvPr>
        </p:nvGraphicFramePr>
        <p:xfrm>
          <a:off x="152400" y="2819400"/>
          <a:ext cx="3581401" cy="28225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673"/>
                <a:gridCol w="315584"/>
                <a:gridCol w="2332144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unique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record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version that the server offered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cipher suite that the server chose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server_name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Value of 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Server Name Indicator SSL extension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session_id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Session ID offered by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client for session resumption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issuer_subject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not_valid_before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NotValidBefore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field value from the server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not_valid_after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NotValidAfter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field value from the server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last_alert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Last alert that was seen during the connection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client_issuer_subject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cert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cert_hash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MD5 hash of the raw server certificate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validation_status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Result of the certificate validation for this connection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6565" y="2416391"/>
            <a:ext cx="133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handshakes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879182" y="9385756"/>
            <a:ext cx="1556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All rights reserved.</a:t>
            </a:r>
            <a:endParaRPr lang="en-US" sz="8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87842"/>
              </p:ext>
            </p:extLst>
          </p:nvPr>
        </p:nvGraphicFramePr>
        <p:xfrm>
          <a:off x="152400" y="6019800"/>
          <a:ext cx="3581400" cy="1525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494"/>
                <a:gridCol w="738928"/>
                <a:gridCol w="2432978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when the message</a:t>
                      </a:r>
                      <a:r>
                        <a:rPr lang="en-US" sz="800" baseline="0" dirty="0" smtClean="0"/>
                        <a:t> was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Connection unique 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transport_proto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 over which message</a:t>
                      </a:r>
                      <a:r>
                        <a:rPr lang="en-US" sz="800" baseline="0" dirty="0" smtClean="0"/>
                        <a:t> was seen. </a:t>
                      </a:r>
                      <a:r>
                        <a:rPr lang="en-US" sz="800" dirty="0" smtClean="0"/>
                        <a:t>Only UDP</a:t>
                      </a:r>
                      <a:r>
                        <a:rPr lang="en-US" sz="800" baseline="0" dirty="0" smtClean="0"/>
                        <a:t> is currently supported.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facility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Syslog</a:t>
                      </a:r>
                      <a:r>
                        <a:rPr lang="en-US" sz="800" baseline="0" dirty="0" smtClean="0"/>
                        <a:t> facility for the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severity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Syslog severity for the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message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plain</a:t>
                      </a:r>
                      <a:r>
                        <a:rPr lang="en-US" sz="800" baseline="0" dirty="0" smtClean="0"/>
                        <a:t> text syslog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6200" y="5531812"/>
            <a:ext cx="230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syslog.log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</a:t>
            </a:r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yslog messages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53592"/>
              </p:ext>
            </p:extLst>
          </p:nvPr>
        </p:nvGraphicFramePr>
        <p:xfrm>
          <a:off x="3886200" y="2209800"/>
          <a:ext cx="3008883" cy="133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50"/>
                <a:gridCol w="369465"/>
                <a:gridCol w="2307568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856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Connection unique 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weird that occurred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 information accompanying the weird,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Indicate if this</a:t>
                      </a:r>
                      <a:r>
                        <a:rPr lang="en-US" sz="800" baseline="0" dirty="0" smtClean="0"/>
                        <a:t> weird was also turned into a notice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peer that generated this weird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800365" y="1752600"/>
            <a:ext cx="27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weird.log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Anomalies and protocol violations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41288"/>
              </p:ext>
            </p:extLst>
          </p:nvPr>
        </p:nvGraphicFramePr>
        <p:xfrm>
          <a:off x="152400" y="7924800"/>
          <a:ext cx="3048000" cy="8304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8000"/>
                <a:gridCol w="420000"/>
                <a:gridCol w="22800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</a:t>
                      </a:r>
                      <a:r>
                        <a:rPr lang="en-US" sz="800" dirty="0" err="1" smtClean="0"/>
                        <a:t>traceroute</a:t>
                      </a:r>
                      <a:r>
                        <a:rPr lang="en-US" sz="800" dirty="0" smtClean="0"/>
                        <a:t> was detected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src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Address initiating the </a:t>
                      </a:r>
                      <a:r>
                        <a:rPr lang="en-US" sz="800" dirty="0" err="1" smtClean="0"/>
                        <a:t>traceroute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Destination address of the </a:t>
                      </a:r>
                      <a:r>
                        <a:rPr lang="en-US" sz="800" dirty="0" err="1" smtClean="0"/>
                        <a:t>traceroute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Protocol used for the </a:t>
                      </a:r>
                      <a:r>
                        <a:rPr lang="en-US" sz="800" dirty="0" err="1" smtClean="0"/>
                        <a:t>traceroute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6564" y="7444509"/>
            <a:ext cx="221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traceroute.log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Hosts running </a:t>
            </a:r>
            <a:r>
              <a:rPr lang="en-US" sz="1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traceroute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79182" y="9385756"/>
            <a:ext cx="1556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All rights reserved. 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6553200" y="9385756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1.31</a:t>
            </a:r>
            <a:endParaRPr lang="en-US" sz="8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46330"/>
              </p:ext>
            </p:extLst>
          </p:nvPr>
        </p:nvGraphicFramePr>
        <p:xfrm>
          <a:off x="152400" y="838200"/>
          <a:ext cx="3124200" cy="15694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9672"/>
                <a:gridCol w="399727"/>
                <a:gridCol w="2244801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SSH connection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unique</a:t>
                      </a:r>
                      <a:r>
                        <a:rPr lang="en-US" sz="800" baseline="0" dirty="0" smtClean="0"/>
                        <a:t> ID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login was heuristically guessed to be a</a:t>
                      </a:r>
                      <a:r>
                        <a:rPr lang="en-US" sz="800" baseline="0" dirty="0" smtClean="0"/>
                        <a:t> “success” or a “failure”.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direction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Outbound or inbound connection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client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server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Amount of data returned by the server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6200" y="381000"/>
            <a:ext cx="13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 handshakes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51378"/>
              </p:ext>
            </p:extLst>
          </p:nvPr>
        </p:nvGraphicFramePr>
        <p:xfrm>
          <a:off x="3881651" y="848050"/>
          <a:ext cx="3029458" cy="890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636"/>
                <a:gridCol w="332611"/>
                <a:gridCol w="2134211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tunnel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unique id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ID record with </a:t>
                      </a:r>
                      <a:r>
                        <a:rPr lang="en-US" sz="800" baseline="0" dirty="0" err="1" smtClean="0"/>
                        <a:t>orig</a:t>
                      </a:r>
                      <a:r>
                        <a:rPr lang="en-US" sz="800" baseline="0" dirty="0" smtClean="0"/>
                        <a:t>/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 host/port.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tunnel (e.g. </a:t>
                      </a:r>
                      <a:r>
                        <a:rPr lang="en-US" sz="800" dirty="0" err="1" smtClean="0"/>
                        <a:t>Teredo</a:t>
                      </a:r>
                      <a:r>
                        <a:rPr lang="en-US" sz="800" dirty="0" smtClean="0"/>
                        <a:t>, IP)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activity that occurred (discovered, closed)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794248" y="381000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tunnel.log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Details of encapsulating tunnels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63674"/>
              </p:ext>
            </p:extLst>
          </p:nvPr>
        </p:nvGraphicFramePr>
        <p:xfrm>
          <a:off x="3886200" y="3810000"/>
          <a:ext cx="3225437" cy="55724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1388"/>
                <a:gridCol w="316203"/>
                <a:gridCol w="2177846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Page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F5944D"/>
                          </a:solidFill>
                        </a:rPr>
                        <a:t>app_stats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F5944D"/>
                          </a:solidFill>
                          <a:latin typeface="+mn-lt"/>
                        </a:rPr>
                        <a:t>Statistics</a:t>
                      </a:r>
                      <a:r>
                        <a:rPr lang="en-US" sz="800" b="1" dirty="0" smtClean="0">
                          <a:solidFill>
                            <a:srgbClr val="F5944D"/>
                          </a:solidFill>
                          <a:latin typeface="+mn-lt"/>
                        </a:rPr>
                        <a:t> on usage of popular web apps</a:t>
                      </a:r>
                      <a:endParaRPr lang="en-US" sz="800" b="1" dirty="0">
                        <a:solidFill>
                          <a:srgbClr val="F5944D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capture_loss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Estimate of packet</a:t>
                      </a:r>
                      <a:r>
                        <a:rPr lang="en-US" sz="800" b="1" baseline="0" dirty="0" smtClean="0">
                          <a:solidFill>
                            <a:srgbClr val="5183BB"/>
                          </a:solidFill>
                        </a:rPr>
                        <a:t> loss</a:t>
                      </a:r>
                      <a:endParaRPr lang="en-US" sz="800" b="1" dirty="0" smtClean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cluster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Diagnostics for cluster operation</a:t>
                      </a:r>
                      <a:endParaRPr 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communication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Diagnostics for inter-process communications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conn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9CB95D"/>
                          </a:solidFill>
                          <a:latin typeface="+mn-lt"/>
                        </a:rPr>
                        <a:t>IP, TCP, UDP and ICMP connection details</a:t>
                      </a:r>
                      <a:endParaRPr lang="en-US" sz="800" b="1" dirty="0" smtClean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dhcp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DHCP lease activity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dnp3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2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Distributed Network</a:t>
                      </a:r>
                      <a:r>
                        <a:rPr lang="en-US" sz="800" b="1" baseline="0" dirty="0" smtClean="0">
                          <a:solidFill>
                            <a:srgbClr val="5183BB"/>
                          </a:solidFill>
                        </a:rPr>
                        <a:t> Protocol (industrial control)</a:t>
                      </a:r>
                      <a:endParaRPr lang="en-US" sz="800" b="1" dirty="0" smtClean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dns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DNS query/response details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dpd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Diagnostics for dynamic protocol detection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files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2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File analysis results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ftp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2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FTP request/reply details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http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2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HTTP request/reply details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9CB95D"/>
                          </a:solidFill>
                        </a:rPr>
                        <a:t>intel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2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Hits on indicators from the </a:t>
                      </a:r>
                      <a:r>
                        <a:rPr lang="en-US" sz="800" b="1" dirty="0" err="1" smtClean="0">
                          <a:solidFill>
                            <a:srgbClr val="9CB95D"/>
                          </a:solidFill>
                        </a:rPr>
                        <a:t>intel</a:t>
                      </a:r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 framework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irc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2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IRC communication details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known_certs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Observed local</a:t>
                      </a:r>
                      <a:r>
                        <a:rPr lang="en-US" sz="800" b="1" baseline="0" dirty="0" smtClean="0"/>
                        <a:t> SSL certs. Each is logged once/day</a:t>
                      </a:r>
                      <a:endParaRPr lang="en-US" sz="800" b="1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known_devices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Observed local devices. Each is logged</a:t>
                      </a:r>
                      <a:r>
                        <a:rPr lang="en-US" sz="800" b="1" baseline="0" dirty="0" smtClean="0"/>
                        <a:t> once/day</a:t>
                      </a:r>
                      <a:endParaRPr lang="en-US" sz="800" b="1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known_hosts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Observed local active</a:t>
                      </a:r>
                      <a:r>
                        <a:rPr lang="en-US" sz="800" b="1" baseline="0" dirty="0" smtClean="0"/>
                        <a:t> IPs. Each is logged once/day</a:t>
                      </a:r>
                      <a:endParaRPr lang="en-US" sz="800" b="1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known_services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Observed local services. Each is logged once/day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loaded_scripts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A list of scripts that were</a:t>
                      </a:r>
                      <a:r>
                        <a:rPr lang="en-US" sz="800" b="1" baseline="0" dirty="0" smtClean="0"/>
                        <a:t> loaded at startup</a:t>
                      </a:r>
                      <a:endParaRPr lang="en-US" sz="800" b="1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9CB95D"/>
                          </a:solidFill>
                        </a:rPr>
                        <a:t>modbus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3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PLC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 requests (industrial control)</a:t>
                      </a:r>
                      <a:endParaRPr lang="en-US" sz="800" b="1" dirty="0" smtClean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notice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3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Logged</a:t>
                      </a:r>
                      <a:r>
                        <a:rPr lang="en-US" sz="800" b="1" baseline="0" dirty="0" smtClean="0">
                          <a:solidFill>
                            <a:srgbClr val="F5944D"/>
                          </a:solidFill>
                        </a:rPr>
                        <a:t> notices</a:t>
                      </a:r>
                      <a:endParaRPr lang="en-US" sz="800" b="1" dirty="0" smtClean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packet_filter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Any</a:t>
                      </a:r>
                      <a:r>
                        <a:rPr lang="en-US" sz="800" b="1" baseline="0" dirty="0" smtClean="0"/>
                        <a:t> filters to limit the traffic being analyzed</a:t>
                      </a:r>
                      <a:endParaRPr lang="en-US" sz="800" b="1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reporter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3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Internal</a:t>
                      </a:r>
                      <a:r>
                        <a:rPr lang="en-US" sz="800" b="1" baseline="0" dirty="0" smtClean="0">
                          <a:solidFill>
                            <a:srgbClr val="5183BB"/>
                          </a:solidFill>
                        </a:rPr>
                        <a:t> errors and warnings</a:t>
                      </a:r>
                      <a:endParaRPr lang="en-US" sz="800" b="1" dirty="0" smtClean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signatures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3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Matches from the signatures framework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smtp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3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SMTP transactions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socks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3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SOCKS proxy requests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software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3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Software identified by the software framework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ssh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4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SSH handshakes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rgbClr val="4FADC4"/>
                          </a:solidFill>
                        </a:rPr>
                        <a:t>ssl</a:t>
                      </a:r>
                      <a:endParaRPr lang="en-US" sz="800" b="0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4FADC4"/>
                          </a:solidFill>
                        </a:rPr>
                        <a:t>4</a:t>
                      </a:r>
                      <a:endParaRPr lang="en-US" sz="800" b="0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rgbClr val="4FADC4"/>
                          </a:solidFill>
                        </a:rPr>
                        <a:t>SSL handshakes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Diagnostics such as </a:t>
                      </a:r>
                      <a:r>
                        <a:rPr lang="en-US" sz="800" b="1" dirty="0" err="1" smtClean="0"/>
                        <a:t>mem</a:t>
                      </a:r>
                      <a:r>
                        <a:rPr lang="en-US" sz="800" b="1" baseline="0" dirty="0" smtClean="0"/>
                        <a:t> usage, packets seen, etc.</a:t>
                      </a:r>
                      <a:endParaRPr lang="en-US" sz="800" b="1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4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 messages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F5944D"/>
                          </a:solidFill>
                        </a:rPr>
                        <a:t>traceroute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4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Hosts running </a:t>
                      </a:r>
                      <a:r>
                        <a:rPr lang="en-US" sz="800" b="1" dirty="0" err="1" smtClean="0">
                          <a:solidFill>
                            <a:srgbClr val="F5944D"/>
                          </a:solidFill>
                        </a:rPr>
                        <a:t>traceroute</a:t>
                      </a:r>
                      <a:endParaRPr lang="en-US" sz="800" b="1" dirty="0" smtClean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tunnel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4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Details of encapsulating tunnels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weird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4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Anomalies and protocol violations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909915" y="3505200"/>
            <a:ext cx="72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20724</TotalTime>
  <Words>3214</Words>
  <Application>Microsoft Office PowerPoint</Application>
  <PresentationFormat>Custom</PresentationFormat>
  <Paragraphs>1175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Miller</dc:creator>
  <cp:lastModifiedBy>Liam Randall</cp:lastModifiedBy>
  <cp:revision>613</cp:revision>
  <dcterms:created xsi:type="dcterms:W3CDTF">2008-11-19T15:13:13Z</dcterms:created>
  <dcterms:modified xsi:type="dcterms:W3CDTF">2014-01-18T13:45:08Z</dcterms:modified>
</cp:coreProperties>
</file>