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4FADC4"/>
    <a:srgbClr val="BE514F"/>
    <a:srgbClr val="9CB95D"/>
    <a:srgbClr val="80669F"/>
    <a:srgbClr val="5183BB"/>
    <a:srgbClr val="F5944D"/>
    <a:srgbClr val="F6B484"/>
    <a:srgbClr val="5A86B8"/>
    <a:srgbClr val="FC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56" autoAdjust="0"/>
    <p:restoredTop sz="94929" autoAdjust="0"/>
  </p:normalViewPr>
  <p:slideViewPr>
    <p:cSldViewPr>
      <p:cViewPr>
        <p:scale>
          <a:sx n="192" d="100"/>
          <a:sy n="192" d="100"/>
        </p:scale>
        <p:origin x="-392" y="-80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191000" y="7772400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26330"/>
              <a:gd name="adj4" fmla="val -13377"/>
              <a:gd name="adj5" fmla="val 26365"/>
              <a:gd name="adj6" fmla="val -17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Callout 2 71"/>
          <p:cNvSpPr/>
          <p:nvPr/>
        </p:nvSpPr>
        <p:spPr>
          <a:xfrm>
            <a:off x="4065252" y="4803402"/>
            <a:ext cx="2945148" cy="2335896"/>
          </a:xfrm>
          <a:prstGeom prst="borderCallout2">
            <a:avLst>
              <a:gd name="adj1" fmla="val 49540"/>
              <a:gd name="adj2" fmla="val -125"/>
              <a:gd name="adj3" fmla="val 120023"/>
              <a:gd name="adj4" fmla="val -5543"/>
              <a:gd name="adj5" fmla="val 120108"/>
              <a:gd name="adj6" fmla="val -88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35253"/>
              </p:ext>
            </p:extLst>
          </p:nvPr>
        </p:nvGraphicFramePr>
        <p:xfrm>
          <a:off x="4156392" y="4843447"/>
          <a:ext cx="2777808" cy="2245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 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4495800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conn_state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39154"/>
              </p:ext>
            </p:extLst>
          </p:nvPr>
        </p:nvGraphicFramePr>
        <p:xfrm>
          <a:off x="152400" y="2305176"/>
          <a:ext cx="2971800" cy="114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32"/>
                <a:gridCol w="381000"/>
                <a:gridCol w="1975168"/>
              </a:tblGrid>
              <a:tr h="192795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Measurement</a:t>
                      </a:r>
                      <a:r>
                        <a:rPr lang="en-US" sz="800" dirty="0" smtClean="0"/>
                        <a:t>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data being </a:t>
                      </a:r>
                      <a:r>
                        <a:rPr lang="en-US" sz="800" baseline="0" dirty="0" err="1" smtClean="0"/>
                        <a:t>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gaps/</a:t>
                      </a:r>
                      <a:r>
                        <a:rPr lang="en-US" sz="800" dirty="0" err="1" smtClean="0"/>
                        <a:t>acks</a:t>
                      </a:r>
                      <a:r>
                        <a:rPr lang="en-US" sz="800" dirty="0" smtClean="0"/>
                        <a:t>, as a percentage. 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33" y="1889618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71596"/>
              </p:ext>
            </p:extLst>
          </p:nvPr>
        </p:nvGraphicFramePr>
        <p:xfrm>
          <a:off x="3256280" y="832230"/>
          <a:ext cx="3886544" cy="3464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6120"/>
                <a:gridCol w="304800"/>
                <a:gridCol w="287562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(e.g. C_INTERNET)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query type (e.g. A, AAAA, PTR)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(e.g. NOERROR, NXDOMAIN)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/>
                        <a:t>bool</a:t>
                      </a:r>
                      <a:endParaRPr lang="en-US" sz="800" b="0" i="0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Was</a:t>
                      </a:r>
                      <a:r>
                        <a:rPr lang="en-US" sz="800" baseline="0" dirty="0" smtClean="0"/>
                        <a:t> this a query or a response? T = response, F =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Authoritative Answer. T</a:t>
                      </a:r>
                      <a:r>
                        <a:rPr lang="en-US" sz="800" baseline="0" dirty="0" smtClean="0"/>
                        <a:t> = 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Truncation. T</a:t>
                      </a:r>
                      <a:r>
                        <a:rPr lang="en-US" sz="800" baseline="0" dirty="0" smtClean="0"/>
                        <a:t> = 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request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59968" y="372030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78784"/>
              </p:ext>
            </p:extLst>
          </p:nvPr>
        </p:nvGraphicFramePr>
        <p:xfrm>
          <a:off x="152401" y="5501613"/>
          <a:ext cx="3657599" cy="3870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446840"/>
                <a:gridCol w="25146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transport_proto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Dynamically</a:t>
                      </a:r>
                      <a:r>
                        <a:rPr lang="en-US" sz="800" baseline="0" dirty="0" smtClean="0"/>
                        <a:t> detected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Originator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Responder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conn.log:conn_state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conn originated locally T; if remotely F.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If Site::</a:t>
                      </a:r>
                      <a:r>
                        <a:rPr lang="en-US" sz="800" baseline="0" dirty="0" err="1" smtClean="0"/>
                        <a:t>local_nets</a:t>
                      </a:r>
                      <a:r>
                        <a:rPr lang="en-US" sz="800" baseline="0" dirty="0" smtClean="0"/>
                        <a:t> empty, always unset.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missing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bytes in content gaps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conn.log:history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 (s)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648" y="508923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68229"/>
              </p:ext>
            </p:extLst>
          </p:nvPr>
        </p:nvGraphicFramePr>
        <p:xfrm>
          <a:off x="4288317" y="7859307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SYN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(“handshake”)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(“data”)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FIN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RST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checksum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61530" y="7315200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UPPERCASE,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Resp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lowercase,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uniq-ed</a:t>
            </a:r>
            <a:endPara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05350"/>
              </p:ext>
            </p:extLst>
          </p:nvPr>
        </p:nvGraphicFramePr>
        <p:xfrm>
          <a:off x="158433" y="3844728"/>
          <a:ext cx="3013392" cy="10958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6195"/>
                <a:gridCol w="363059"/>
                <a:gridCol w="2104138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</a:t>
                      </a:r>
                      <a:r>
                        <a:rPr lang="en-US" sz="800" baseline="0" dirty="0" smtClean="0"/>
                        <a:t>connection </a:t>
                      </a:r>
                      <a:r>
                        <a:rPr lang="en-US" sz="800" baseline="0" dirty="0" smtClean="0"/>
                        <a:t>info - </a:t>
                      </a:r>
                      <a:r>
                        <a:rPr lang="en-US" sz="800" baseline="0" dirty="0" smtClean="0"/>
                        <a:t>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err="1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0533" y="3433343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2.0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</a:t>
            </a:r>
            <a:r>
              <a:rPr lang="en-US" sz="800" dirty="0" smtClean="0"/>
              <a:t>. 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15226"/>
              </p:ext>
            </p:extLst>
          </p:nvPr>
        </p:nvGraphicFramePr>
        <p:xfrm>
          <a:off x="152400" y="2486860"/>
          <a:ext cx="3581401" cy="42550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5800"/>
                <a:gridCol w="437777"/>
                <a:gridCol w="2457824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identifier 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if transferred via network, 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host(s)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source; </a:t>
                      </a:r>
                      <a:r>
                        <a:rPr lang="en-US" sz="800" b="0" dirty="0" err="1" smtClean="0">
                          <a:solidFill>
                            <a:schemeClr val="dk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: SMTP MIME attachment depth;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HTTP depth of the request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analysis types done during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available, filename from source; frequently the “Content-Disposition” headers in network protocols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transferred via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did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was file sent by the originator?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missed;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dropped packets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not all-in-sequence bytes in the file stream delivered to file analyzers due to reassembly buffer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 out at least once per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associated with a container file from which this one was extracted as a part of the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file,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2057400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3491"/>
              </p:ext>
            </p:extLst>
          </p:nvPr>
        </p:nvGraphicFramePr>
        <p:xfrm>
          <a:off x="152400" y="903161"/>
          <a:ext cx="2971800" cy="97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81000"/>
                <a:gridCol w="2057400"/>
              </a:tblGrid>
              <a:tr h="19061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57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51" y="411826"/>
            <a:ext cx="358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(industrial control)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02017"/>
              </p:ext>
            </p:extLst>
          </p:nvPr>
        </p:nvGraphicFramePr>
        <p:xfrm>
          <a:off x="3886201" y="7230440"/>
          <a:ext cx="3276599" cy="19910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/>
                <a:gridCol w="331390"/>
                <a:gridCol w="218321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DCC filename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dcc_file_size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Size of the DCC transfer as indicated by the sender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dcc_mime_type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Sniffed mime type of the file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6803184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69252"/>
              </p:ext>
            </p:extLst>
          </p:nvPr>
        </p:nvGraphicFramePr>
        <p:xfrm>
          <a:off x="162035" y="7240532"/>
          <a:ext cx="3571765" cy="19996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t</a:t>
                      </a:r>
                      <a:r>
                        <a:rPr lang="en-US" sz="800" dirty="0" smtClean="0"/>
                        <a:t>imestamp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current FTP session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current FTP session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argument if present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 if</a:t>
                      </a:r>
                      <a:r>
                        <a:rPr lang="en-US" sz="800" baseline="0" dirty="0" smtClean="0"/>
                        <a:t> there’s a file transfer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</a:t>
                      </a:r>
                      <a:r>
                        <a:rPr lang="en-US" sz="800" dirty="0" err="1" smtClean="0"/>
                        <a:t>orig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6790390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4867"/>
              </p:ext>
            </p:extLst>
          </p:nvPr>
        </p:nvGraphicFramePr>
        <p:xfrm>
          <a:off x="3922747" y="5202985"/>
          <a:ext cx="3295012" cy="14658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46696"/>
                <a:gridCol w="2060923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28005" y="4735935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37081"/>
              </p:ext>
            </p:extLst>
          </p:nvPr>
        </p:nvGraphicFramePr>
        <p:xfrm>
          <a:off x="3914108" y="762000"/>
          <a:ext cx="3266965" cy="38312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66"/>
                <a:gridCol w="381000"/>
                <a:gridCol w="2057399"/>
              </a:tblGrid>
              <a:tr h="1874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request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758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</a:t>
                      </a:r>
                      <a:r>
                        <a:rPr lang="en-US" sz="800" dirty="0" err="1" smtClean="0"/>
                        <a:t>referer</a:t>
                      </a:r>
                      <a:r>
                        <a:rPr lang="en-US" sz="800" dirty="0" smtClean="0"/>
                        <a:t>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5436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</a:t>
                      </a:r>
                      <a:r>
                        <a:rPr lang="en-US" sz="800" baseline="0" dirty="0" smtClean="0"/>
                        <a:t> from the </a:t>
                      </a:r>
                      <a:r>
                        <a:rPr lang="en-US" sz="800" b="1" baseline="0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25436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 from the </a:t>
                      </a:r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Via </a:t>
                      </a:r>
                      <a:r>
                        <a:rPr lang="en-US" sz="800" baseline="0" dirty="0" smtClean="0"/>
                        <a:t>the Content-Disposition server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963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basic-</a:t>
                      </a:r>
                      <a:r>
                        <a:rPr lang="en-US" sz="800" baseline="0" dirty="0" err="1" smtClean="0"/>
                        <a:t>auth</a:t>
                      </a:r>
                      <a:r>
                        <a:rPr lang="en-US" sz="800" baseline="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basic-</a:t>
                      </a:r>
                      <a:r>
                        <a:rPr lang="en-US" sz="800" dirty="0" err="1" smtClean="0"/>
                        <a:t>auth</a:t>
                      </a:r>
                      <a:r>
                        <a:rPr lang="en-US" sz="80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that might indicate a </a:t>
                      </a:r>
                      <a:r>
                        <a:rPr lang="en-US" sz="800" baseline="0" dirty="0" err="1" smtClean="0"/>
                        <a:t>proxied</a:t>
                      </a:r>
                      <a:r>
                        <a:rPr lang="en-US" sz="800" baseline="0" dirty="0" smtClean="0"/>
                        <a:t>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</a:t>
                      </a:r>
                      <a:r>
                        <a:rPr lang="en-US" sz="800" baseline="0" dirty="0" smtClean="0"/>
                        <a:t> vector of mime types from </a:t>
                      </a:r>
                      <a:r>
                        <a:rPr lang="en-US" sz="800" baseline="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643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mime types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310363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2.0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</a:t>
            </a:r>
            <a:r>
              <a:rPr lang="en-US" sz="800" dirty="0" smtClean="0"/>
              <a:t>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1033"/>
              </p:ext>
            </p:extLst>
          </p:nvPr>
        </p:nvGraphicFramePr>
        <p:xfrm>
          <a:off x="146368" y="890154"/>
          <a:ext cx="3033576" cy="28749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771"/>
                <a:gridCol w="418261"/>
                <a:gridCol w="1884544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identifier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 available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 for peer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err="1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32" y="432420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5222"/>
              </p:ext>
            </p:extLst>
          </p:nvPr>
        </p:nvGraphicFramePr>
        <p:xfrm>
          <a:off x="162034" y="5904774"/>
          <a:ext cx="3038366" cy="35192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66"/>
                <a:gridCol w="381000"/>
                <a:gridCol w="19050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</a:t>
                      </a:r>
                      <a:r>
                        <a:rPr lang="en-US" sz="800" dirty="0" smtClean="0"/>
                        <a:t>if </a:t>
                      </a:r>
                      <a:r>
                        <a:rPr lang="en-US" sz="800" dirty="0" smtClean="0"/>
                        <a:t>there are multiple </a:t>
                      </a:r>
                      <a:r>
                        <a:rPr lang="en-US" sz="800" dirty="0" err="1" smtClean="0"/>
                        <a:t>msgs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</a:t>
                      </a:r>
                      <a:r>
                        <a:rPr lang="en-US" sz="800" baseline="0" dirty="0" err="1" smtClean="0"/>
                        <a:t>ReplyTo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</a:t>
                      </a:r>
                      <a:r>
                        <a:rPr lang="en-US" sz="800" dirty="0" err="1" smtClean="0"/>
                        <a:t>MsgID</a:t>
                      </a:r>
                      <a:r>
                        <a:rPr lang="en-US" sz="800" dirty="0" smtClean="0"/>
                        <a:t>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</a:t>
                      </a:r>
                      <a:r>
                        <a:rPr lang="en-US" sz="800" dirty="0" smtClean="0"/>
                        <a:t>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</a:t>
                      </a:r>
                      <a:r>
                        <a:rPr lang="en-US" sz="800" dirty="0" smtClean="0"/>
                        <a:t>from headers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</a:t>
                      </a:r>
                      <a:r>
                        <a:rPr lang="en-US" sz="800" dirty="0" smtClean="0"/>
                        <a:t>client User</a:t>
                      </a:r>
                      <a:r>
                        <a:rPr lang="en-US" sz="800" dirty="0" smtClean="0"/>
                        <a:t>-Agent </a:t>
                      </a:r>
                      <a:r>
                        <a:rPr lang="en-US" sz="800" dirty="0" smtClean="0"/>
                        <a:t>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</a:t>
                      </a:r>
                      <a:r>
                        <a:rPr lang="en-US" sz="800" dirty="0" err="1" smtClean="0"/>
                        <a:t>msg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is_webmail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</a:t>
                      </a:r>
                      <a:r>
                        <a:rPr lang="en-US" sz="800" dirty="0" smtClean="0"/>
                        <a:t>the message was sent </a:t>
                      </a:r>
                      <a:r>
                        <a:rPr lang="en-US" sz="800" dirty="0" smtClean="0"/>
                        <a:t>via webmail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544757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1317"/>
              </p:ext>
            </p:extLst>
          </p:nvPr>
        </p:nvGraphicFramePr>
        <p:xfrm>
          <a:off x="152400" y="4267200"/>
          <a:ext cx="3008883" cy="120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1000"/>
                <a:gridCol w="2018283"/>
              </a:tblGrid>
              <a:tr h="14539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</a:t>
                      </a:r>
                      <a:r>
                        <a:rPr lang="en-US" sz="800" baseline="0" dirty="0" err="1" smtClean="0"/>
                        <a:t>auth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6565" y="3764775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38453"/>
              </p:ext>
            </p:extLst>
          </p:nvPr>
        </p:nvGraphicFramePr>
        <p:xfrm>
          <a:off x="3286235" y="4419600"/>
          <a:ext cx="3800365" cy="194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29"/>
                <a:gridCol w="481221"/>
                <a:gridCol w="2637815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 version of SOCKS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</a:t>
                      </a:r>
                      <a:r>
                        <a:rPr lang="en-US" sz="800" dirty="0" smtClean="0"/>
                        <a:t>the proxy</a:t>
                      </a:r>
                      <a:r>
                        <a:rPr lang="en-US" sz="800" dirty="0" smtClean="0"/>
                        <a:t>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 attempt using</a:t>
                      </a:r>
                      <a:r>
                        <a:rPr lang="en-US" sz="800" baseline="0" dirty="0" smtClean="0"/>
                        <a:t> proxy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200400" y="3962400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72239"/>
              </p:ext>
            </p:extLst>
          </p:nvPr>
        </p:nvGraphicFramePr>
        <p:xfrm>
          <a:off x="3276601" y="7391400"/>
          <a:ext cx="3733798" cy="200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324"/>
                <a:gridCol w="377630"/>
                <a:gridCol w="248784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version.major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Major version number</a:t>
                      </a:r>
                      <a:r>
                        <a:rPr lang="en-US" sz="800" baseline="0" dirty="0" smtClean="0"/>
                        <a:t>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version.minor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version.minor2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subversion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version.minor3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update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</a:t>
                      </a:r>
                      <a:r>
                        <a:rPr lang="en-US" sz="800" baseline="0" dirty="0" smtClean="0"/>
                        <a:t> version string (e.g. beta42)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00400" y="6934200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2.0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93084"/>
              </p:ext>
            </p:extLst>
          </p:nvPr>
        </p:nvGraphicFramePr>
        <p:xfrm>
          <a:off x="3295143" y="891415"/>
          <a:ext cx="3791457" cy="17536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278"/>
                <a:gridCol w="476833"/>
                <a:gridCol w="2470346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</a:t>
                      </a:r>
                      <a:r>
                        <a:rPr lang="en-US" sz="800" dirty="0" smtClean="0"/>
                        <a:t>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err="1" smtClean="0"/>
                        <a:t>GetRequest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GetNext</a:t>
                      </a:r>
                      <a:r>
                        <a:rPr lang="en-US" sz="800" baseline="0" dirty="0" err="1" smtClean="0"/>
                        <a:t>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GetResponse</a:t>
                      </a:r>
                      <a:r>
                        <a:rPr lang="en-US" sz="800" dirty="0" smtClean="0"/>
                        <a:t>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SetRequest</a:t>
                      </a:r>
                      <a:r>
                        <a:rPr lang="en-US" sz="80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the responder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the responder 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07740" y="424365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</a:t>
            </a:r>
            <a:r>
              <a:rPr lang="en-US" sz="800" dirty="0" smtClean="0"/>
              <a:t>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82762"/>
              </p:ext>
            </p:extLst>
          </p:nvPr>
        </p:nvGraphicFramePr>
        <p:xfrm>
          <a:off x="152400" y="2673069"/>
          <a:ext cx="3581401" cy="3346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304800"/>
                <a:gridCol w="220980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client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unique IDs for certs in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 See </a:t>
                      </a:r>
                      <a:r>
                        <a:rPr lang="en-US" sz="8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 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signer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of the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validation_status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Result of OCSP validation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ocsp_response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6565" y="2270060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9525" y="0"/>
            <a:ext cx="167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42253"/>
              </p:ext>
            </p:extLst>
          </p:nvPr>
        </p:nvGraphicFramePr>
        <p:xfrm>
          <a:off x="3962400" y="2959039"/>
          <a:ext cx="3124200" cy="36703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3489"/>
                <a:gridCol w="509111"/>
                <a:gridCol w="137160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</a:t>
                      </a:r>
                      <a:r>
                        <a:rPr lang="en-US" sz="800" dirty="0" smtClean="0"/>
                        <a:t>the </a:t>
                      </a:r>
                      <a:r>
                        <a:rPr lang="en-US" sz="800" dirty="0" smtClean="0"/>
                        <a:t>cert </a:t>
                      </a:r>
                      <a:r>
                        <a:rPr lang="en-US" sz="800" baseline="0" dirty="0" smtClean="0"/>
                        <a:t>was </a:t>
                      </a:r>
                      <a:r>
                        <a:rPr lang="en-US" sz="800" baseline="0" dirty="0" smtClean="0"/>
                        <a:t>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ID. 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Serial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before when the cert</a:t>
                      </a:r>
                      <a:r>
                        <a:rPr lang="en-US" sz="800" baseline="0" dirty="0" smtClean="0"/>
                        <a:t>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after when the cert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(either 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86200" y="2471051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73044"/>
              </p:ext>
            </p:extLst>
          </p:nvPr>
        </p:nvGraphicFramePr>
        <p:xfrm>
          <a:off x="162035" y="7730458"/>
          <a:ext cx="3008883" cy="11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20315"/>
                <a:gridCol w="2307568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200" y="7273258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</a:t>
            </a:r>
            <a:r>
              <a:rPr lang="en-US" sz="800" dirty="0" smtClean="0"/>
              <a:t>. 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</a:t>
            </a:r>
            <a:r>
              <a:rPr lang="en-US" sz="800" dirty="0" smtClean="0"/>
              <a:t>2.0</a:t>
            </a:r>
            <a:endParaRPr lang="en-US" sz="8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489"/>
              </p:ext>
            </p:extLst>
          </p:nvPr>
        </p:nvGraphicFramePr>
        <p:xfrm>
          <a:off x="152400" y="838200"/>
          <a:ext cx="3581400" cy="13073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304800"/>
                <a:gridCol w="28194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connection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login was heuristically guessed to be </a:t>
                      </a:r>
                      <a:r>
                        <a:rPr lang="en-US" sz="800" baseline="0" dirty="0" smtClean="0"/>
                        <a:t>“</a:t>
                      </a:r>
                      <a:r>
                        <a:rPr lang="en-US" sz="800" baseline="0" dirty="0" smtClean="0"/>
                        <a:t>success” or </a:t>
                      </a:r>
                      <a:r>
                        <a:rPr lang="en-US" sz="800" baseline="0" dirty="0" smtClean="0"/>
                        <a:t>“</a:t>
                      </a:r>
                      <a:r>
                        <a:rPr lang="en-US" sz="800" baseline="0" dirty="0" smtClean="0"/>
                        <a:t>failure”.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Outbound or inbound connection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Amount of data returned by the server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6200" y="381000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80453"/>
              </p:ext>
            </p:extLst>
          </p:nvPr>
        </p:nvGraphicFramePr>
        <p:xfrm>
          <a:off x="163603" y="6563050"/>
          <a:ext cx="3029458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636"/>
                <a:gridCol w="332611"/>
                <a:gridCol w="2134211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</a:t>
                      </a:r>
                      <a:r>
                        <a:rPr lang="en-US" sz="800" dirty="0" err="1" smtClean="0"/>
                        <a:t>Teredo</a:t>
                      </a:r>
                      <a:r>
                        <a:rPr lang="en-US" sz="800" dirty="0" smtClean="0"/>
                        <a:t>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6200" y="6096000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095"/>
              </p:ext>
            </p:extLst>
          </p:nvPr>
        </p:nvGraphicFramePr>
        <p:xfrm>
          <a:off x="4024966" y="6959319"/>
          <a:ext cx="2909234" cy="24132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1388"/>
                <a:gridCol w="21778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app_stats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  <a:latin typeface="+mn-lt"/>
                        </a:rPr>
                        <a:t>Statistics</a:t>
                      </a:r>
                      <a:r>
                        <a:rPr lang="en-US" sz="800" b="1" dirty="0" smtClean="0">
                          <a:solidFill>
                            <a:srgbClr val="BE514F"/>
                          </a:solidFill>
                          <a:latin typeface="+mn-lt"/>
                        </a:rPr>
                        <a:t> on usage of popular web apps</a:t>
                      </a:r>
                      <a:endParaRPr lang="en-US" sz="800" b="1" dirty="0">
                        <a:solidFill>
                          <a:srgbClr val="BE514F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cluster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  <a:endParaRPr lang="en-US" sz="800" b="1" baseline="0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communication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Diagnostics for inter-process communications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dpd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known_certs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known_devices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Observed local devices. Each is logged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once/day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known_hosts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</a:rPr>
                        <a:t> IPs. Each is logged once/day</a:t>
                      </a:r>
                      <a:endParaRPr lang="en-US" sz="800" b="1" dirty="0" smtClean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known_services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Observed local services. Each is logged 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loaded_scripts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A list of scripts that were</a:t>
                      </a:r>
                      <a:r>
                        <a:rPr lang="en-US" sz="800" b="1" baseline="0" dirty="0" smtClean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1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modbus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PLC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 requests (industrial control)</a:t>
                      </a:r>
                      <a:endParaRPr lang="en-US" sz="800" b="1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packet_filter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Any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filters to limit the traffic being analyzed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stats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Diagnostics such as </a:t>
                      </a:r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mem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usage, packets seen, etc.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Hosts running </a:t>
                      </a:r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939366" y="66545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891540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This work is licensed under the Creative Commons Attribution-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NonCommercial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ShareAlike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4.0 International License. To view a copy of this license,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visit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creativecommons.org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/licenses/by-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nc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/4.0/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38254"/>
              </p:ext>
            </p:extLst>
          </p:nvPr>
        </p:nvGraphicFramePr>
        <p:xfrm>
          <a:off x="3886199" y="851284"/>
          <a:ext cx="3124201" cy="9352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9846"/>
                <a:gridCol w="332362"/>
                <a:gridCol w="2201993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(Info,</a:t>
                      </a:r>
                      <a:r>
                        <a:rPr lang="en-US" sz="800" baseline="0" dirty="0" smtClean="0"/>
                        <a:t> warning, error, etc.)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Message text</a:t>
                      </a:r>
                      <a:endParaRPr lang="en-US" sz="800" b="1" baseline="0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script location where the event occurred, 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0364" y="381000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reporter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25083</TotalTime>
  <Words>3074</Words>
  <Application>Microsoft Macintosh PowerPoint</Application>
  <PresentationFormat>Custom</PresentationFormat>
  <Paragraphs>1018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Vlad Grigorescu</cp:lastModifiedBy>
  <cp:revision>633</cp:revision>
  <dcterms:created xsi:type="dcterms:W3CDTF">2008-11-19T15:13:13Z</dcterms:created>
  <dcterms:modified xsi:type="dcterms:W3CDTF">2014-08-11T15:39:31Z</dcterms:modified>
</cp:coreProperties>
</file>