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FF14"/>
    <a:srgbClr val="006699"/>
    <a:srgbClr val="0099CC"/>
    <a:srgbClr val="4FADC4"/>
    <a:srgbClr val="BE514F"/>
    <a:srgbClr val="9CB95D"/>
    <a:srgbClr val="80669F"/>
    <a:srgbClr val="5183BB"/>
    <a:srgbClr val="F5944D"/>
    <a:srgbClr val="F6B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74" d="100"/>
          <a:sy n="174" d="100"/>
        </p:scale>
        <p:origin x="-3408" y="160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091870" y="3505200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2887"/>
              <a:gd name="adj4" fmla="val -8156"/>
              <a:gd name="adj5" fmla="val 2729"/>
              <a:gd name="adj6" fmla="val -29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Line Callout 2 71"/>
          <p:cNvSpPr/>
          <p:nvPr/>
        </p:nvSpPr>
        <p:spPr>
          <a:xfrm>
            <a:off x="4065252" y="838200"/>
            <a:ext cx="2945148" cy="2209800"/>
          </a:xfrm>
          <a:prstGeom prst="borderCallout2">
            <a:avLst>
              <a:gd name="adj1" fmla="val 49540"/>
              <a:gd name="adj2" fmla="val -125"/>
              <a:gd name="adj3" fmla="val 95576"/>
              <a:gd name="adj4" fmla="val -5107"/>
              <a:gd name="adj5" fmla="val 95727"/>
              <a:gd name="adj6" fmla="val -254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74421"/>
              </p:ext>
            </p:extLst>
          </p:nvPr>
        </p:nvGraphicFramePr>
        <p:xfrm>
          <a:off x="4140842" y="867026"/>
          <a:ext cx="2777808" cy="2146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18769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558465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conn_state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83445"/>
              </p:ext>
            </p:extLst>
          </p:nvPr>
        </p:nvGraphicFramePr>
        <p:xfrm>
          <a:off x="4130466" y="5541332"/>
          <a:ext cx="3032334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44"/>
                <a:gridCol w="390821"/>
                <a:gridCol w="2032269"/>
              </a:tblGrid>
              <a:tr h="16126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end of the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the data being 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double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gaps/acks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5125773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6031"/>
              </p:ext>
            </p:extLst>
          </p:nvPr>
        </p:nvGraphicFramePr>
        <p:xfrm>
          <a:off x="138785" y="4870830"/>
          <a:ext cx="3699631" cy="3713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9586"/>
                <a:gridCol w="299793"/>
                <a:gridCol w="2800252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</a:t>
                      </a:r>
                      <a:r>
                        <a:rPr lang="en-US" sz="800" i="1" baseline="0" dirty="0" smtClean="0"/>
                        <a:t>e.g. C_INTERNET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</a:t>
                      </a:r>
                      <a:r>
                        <a:rPr lang="en-US" sz="800" dirty="0" smtClean="0"/>
                        <a:t>ame of the query type (</a:t>
                      </a:r>
                      <a:r>
                        <a:rPr lang="en-US" sz="800" i="1" dirty="0" smtClean="0"/>
                        <a:t>e.g. A, AAAA, PTR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</a:t>
                      </a:r>
                      <a:r>
                        <a:rPr lang="en-US" sz="800" i="1" baseline="0" dirty="0" smtClean="0"/>
                        <a:t>e.g. NXDOMAIN, NODATA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Authoritateive</a:t>
                      </a:r>
                      <a:r>
                        <a:rPr lang="en-US" sz="800" dirty="0" smtClean="0"/>
                        <a:t> Answer.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the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Truncation. T</a:t>
                      </a:r>
                      <a:r>
                        <a:rPr lang="en-US" sz="800" baseline="0" dirty="0" smtClean="0"/>
                        <a:t> = the 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Authoritative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419600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34911"/>
              </p:ext>
            </p:extLst>
          </p:nvPr>
        </p:nvGraphicFramePr>
        <p:xfrm>
          <a:off x="152401" y="929613"/>
          <a:ext cx="3505199" cy="3469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370640"/>
                <a:gridCol w="2438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first packet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the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</a:t>
                      </a:r>
                      <a:r>
                        <a:rPr lang="en-US" sz="800" baseline="0" dirty="0" smtClean="0"/>
                        <a:t>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conn.log: 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Orig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local_resp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Resp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bytes missing</a:t>
                      </a:r>
                      <a:r>
                        <a:rPr lang="en-US" sz="800" baseline="0" dirty="0" smtClean="0"/>
                        <a:t> due to </a:t>
                      </a:r>
                      <a:r>
                        <a:rPr lang="en-US" sz="800" dirty="0" smtClean="0"/>
                        <a:t>content gaps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conn.log: 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parent(s)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17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15084"/>
              </p:ext>
            </p:extLst>
          </p:nvPr>
        </p:nvGraphicFramePr>
        <p:xfrm>
          <a:off x="4180548" y="3574829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</a:t>
                      </a:r>
                      <a:r>
                        <a:rPr lang="en-US" sz="800" b="1" dirty="0" smtClean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30480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 UPPERCASE, Resp lowercase, uniq-ed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2129"/>
              </p:ext>
            </p:extLst>
          </p:nvPr>
        </p:nvGraphicFramePr>
        <p:xfrm>
          <a:off x="4136500" y="6984958"/>
          <a:ext cx="3026300" cy="1036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0467"/>
                <a:gridCol w="375869"/>
                <a:gridCol w="2099964"/>
              </a:tblGrid>
              <a:tr h="18157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the DHCP lease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38600" y="6573573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8375" y="9385756"/>
            <a:ext cx="1178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Cheatsheet</a:t>
            </a:r>
            <a:r>
              <a:rPr lang="en-US" sz="800" dirty="0" smtClean="0"/>
              <a:t> </a:t>
            </a:r>
            <a:r>
              <a:rPr lang="en-US" sz="800" dirty="0" smtClean="0"/>
              <a:t>Version</a:t>
            </a:r>
            <a:r>
              <a:rPr lang="en-US" sz="800" dirty="0" smtClean="0"/>
              <a:t>: </a:t>
            </a:r>
            <a:r>
              <a:rPr lang="en-US" sz="800" dirty="0" smtClean="0"/>
              <a:t>3.0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610600"/>
            <a:ext cx="2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policy/protocols/dns/auth-addl.bro is loaded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33686"/>
              </p:ext>
            </p:extLst>
          </p:nvPr>
        </p:nvGraphicFramePr>
        <p:xfrm>
          <a:off x="4114800" y="8458200"/>
          <a:ext cx="3048000" cy="871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7077"/>
                <a:gridCol w="390769"/>
                <a:gridCol w="2110154"/>
              </a:tblGrid>
              <a:tr h="1663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DNP3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accent3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8600" y="8001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(ICS)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8915400"/>
            <a:ext cx="3657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We at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Corelight are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committed to helping you understand Bro to the fullest so you can be a monitoring hero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. The latest version of this guide is always freely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available at: https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github.com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corelight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bro-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cheatsheets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5178" y="9379761"/>
            <a:ext cx="280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© 2017 Corelight, Inc. All Rights Reserved.  www.corelight.com </a:t>
            </a:r>
            <a:endParaRPr lang="en-US" sz="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6200"/>
            <a:ext cx="609193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8882"/>
              </p:ext>
            </p:extLst>
          </p:nvPr>
        </p:nvGraphicFramePr>
        <p:xfrm>
          <a:off x="152400" y="859283"/>
          <a:ext cx="3581401" cy="34257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06"/>
                <a:gridCol w="357894"/>
                <a:gridCol w="2362201"/>
              </a:tblGrid>
              <a:tr h="1997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e.g.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HTTP request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depth</a:t>
                      </a:r>
                      <a:r>
                        <a:rPr lang="en-US" sz="800" b="0" i="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analyzers attached during the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 filename, if available from the source analyzer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 that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id the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as the file sent by Orig?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the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that were missed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Out-of-sequence bytes in the stream due to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timed out at least once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Container file 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that this one was extracted from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429823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0960"/>
              </p:ext>
            </p:extLst>
          </p:nvPr>
        </p:nvGraphicFramePr>
        <p:xfrm>
          <a:off x="152400" y="5029200"/>
          <a:ext cx="3571765" cy="1981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02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FTP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the FTP 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the FTP 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Any</a:t>
                      </a:r>
                      <a:r>
                        <a:rPr lang="en-US" sz="800" baseline="0" dirty="0" smtClean="0"/>
                        <a:t> command arguments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type if there’s a file transfer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(orig,</a:t>
                      </a:r>
                      <a:r>
                        <a:rPr lang="en-US" sz="800" baseline="0" dirty="0" smtClean="0"/>
                        <a:t> resp,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457200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6913"/>
              </p:ext>
            </p:extLst>
          </p:nvPr>
        </p:nvGraphicFramePr>
        <p:xfrm>
          <a:off x="3886200" y="6019800"/>
          <a:ext cx="3295012" cy="184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00633"/>
                <a:gridCol w="2106986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intelligence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indicator was Intel::ADDR, the address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seen.node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name of the node that discovered the match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91458" y="555275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90903"/>
              </p:ext>
            </p:extLst>
          </p:nvPr>
        </p:nvGraphicFramePr>
        <p:xfrm>
          <a:off x="3914108" y="893194"/>
          <a:ext cx="3266965" cy="4232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133"/>
                <a:gridCol w="313224"/>
                <a:gridCol w="1924608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HTTP request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“Referer”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content size of Orig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content size of Resp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Filename via </a:t>
                      </a:r>
                      <a:r>
                        <a:rPr lang="en-US" sz="800" baseline="0" dirty="0" smtClean="0"/>
                        <a:t>the Content-Disposition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if</a:t>
                      </a:r>
                      <a:r>
                        <a:rPr lang="en-US" sz="800" baseline="0" dirty="0" smtClean="0"/>
                        <a:t> basic-auth is 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if basic-auth is 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indicative of a proxied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IDs from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File types from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IDs from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types from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cookie_vars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</a:t>
                      </a:r>
                      <a:r>
                        <a:rPr lang="en-US" sz="800" baseline="0" dirty="0" smtClean="0"/>
                        <a:t> from cookies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 from the URI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441557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4267200"/>
            <a:ext cx="2063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base/files/hash/main.bro </a:t>
            </a:r>
            <a:r>
              <a:rPr lang="en-US" sz="800" i="1" dirty="0"/>
              <a:t>is loaded </a:t>
            </a:r>
            <a:endParaRPr lang="en-US" sz="800" i="1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</a:t>
            </a:r>
            <a:r>
              <a:rPr lang="en-US" sz="800" i="1" dirty="0" smtClean="0"/>
              <a:t>base</a:t>
            </a:r>
            <a:r>
              <a:rPr lang="en-US" sz="800" i="1" dirty="0"/>
              <a:t>/files</a:t>
            </a:r>
            <a:r>
              <a:rPr lang="en-US" sz="800" i="1" dirty="0" smtClean="0"/>
              <a:t>/extract/</a:t>
            </a:r>
            <a:r>
              <a:rPr lang="en-US" sz="800" i="1" dirty="0"/>
              <a:t>main.bro is loaded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7010400"/>
            <a:ext cx="2062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base/protocols/ftp/files.bro is </a:t>
            </a:r>
            <a:r>
              <a:rPr lang="en-US" sz="800" i="1" dirty="0"/>
              <a:t>loaded </a:t>
            </a:r>
            <a:r>
              <a:rPr lang="en-US" sz="800" i="1" dirty="0" smtClean="0"/>
              <a:t> </a:t>
            </a:r>
            <a:endParaRPr lang="en-US" sz="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5105400"/>
            <a:ext cx="2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base/protocols/http/entities.bro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policy/protocols/http/header-names.bro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policy/protocols/http/var-extraction-uri.bro is loaded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85886"/>
              </p:ext>
            </p:extLst>
          </p:nvPr>
        </p:nvGraphicFramePr>
        <p:xfrm>
          <a:off x="3886200" y="8305800"/>
          <a:ext cx="3276600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852"/>
                <a:gridCol w="530189"/>
                <a:gridCol w="1995559"/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PLC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1458" y="7838750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(ICS)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99291"/>
              </p:ext>
            </p:extLst>
          </p:nvPr>
        </p:nvGraphicFramePr>
        <p:xfrm>
          <a:off x="152401" y="7666257"/>
          <a:ext cx="3581400" cy="137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83"/>
                <a:gridCol w="362217"/>
                <a:gridCol w="2386300"/>
              </a:tblGrid>
              <a:tr h="17363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IRC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200" y="7239000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" y="9067800"/>
            <a:ext cx="3100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[1] – </a:t>
            </a:r>
            <a:r>
              <a:rPr lang="en-US" sz="800" i="1" dirty="0" smtClean="0"/>
              <a:t>If base/protocols/irc/files/bro is loaded</a:t>
            </a:r>
          </a:p>
          <a:p>
            <a:r>
              <a:rPr lang="en-US" sz="800" b="1" dirty="0" smtClean="0"/>
              <a:t>Note</a:t>
            </a:r>
            <a:r>
              <a:rPr lang="en-US" sz="800" i="1" dirty="0" smtClean="0"/>
              <a:t>: base</a:t>
            </a:r>
            <a:r>
              <a:rPr lang="en-US" sz="800" i="1" dirty="0"/>
              <a:t>/protocols/irc/dcc-</a:t>
            </a:r>
            <a:r>
              <a:rPr lang="en-US" sz="800" i="1" dirty="0" smtClean="0"/>
              <a:t>send.bro adds several DCC-related fields</a:t>
            </a:r>
            <a:endParaRPr lang="en-US" sz="800" i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6200"/>
            <a:ext cx="609193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55178" y="9379761"/>
            <a:ext cx="280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© 2017 Corelight, Inc. All Rights Reserved.  www.corelight.com 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138375" y="9385756"/>
            <a:ext cx="1178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Cheatsheet</a:t>
            </a:r>
            <a:r>
              <a:rPr lang="en-US" sz="800" dirty="0" smtClean="0"/>
              <a:t> </a:t>
            </a:r>
            <a:r>
              <a:rPr lang="en-US" sz="800" dirty="0" smtClean="0"/>
              <a:t>Version</a:t>
            </a:r>
            <a:r>
              <a:rPr lang="en-US" sz="800" dirty="0" smtClean="0"/>
              <a:t>: </a:t>
            </a:r>
            <a:r>
              <a:rPr lang="en-US" sz="800" dirty="0" smtClean="0"/>
              <a:t>3.0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84236"/>
              </p:ext>
            </p:extLst>
          </p:nvPr>
        </p:nvGraphicFramePr>
        <p:xfrm>
          <a:off x="228601" y="747670"/>
          <a:ext cx="3276599" cy="27575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6103"/>
                <a:gridCol w="583333"/>
                <a:gridCol w="1897163"/>
              </a:tblGrid>
              <a:tr h="1837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notice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ID, if this</a:t>
                      </a:r>
                      <a:r>
                        <a:rPr lang="en-US" sz="800" baseline="0" dirty="0" smtClean="0"/>
                        <a:t> notice relates to a file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the file, if available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 (</a:t>
                      </a:r>
                      <a:r>
                        <a:rPr lang="en-US" sz="800" i="1" dirty="0" smtClean="0"/>
                        <a:t>e.g. SSL::</a:t>
                      </a:r>
                      <a:r>
                        <a:rPr lang="en-US" sz="800" i="1" dirty="0" err="1" smtClean="0"/>
                        <a:t>Weak_Key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node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geo_location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GeoIP</a:t>
                      </a:r>
                      <a:r>
                        <a:rPr lang="en-US" sz="800" b="0" baseline="0" dirty="0" smtClean="0"/>
                        <a:t> data about the hosts involved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0399" y="340067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58016"/>
              </p:ext>
            </p:extLst>
          </p:nvPr>
        </p:nvGraphicFramePr>
        <p:xfrm>
          <a:off x="228600" y="5745138"/>
          <a:ext cx="3276600" cy="3354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1358"/>
                <a:gridCol w="410874"/>
                <a:gridCol w="2054368"/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msgs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ReplyTo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MsgID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tls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Indicates </a:t>
                      </a:r>
                      <a:r>
                        <a:rPr lang="en-US" sz="800" baseline="0" dirty="0" smtClean="0"/>
                        <a:t>the connection switched to TLS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message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is_webmail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2400" y="529122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24276"/>
              </p:ext>
            </p:extLst>
          </p:nvPr>
        </p:nvGraphicFramePr>
        <p:xfrm>
          <a:off x="3733800" y="5062233"/>
          <a:ext cx="3276600" cy="2176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208"/>
                <a:gridCol w="536933"/>
                <a:gridCol w="1979459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SOCKS proxy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SOCKS</a:t>
                      </a:r>
                      <a:r>
                        <a:rPr lang="en-US" sz="800" baseline="0" dirty="0" smtClean="0"/>
                        <a:t> p</a:t>
                      </a:r>
                      <a:r>
                        <a:rPr lang="en-US" sz="800" dirty="0" smtClean="0"/>
                        <a:t>rotocol version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proxy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for proxy</a:t>
                      </a:r>
                      <a:r>
                        <a:rPr lang="en-US" sz="800" baseline="0" dirty="0" smtClean="0"/>
                        <a:t>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</a:t>
                      </a:r>
                      <a:r>
                        <a:rPr lang="en-US" sz="800" baseline="0" dirty="0" smtClean="0"/>
                        <a:t> proxy request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657600" y="4605033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943"/>
              </p:ext>
            </p:extLst>
          </p:nvPr>
        </p:nvGraphicFramePr>
        <p:xfrm>
          <a:off x="3733799" y="7684476"/>
          <a:ext cx="3336757" cy="15610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717"/>
                <a:gridCol w="772842"/>
                <a:gridCol w="1773198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first software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Software::Type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Software::Version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</a:t>
                      </a:r>
                      <a:r>
                        <a:rPr lang="en-US" sz="800" baseline="0" dirty="0" smtClean="0"/>
                        <a:t>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Root URL where the software was found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9222" y="7227276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7127"/>
              </p:ext>
            </p:extLst>
          </p:nvPr>
        </p:nvGraphicFramePr>
        <p:xfrm>
          <a:off x="3733800" y="2701915"/>
          <a:ext cx="3276719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376553"/>
                <a:gridCol w="2055888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smtClean="0"/>
                        <a:t>GetRequest/GetNext</a:t>
                      </a:r>
                      <a:r>
                        <a:rPr lang="en-US" sz="800" baseline="0" dirty="0" smtClean="0"/>
                        <a:t>Request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GetResponse/Response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SetRequest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Resp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that Resp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646397" y="2234865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480135"/>
            <a:ext cx="299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base/frameworks/notice/actions/drop.bro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base/frameworks/notice/actions/add-geodata.bro is loaded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9067800"/>
            <a:ext cx="237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base/protocols/smtp/files.bro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policy/protocols/smtp/software.bro is loaded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2800"/>
              </p:ext>
            </p:extLst>
          </p:nvPr>
        </p:nvGraphicFramePr>
        <p:xfrm>
          <a:off x="228600" y="4164931"/>
          <a:ext cx="3276601" cy="1152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3840"/>
                <a:gridCol w="326760"/>
                <a:gridCol w="2286001"/>
              </a:tblGrid>
              <a:tr h="1129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authenticate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2400" y="3725445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radius.log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accent5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9233356"/>
            <a:ext cx="2640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policy/protocols/http/detect-webapps.bro is loaded</a:t>
            </a:r>
            <a:endParaRPr lang="en-US" sz="800" i="1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84503"/>
              </p:ext>
            </p:extLst>
          </p:nvPr>
        </p:nvGraphicFramePr>
        <p:xfrm>
          <a:off x="3743435" y="1066800"/>
          <a:ext cx="3266965" cy="118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80"/>
                <a:gridCol w="347789"/>
                <a:gridCol w="2505496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57600" y="609600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</a:p>
          <a:p>
            <a:r>
              <a:rPr 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55178" y="9379761"/>
            <a:ext cx="280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© 2017 Corelight, Inc. All Rights Reserved.  www.corelight.com </a:t>
            </a:r>
            <a:endParaRPr lang="en-US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6200"/>
            <a:ext cx="609193" cy="609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8375" y="9385756"/>
            <a:ext cx="1178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Cheatsheet</a:t>
            </a:r>
            <a:r>
              <a:rPr lang="en-US" sz="800" dirty="0" smtClean="0"/>
              <a:t> </a:t>
            </a:r>
            <a:r>
              <a:rPr lang="en-US" sz="800" dirty="0" smtClean="0"/>
              <a:t>Version</a:t>
            </a:r>
            <a:r>
              <a:rPr lang="en-US" sz="800" dirty="0" smtClean="0"/>
              <a:t>: </a:t>
            </a:r>
            <a:r>
              <a:rPr lang="en-US" sz="800" dirty="0" smtClean="0"/>
              <a:t>3.0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50284"/>
              </p:ext>
            </p:extLst>
          </p:nvPr>
        </p:nvGraphicFramePr>
        <p:xfrm>
          <a:off x="228600" y="3560057"/>
          <a:ext cx="3581401" cy="38856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424"/>
                <a:gridCol w="569305"/>
                <a:gridCol w="2189672"/>
              </a:tblGrid>
              <a:tr h="18646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resumed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Flag that indicates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session was resumed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5648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next_protocol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Next protocol the server chose using the application layer next protocol extension, if seen.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UIDs for certs in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validation_status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validation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ocsp_response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notary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CertNotary::Response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response from the ICSI certificate notary.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42765" y="314245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1174"/>
              </p:ext>
            </p:extLst>
          </p:nvPr>
        </p:nvGraphicFramePr>
        <p:xfrm>
          <a:off x="3886200" y="2271309"/>
          <a:ext cx="3200400" cy="3722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7542"/>
                <a:gridCol w="474421"/>
                <a:gridCol w="1488437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ve</a:t>
                      </a:r>
                      <a:r>
                        <a:rPr lang="en-US" sz="800" dirty="0" smtClean="0"/>
                        <a:t>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s</a:t>
                      </a:r>
                      <a:r>
                        <a:rPr lang="en-US" sz="800" dirty="0" smtClean="0"/>
                        <a:t>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 subject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the cert is valid from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the cert is valid until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10000" y="1828800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71939"/>
              </p:ext>
            </p:extLst>
          </p:nvPr>
        </p:nvGraphicFramePr>
        <p:xfrm>
          <a:off x="228600" y="793420"/>
          <a:ext cx="3352800" cy="215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30"/>
                <a:gridCol w="576604"/>
                <a:gridCol w="1990266"/>
              </a:tblGrid>
              <a:tr h="1831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 was detected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SSH major</a:t>
                      </a:r>
                      <a:r>
                        <a:rPr lang="en-US" sz="800" baseline="0" dirty="0" smtClean="0"/>
                        <a:t> version (1 or 2)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auth_success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Did the auth succeed? Unset if undetermined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Direction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Inbound</a:t>
                      </a:r>
                      <a:r>
                        <a:rPr lang="en-US" sz="800" baseline="0" dirty="0" smtClean="0"/>
                        <a:t> or outbound connection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encryption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MAC (signing)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compression_alg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compression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kex_alg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key exchange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fingerprint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geo_location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GeoIP data for</a:t>
                      </a:r>
                      <a:r>
                        <a:rPr lang="en-US" sz="800" baseline="0" dirty="0" smtClean="0"/>
                        <a:t> the “remote” endpoint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52400" y="372259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ssh.log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26642"/>
              </p:ext>
            </p:extLst>
          </p:nvPr>
        </p:nvGraphicFramePr>
        <p:xfrm>
          <a:off x="3886200" y="6248400"/>
          <a:ext cx="3200400" cy="2571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154"/>
                <a:gridCol w="23302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0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Diagnostics for Bro inter-process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0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80669F"/>
                          </a:solidFill>
                        </a:rPr>
                        <a:t>Observed local devices. Logged</a:t>
                      </a:r>
                      <a:r>
                        <a:rPr lang="en-US" sz="800" b="0" baseline="0" dirty="0" smtClean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0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0" baseline="0" dirty="0" smtClean="0">
                          <a:solidFill>
                            <a:srgbClr val="BE514F"/>
                          </a:solidFill>
                        </a:rPr>
                        <a:t> IPs. Logged once/day</a:t>
                      </a:r>
                      <a:endParaRPr lang="en-US" sz="800" b="0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Observed local</a:t>
                      </a:r>
                      <a:r>
                        <a:rPr lang="en-US" sz="800" b="0" baseline="0" dirty="0" smtClean="0">
                          <a:solidFill>
                            <a:srgbClr val="5183BB"/>
                          </a:solidFill>
                        </a:rPr>
                        <a:t> listening </a:t>
                      </a:r>
                      <a:r>
                        <a:rPr lang="en-US" sz="800" b="0" dirty="0" smtClean="0">
                          <a:solidFill>
                            <a:srgbClr val="5183BB"/>
                          </a:solidFill>
                        </a:rPr>
                        <a:t>services.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F5944D"/>
                          </a:solidFill>
                        </a:rPr>
                        <a:t>A list of Bro scripts that were</a:t>
                      </a:r>
                      <a:r>
                        <a:rPr lang="en-US" sz="800" b="0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0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3"/>
                          </a:solidFill>
                        </a:rPr>
                        <a:t>mysql</a:t>
                      </a:r>
                      <a:endParaRPr lang="en-US" sz="8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3"/>
                          </a:solidFill>
                        </a:rPr>
                        <a:t>MySQL</a:t>
                      </a:r>
                      <a:r>
                        <a:rPr lang="en-US" sz="800" b="0" baseline="0" dirty="0" smtClean="0">
                          <a:solidFill>
                            <a:schemeClr val="accent3"/>
                          </a:solidFill>
                        </a:rPr>
                        <a:t> requests and responses</a:t>
                      </a:r>
                      <a:endParaRPr lang="en-US" sz="800" b="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5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5"/>
                          </a:solidFill>
                        </a:rPr>
                        <a:t>Any</a:t>
                      </a:r>
                      <a:r>
                        <a:rPr lang="en-US" sz="800" b="0" baseline="0" dirty="0" smtClean="0">
                          <a:solidFill>
                            <a:schemeClr val="accent5"/>
                          </a:solidFill>
                        </a:rPr>
                        <a:t> filters to limit the traffic being analyzed</a:t>
                      </a:r>
                      <a:endParaRPr lang="en-US" sz="800" b="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prof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80669F"/>
                          </a:solidFill>
                        </a:rPr>
                        <a:t>Performance</a:t>
                      </a:r>
                      <a:r>
                        <a:rPr lang="en-US" sz="800" b="0" baseline="0" dirty="0" smtClean="0">
                          <a:solidFill>
                            <a:srgbClr val="80669F"/>
                          </a:solidFill>
                        </a:rPr>
                        <a:t> profiling data</a:t>
                      </a:r>
                      <a:endParaRPr lang="en-US" sz="800" b="0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signatures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2"/>
                          </a:solidFill>
                        </a:rPr>
                        <a:t>Hits from the Signatures framework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1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1"/>
                          </a:solidFill>
                        </a:rPr>
                        <a:t>Diagnostics such as mem</a:t>
                      </a:r>
                      <a:r>
                        <a:rPr lang="en-US" sz="800" b="0" baseline="0" dirty="0" smtClean="0">
                          <a:solidFill>
                            <a:schemeClr val="accent1"/>
                          </a:solidFill>
                        </a:rPr>
                        <a:t> usage, packets seen, etc.</a:t>
                      </a:r>
                      <a:endParaRPr lang="en-US" sz="8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6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6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3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accent3"/>
                          </a:solidFill>
                        </a:rPr>
                        <a:t>Hosts running traceroute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39366" y="59436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9067800"/>
            <a:ext cx="476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Attribution-NonCommercial-ShareAlike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http://creativecommons.org/licenses/by-nc-sa/4.0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76158"/>
              </p:ext>
            </p:extLst>
          </p:nvPr>
        </p:nvGraphicFramePr>
        <p:xfrm>
          <a:off x="3886199" y="1000428"/>
          <a:ext cx="3200400" cy="828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/>
                <a:gridCol w="340468"/>
                <a:gridCol w="2255700"/>
              </a:tblGrid>
              <a:tr h="2045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</a:t>
                      </a:r>
                      <a:r>
                        <a:rPr lang="en-US" sz="800" i="1" dirty="0" smtClean="0"/>
                        <a:t>info,</a:t>
                      </a:r>
                      <a:r>
                        <a:rPr lang="en-US" sz="800" i="1" baseline="0" dirty="0" smtClean="0"/>
                        <a:t> warning, error, etc.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script location of the event,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530144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</a:p>
          <a:p>
            <a:r>
              <a:rPr lang="en-US" sz="1000" dirty="0" smtClean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rgbClr val="F6B484"/>
              </a:solidFill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2941162"/>
            <a:ext cx="2314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policy/protocols/ssh/geo-data.bro is loaded</a:t>
            </a:r>
            <a:endParaRPr lang="en-US" sz="800" i="1" dirty="0" smtClean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6771"/>
              </p:ext>
            </p:extLst>
          </p:nvPr>
        </p:nvGraphicFramePr>
        <p:xfrm>
          <a:off x="239802" y="8252599"/>
          <a:ext cx="3570197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063"/>
                <a:gridCol w="391980"/>
                <a:gridCol w="2515154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Teredo,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400" y="7855899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7420596"/>
            <a:ext cx="247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base/protocols/ssl/files.bro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policy/protocols/ssl/validate-certs.bro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/>
              <a:t>If policy/protocols/ssl/notary.bro is loaded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55178" y="9379761"/>
            <a:ext cx="280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© 2017 Corelight, Inc. All Rights Reserved.  www.corelight.com </a:t>
            </a:r>
            <a:endParaRPr lang="en-US" sz="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6200"/>
            <a:ext cx="609193" cy="609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38375" y="9385756"/>
            <a:ext cx="1178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Cheatsheet</a:t>
            </a:r>
            <a:r>
              <a:rPr lang="en-US" sz="800" dirty="0" smtClean="0"/>
              <a:t> </a:t>
            </a:r>
            <a:r>
              <a:rPr lang="en-US" sz="800" dirty="0" smtClean="0"/>
              <a:t>Version</a:t>
            </a:r>
            <a:r>
              <a:rPr lang="en-US" sz="800" dirty="0" smtClean="0"/>
              <a:t>: </a:t>
            </a:r>
            <a:r>
              <a:rPr lang="en-US" sz="800" dirty="0" smtClean="0"/>
              <a:t>3.0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28516</TotalTime>
  <Words>3542</Words>
  <Application>Microsoft Macintosh PowerPoint</Application>
  <PresentationFormat>Custom</PresentationFormat>
  <Paragraphs>1089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</cp:lastModifiedBy>
  <cp:revision>818</cp:revision>
  <cp:lastPrinted>2017-01-17T22:27:57Z</cp:lastPrinted>
  <dcterms:created xsi:type="dcterms:W3CDTF">2008-11-19T15:13:13Z</dcterms:created>
  <dcterms:modified xsi:type="dcterms:W3CDTF">2017-01-17T22:34:15Z</dcterms:modified>
</cp:coreProperties>
</file>