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99CC"/>
    <a:srgbClr val="4FADC4"/>
    <a:srgbClr val="BE514F"/>
    <a:srgbClr val="9CB95D"/>
    <a:srgbClr val="80669F"/>
    <a:srgbClr val="5183BB"/>
    <a:srgbClr val="F5944D"/>
    <a:srgbClr val="F6B484"/>
    <a:srgbClr val="5A8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56" autoAdjust="0"/>
    <p:restoredTop sz="94929" autoAdjust="0"/>
  </p:normalViewPr>
  <p:slideViewPr>
    <p:cSldViewPr>
      <p:cViewPr>
        <p:scale>
          <a:sx n="147" d="100"/>
          <a:sy n="147" d="100"/>
        </p:scale>
        <p:origin x="-2896" y="1096"/>
      </p:cViewPr>
      <p:guideLst>
        <p:guide orient="horz" pos="3024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982596"/>
            <a:ext cx="621792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440680"/>
            <a:ext cx="512064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4"/>
            <a:ext cx="164592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4"/>
            <a:ext cx="481584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661"/>
            <a:ext cx="6217920" cy="1906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9399"/>
            <a:ext cx="6217920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2240281"/>
            <a:ext cx="3230880" cy="6336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149158"/>
            <a:ext cx="323215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044825"/>
            <a:ext cx="323215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149158"/>
            <a:ext cx="3233420" cy="8956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044825"/>
            <a:ext cx="3233420" cy="55318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382270"/>
            <a:ext cx="2406650" cy="162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382271"/>
            <a:ext cx="4089400" cy="8194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009141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6720840"/>
            <a:ext cx="4389120" cy="793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857885"/>
            <a:ext cx="4389120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7514273"/>
            <a:ext cx="4389120" cy="11268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84493"/>
            <a:ext cx="658368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240281"/>
            <a:ext cx="658368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C691-319C-4B9F-941C-73BDCD6FFE18}" type="datetimeFigureOut">
              <a:rPr lang="en-US" smtClean="0"/>
              <a:pPr/>
              <a:t>8/11/14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8898891"/>
            <a:ext cx="2316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898891"/>
            <a:ext cx="1706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6032-EA7F-4D17-AFFB-DD0C63355B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Callout 2 73"/>
          <p:cNvSpPr/>
          <p:nvPr/>
        </p:nvSpPr>
        <p:spPr>
          <a:xfrm>
            <a:off x="4091870" y="3959598"/>
            <a:ext cx="2209800" cy="1600200"/>
          </a:xfrm>
          <a:prstGeom prst="borderCallout2">
            <a:avLst>
              <a:gd name="adj1" fmla="val 49540"/>
              <a:gd name="adj2" fmla="val -125"/>
              <a:gd name="adj3" fmla="val -20648"/>
              <a:gd name="adj4" fmla="val -8423"/>
              <a:gd name="adj5" fmla="val -21069"/>
              <a:gd name="adj6" fmla="val -168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Callout 2 71"/>
          <p:cNvSpPr/>
          <p:nvPr/>
        </p:nvSpPr>
        <p:spPr>
          <a:xfrm>
            <a:off x="4065252" y="990600"/>
            <a:ext cx="2945148" cy="2335896"/>
          </a:xfrm>
          <a:prstGeom prst="borderCallout2">
            <a:avLst>
              <a:gd name="adj1" fmla="val 49540"/>
              <a:gd name="adj2" fmla="val -125"/>
              <a:gd name="adj3" fmla="val 86591"/>
              <a:gd name="adj4" fmla="val -5543"/>
              <a:gd name="adj5" fmla="val 86676"/>
              <a:gd name="adj6" fmla="val -95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77223"/>
              </p:ext>
            </p:extLst>
          </p:nvPr>
        </p:nvGraphicFramePr>
        <p:xfrm>
          <a:off x="4156392" y="1030645"/>
          <a:ext cx="2777808" cy="2245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5501"/>
                <a:gridCol w="2412307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State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attempt seen,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reply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S1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established, not terminated (0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Normal establish &amp; termination</a:t>
                      </a:r>
                      <a:r>
                        <a:rPr lang="en-US" sz="800" b="0" baseline="0" dirty="0" smtClean="0"/>
                        <a:t> (&gt;0 byte counts)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attempt rejected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S2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ORIG attempts close, no reply from RESP.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S3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Established, RESP attempts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close, no reply from ORIG.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stablished, ORIG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stablished, RESP aborted (RST)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RSTOS0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RST;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RSTRH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sent SYN-ACK then RST;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ORIG sent SYN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RESP SYN-ACK (“half-open”)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SHR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RESP sent SYN-ACK then FIN;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no ORIG SYN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No SYN, not closed. Midstream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traffic. Partial connection.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5565" y="609600"/>
            <a:ext cx="2216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</a:t>
            </a: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onn.log: 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conn_state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42277"/>
              </p:ext>
            </p:extLst>
          </p:nvPr>
        </p:nvGraphicFramePr>
        <p:xfrm>
          <a:off x="4130466" y="5978158"/>
          <a:ext cx="2879933" cy="145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85"/>
                <a:gridCol w="399991"/>
                <a:gridCol w="1839957"/>
              </a:tblGrid>
              <a:tr h="192795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Measurement</a:t>
                      </a:r>
                      <a:r>
                        <a:rPr lang="en-US" sz="800" dirty="0" smtClean="0"/>
                        <a:t> 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ts_delta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interval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difference from previous measurement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Bro instance reporting loss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gaps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ACKs</a:t>
                      </a:r>
                      <a:r>
                        <a:rPr lang="en-US" sz="800" baseline="0" dirty="0" smtClean="0"/>
                        <a:t> seen without seeing data being </a:t>
                      </a:r>
                      <a:r>
                        <a:rPr lang="en-US" sz="800" baseline="0" dirty="0" err="1" smtClean="0"/>
                        <a:t>ACKed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acks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Total</a:t>
                      </a:r>
                      <a:r>
                        <a:rPr lang="en-US" sz="800" baseline="0" dirty="0" smtClean="0"/>
                        <a:t> number of TCP ACKs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836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percent_loss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gaps/</a:t>
                      </a:r>
                      <a:r>
                        <a:rPr lang="en-US" sz="800" dirty="0" err="1" smtClean="0"/>
                        <a:t>acks</a:t>
                      </a:r>
                      <a:r>
                        <a:rPr lang="en-US" sz="800" dirty="0" smtClean="0"/>
                        <a:t>, as a percentage. Estimate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loss.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8600" y="5562600"/>
            <a:ext cx="184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capture_loss.log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Estimate of packet loss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41657"/>
              </p:ext>
            </p:extLst>
          </p:nvPr>
        </p:nvGraphicFramePr>
        <p:xfrm>
          <a:off x="152400" y="5334004"/>
          <a:ext cx="3657600" cy="37337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4525"/>
                <a:gridCol w="367912"/>
                <a:gridCol w="2625163"/>
              </a:tblGrid>
              <a:tr h="1995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DNS request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8549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8549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</a:t>
                      </a:r>
                      <a:r>
                        <a:rPr lang="en-US" sz="800" baseline="0" dirty="0" smtClean="0"/>
                        <a:t> of DNS transaction – TCP or UDP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7244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trans_id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16 bit identifier assigned</a:t>
                      </a:r>
                      <a:r>
                        <a:rPr lang="en-US" sz="800" baseline="0" dirty="0" smtClean="0"/>
                        <a:t> by DNS client; responses match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query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Domain name subject of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class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qclass_name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Descriptive</a:t>
                      </a:r>
                      <a:r>
                        <a:rPr lang="en-US" sz="800" baseline="0" dirty="0" smtClean="0"/>
                        <a:t> name of the query class (e.g. C_INTERNET)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specifying the query type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qtype_name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query type (e.g. A, AAAA, PTR)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 code value in the DNS response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27454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rcode_name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i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Descriptive name of </a:t>
                      </a:r>
                      <a:r>
                        <a:rPr lang="en-US" sz="800" baseline="0" dirty="0" smtClean="0"/>
                        <a:t>the response code (e.g. NOERROR, NXDOMAIN)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QR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/>
                        <a:t>bool</a:t>
                      </a:r>
                      <a:endParaRPr lang="en-US" sz="800" b="0" i="0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Was</a:t>
                      </a:r>
                      <a:r>
                        <a:rPr lang="en-US" sz="800" baseline="0" dirty="0" smtClean="0"/>
                        <a:t> this a query </a:t>
                      </a:r>
                      <a:r>
                        <a:rPr lang="en-US" sz="800" baseline="0" dirty="0" smtClean="0"/>
                        <a:t>(T) or </a:t>
                      </a:r>
                      <a:r>
                        <a:rPr lang="en-US" sz="800" baseline="0" dirty="0" smtClean="0"/>
                        <a:t>a </a:t>
                      </a:r>
                      <a:r>
                        <a:rPr lang="en-US" sz="800" baseline="0" dirty="0" smtClean="0"/>
                        <a:t>response (F)?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/>
                        <a:t>bool</a:t>
                      </a:r>
                      <a:endParaRPr lang="en-US" sz="800" b="0" i="1" dirty="0" smtClean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</a:t>
                      </a:r>
                      <a:r>
                        <a:rPr lang="en-US" sz="800" baseline="0" dirty="0" smtClean="0"/>
                        <a:t>: 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baseline="0" dirty="0" smtClean="0"/>
                        <a:t>server is authoritative for query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TC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T: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smtClean="0"/>
                        <a:t>message was truncated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Desired.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request recursive</a:t>
                      </a:r>
                      <a:r>
                        <a:rPr lang="en-US" sz="800" baseline="0" dirty="0" smtClean="0"/>
                        <a:t> lookup of </a:t>
                      </a:r>
                      <a:r>
                        <a:rPr lang="en-US" sz="800" dirty="0" smtClean="0"/>
                        <a:t>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RA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Recursion Available. T</a:t>
                      </a:r>
                      <a:r>
                        <a:rPr lang="en-US" sz="800" baseline="0" dirty="0" smtClean="0"/>
                        <a:t> =</a:t>
                      </a:r>
                      <a:r>
                        <a:rPr lang="en-US" sz="800" dirty="0" smtClean="0"/>
                        <a:t> server supports recursive queries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Z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Reserved field, should be zero in all queries &amp; responses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answers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resource descriptions in answer to the query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TTLs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Caching intervals of the answers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976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rejected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Whether the DNS query was rejected</a:t>
                      </a:r>
                      <a:r>
                        <a:rPr lang="en-US" sz="800" baseline="0" dirty="0" smtClean="0"/>
                        <a:t> by the server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882774"/>
            <a:ext cx="212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DNS query/response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60237"/>
              </p:ext>
            </p:extLst>
          </p:nvPr>
        </p:nvGraphicFramePr>
        <p:xfrm>
          <a:off x="152401" y="929613"/>
          <a:ext cx="3657599" cy="39185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159"/>
                <a:gridCol w="446840"/>
                <a:gridCol w="25146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Unique ID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IP address (AKA ORIG)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id.orig_p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Originating endpoint’s TCP/UDP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IP address (AKA RESP)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id.resp_p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Responding endpoint’s TCP/UDP port (or ICMP code)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layer protocol of connection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Dynamically</a:t>
                      </a:r>
                      <a:r>
                        <a:rPr lang="en-US" sz="800" baseline="0" dirty="0" smtClean="0"/>
                        <a:t> detected application protocol, if any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 length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Originator payload bytes; from</a:t>
                      </a:r>
                      <a:r>
                        <a:rPr lang="en-US" sz="800" baseline="0" dirty="0" smtClean="0"/>
                        <a:t> sequence numbers if</a:t>
                      </a:r>
                      <a:r>
                        <a:rPr lang="en-US" sz="800" dirty="0" smtClean="0"/>
                        <a:t> TCP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Responder payload bytes;</a:t>
                      </a:r>
                      <a:r>
                        <a:rPr lang="en-US" sz="800" baseline="0" dirty="0" smtClean="0"/>
                        <a:t> from sequence numbers if TCP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conn_state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: </a:t>
                      </a:r>
                      <a:r>
                        <a:rPr lang="en-US" sz="800" b="1" baseline="0" dirty="0" err="1" smtClean="0">
                          <a:solidFill>
                            <a:srgbClr val="4FADC4"/>
                          </a:solidFill>
                        </a:rPr>
                        <a:t>conn_state</a:t>
                      </a:r>
                      <a:r>
                        <a:rPr lang="en-US" sz="80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aseline="0" dirty="0" smtClean="0"/>
                        <a:t>table)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conn originated locally T; if remotely F.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If Site::</a:t>
                      </a:r>
                      <a:r>
                        <a:rPr lang="en-US" sz="800" baseline="0" dirty="0" err="1" smtClean="0"/>
                        <a:t>local_nets</a:t>
                      </a:r>
                      <a:r>
                        <a:rPr lang="en-US" sz="800" baseline="0" dirty="0" smtClean="0"/>
                        <a:t> empty, always unset.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missed_bytes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</a:t>
                      </a:r>
                      <a:r>
                        <a:rPr lang="en-US" sz="800" dirty="0" smtClean="0"/>
                        <a:t> missing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bytes in content gaps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history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Connection</a:t>
                      </a:r>
                      <a:r>
                        <a:rPr lang="en-US" sz="800" baseline="0" dirty="0" smtClean="0"/>
                        <a:t> state history (see 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conn.log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: history</a:t>
                      </a:r>
                      <a:r>
                        <a:rPr lang="en-US" sz="800" b="0" baseline="0" dirty="0" smtClean="0">
                          <a:solidFill>
                            <a:srgbClr val="4FADC4"/>
                          </a:solidFill>
                        </a:rPr>
                        <a:t> </a:t>
                      </a:r>
                      <a:r>
                        <a:rPr lang="en-US" sz="800" b="0" baseline="0" dirty="0" smtClean="0"/>
                        <a:t>table)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 of ORIG packets</a:t>
                      </a:r>
                      <a:endParaRPr lang="en-US" sz="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ORIG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resp_pkts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 packets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resp_ip_bytes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Number</a:t>
                      </a:r>
                      <a:r>
                        <a:rPr lang="en-US" sz="800" baseline="0" dirty="0" smtClean="0"/>
                        <a:t> of </a:t>
                      </a:r>
                      <a:r>
                        <a:rPr lang="en-US" sz="800" dirty="0" smtClean="0"/>
                        <a:t>RESP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bytes (via IP </a:t>
                      </a:r>
                      <a:r>
                        <a:rPr lang="en-US" sz="800" baseline="0" dirty="0" err="1" smtClean="0"/>
                        <a:t>total_length</a:t>
                      </a:r>
                      <a:r>
                        <a:rPr lang="en-US" sz="800" baseline="0" dirty="0" smtClean="0"/>
                        <a:t> header field)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tunnel_parents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tunneled, connection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dirty="0" smtClean="0"/>
                        <a:t>UID of encapsulating parent (s)</a:t>
                      </a: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ORIG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  <a:tr h="3096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resp_cc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RESP </a:t>
                      </a:r>
                      <a:r>
                        <a:rPr lang="en-US" sz="800" dirty="0" err="1" smtClean="0"/>
                        <a:t>GeoIP</a:t>
                      </a:r>
                      <a:r>
                        <a:rPr lang="en-US" sz="800" dirty="0" smtClean="0"/>
                        <a:t> Country Code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648" y="517233"/>
            <a:ext cx="3126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IP, TCP, UDP and ICMP connection 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etails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182900"/>
              </p:ext>
            </p:extLst>
          </p:nvPr>
        </p:nvGraphicFramePr>
        <p:xfrm>
          <a:off x="4189187" y="4046505"/>
          <a:ext cx="2036283" cy="14595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6083"/>
                <a:gridCol w="16002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Letter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Meaning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 SYN without the ACK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SYN-ACK (“handshake”)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a pure ACK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payload (“data”)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 with 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FIN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RST bit 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packet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with a bad checksum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Inconsistent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packet (Both SYN &amp; RST)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62400" y="3429000"/>
            <a:ext cx="3184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conn.log: history</a:t>
            </a:r>
          </a:p>
          <a:p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Orig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UPPERCASE,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Resp</a:t>
            </a:r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 lowercase, </a:t>
            </a:r>
            <a:r>
              <a:rPr lang="en-US" sz="1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uniq-ed</a:t>
            </a:r>
            <a:endParaRPr lang="en-US" sz="10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53619"/>
              </p:ext>
            </p:extLst>
          </p:nvPr>
        </p:nvGraphicFramePr>
        <p:xfrm>
          <a:off x="4136500" y="7819561"/>
          <a:ext cx="2873900" cy="12073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1865"/>
                <a:gridCol w="411488"/>
                <a:gridCol w="1810547"/>
              </a:tblGrid>
              <a:tr h="191981"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Field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Type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aseline="0" smtClean="0"/>
                        <a:t>Description</a:t>
                      </a:r>
                      <a:endParaRPr lang="en-US" sz="1000" b="1" baseline="0" dirty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smtClean="0"/>
                        <a:t>ts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smtClean="0"/>
                        <a:t>time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Timestamp of 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mac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hardware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assigned_ip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err="1" smtClean="0"/>
                        <a:t>addr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Client’s actual assigned IP address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lease_time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interval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IP address lease time</a:t>
                      </a:r>
                    </a:p>
                  </a:txBody>
                  <a:tcPr marL="27432" marR="18288" marT="18288" marB="0"/>
                </a:tc>
              </a:tr>
              <a:tr h="15064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trans_id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count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Identifier assigned by the client; responses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038600" y="7408176"/>
            <a:ext cx="157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DHCP lease activity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0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33" name="Picture 32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99310"/>
              </p:ext>
            </p:extLst>
          </p:nvPr>
        </p:nvGraphicFramePr>
        <p:xfrm>
          <a:off x="152400" y="2374326"/>
          <a:ext cx="3581401" cy="44074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/>
                <a:gridCol w="361577"/>
                <a:gridCol w="2457824"/>
              </a:tblGrid>
              <a:tr h="208563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file was first seen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Unique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dentifier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for a single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if transferred via network, host(s)</a:t>
                      </a:r>
                      <a:r>
                        <a:rPr lang="en-US" sz="800" b="0" baseline="0" dirty="0" smtClean="0"/>
                        <a:t> that sourced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rx_hosts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host(s) that received the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conn_uids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Connection UID(s)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over which the file was transferred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An identification of the source of the file data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Depth of file related to source; </a:t>
                      </a:r>
                      <a:r>
                        <a:rPr lang="en-US" sz="800" b="0" dirty="0" err="1" smtClean="0">
                          <a:solidFill>
                            <a:schemeClr val="dk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dk1"/>
                          </a:solidFill>
                        </a:rPr>
                        <a:t>: SMTP MIME attachment depth;</a:t>
                      </a:r>
                      <a:r>
                        <a:rPr lang="en-US" sz="800" b="0" baseline="0" dirty="0" smtClean="0">
                          <a:solidFill>
                            <a:schemeClr val="dk1"/>
                          </a:solidFill>
                        </a:rPr>
                        <a:t> HTTP depth of the request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analyzers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analysis types done during file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available, filename from source; frequently the “Content-Disposition” headers in network protocols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uration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the file was analyzed for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local_orig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transferred via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did data originate locally?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is_orig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transferred via network,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was file sent by the originator?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provided to file analysis engine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total_bytes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number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 of bytes that should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comprise the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missing_bytes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bytes in the file stream missed; 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eg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dropped packets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3978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overflow_bytes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Number of not all-in-sequence bytes in the file stream delivered to file analyzers due to reassembly buffer overflow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timedout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If the file analysis time out at least once per file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parent_fuid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associated with a container file from which this one was extracted as a part of the analysis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27151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md5/sha1/sha256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MD5/SHA1/SHA256 hash of file,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6290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extracted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Local filename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of extracted files, if enabled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77266" y="1944866"/>
            <a:ext cx="159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files.log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File analysis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1227"/>
              </p:ext>
            </p:extLst>
          </p:nvPr>
        </p:nvGraphicFramePr>
        <p:xfrm>
          <a:off x="152400" y="979361"/>
          <a:ext cx="3581400" cy="92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15"/>
                <a:gridCol w="459154"/>
                <a:gridCol w="2479431"/>
              </a:tblGrid>
              <a:tr h="181244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fc_request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request</a:t>
                      </a:r>
                      <a:r>
                        <a:rPr lang="en-US" sz="800" baseline="0" dirty="0" smtClean="0"/>
                        <a:t>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fc_reply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reply function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887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Response’s “internal indication number”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451" y="488026"/>
            <a:ext cx="358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dnp3.log</a:t>
            </a: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Distributed Network Protocol (industrial control)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9274"/>
              </p:ext>
            </p:extLst>
          </p:nvPr>
        </p:nvGraphicFramePr>
        <p:xfrm>
          <a:off x="3886201" y="7305339"/>
          <a:ext cx="3276599" cy="20672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999"/>
                <a:gridCol w="331390"/>
                <a:gridCol w="2183210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nick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Nickname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given</a:t>
                      </a:r>
                      <a:r>
                        <a:rPr lang="en-US" sz="800" baseline="0" dirty="0" smtClean="0"/>
                        <a:t> for this connection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value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for the command given</a:t>
                      </a:r>
                      <a:r>
                        <a:rPr lang="en-US" sz="800" baseline="0" dirty="0" smtClean="0"/>
                        <a:t> by the client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Any additional data for the command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dcc_file_name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DCC filename requested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dcc_file_size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Size of the DCC transfer as indicated by the sender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dcc_mime_type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Sniffed mime type of the file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2382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File unique ID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6878083"/>
            <a:ext cx="207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IRC communication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599943"/>
              </p:ext>
            </p:extLst>
          </p:nvPr>
        </p:nvGraphicFramePr>
        <p:xfrm>
          <a:off x="162035" y="7238996"/>
          <a:ext cx="3571765" cy="20688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8420"/>
                <a:gridCol w="396360"/>
                <a:gridCol w="2436985"/>
              </a:tblGrid>
              <a:tr h="1986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t</a:t>
                      </a:r>
                      <a:r>
                        <a:rPr lang="en-US" sz="800" dirty="0" smtClean="0"/>
                        <a:t>imestamp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Username for current FTP session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Password for current FTP session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command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Command issued by the client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arg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Command</a:t>
                      </a:r>
                      <a:r>
                        <a:rPr lang="en-US" sz="800" baseline="0" dirty="0" smtClean="0"/>
                        <a:t> argument if present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/>
                        <a:t>Libmagic</a:t>
                      </a:r>
                      <a:r>
                        <a:rPr lang="en-US" sz="800" dirty="0" smtClean="0"/>
                        <a:t> sniffed file type if</a:t>
                      </a:r>
                      <a:r>
                        <a:rPr lang="en-US" sz="800" baseline="0" dirty="0" smtClean="0"/>
                        <a:t> there’s a file transfer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Size of transferred file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code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Reply message from server in response to the command</a:t>
                      </a:r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data_channel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record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Information about the data channel (</a:t>
                      </a:r>
                      <a:r>
                        <a:rPr lang="en-US" sz="800" dirty="0" err="1" smtClean="0"/>
                        <a:t>orig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resp</a:t>
                      </a:r>
                      <a:r>
                        <a:rPr lang="en-US" sz="800" baseline="0" dirty="0" smtClean="0"/>
                        <a:t>, is passive)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58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00" y="6781800"/>
            <a:ext cx="194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FTP request/reply details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13185"/>
              </p:ext>
            </p:extLst>
          </p:nvPr>
        </p:nvGraphicFramePr>
        <p:xfrm>
          <a:off x="3922747" y="5279181"/>
          <a:ext cx="3295012" cy="15788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7393"/>
                <a:gridCol w="346696"/>
                <a:gridCol w="2060923"/>
              </a:tblGrid>
              <a:tr h="18384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hit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UID for a file associated with this hit, if any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mime type if the hit is related to a file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</a:t>
                      </a:r>
                      <a:r>
                        <a:rPr lang="en-US" sz="800" baseline="0" dirty="0" smtClean="0"/>
                        <a:t> available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intelligence indicator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seen.indicator_type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data the indicator represents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seen.where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Where the data was discovered</a:t>
                      </a:r>
                    </a:p>
                  </a:txBody>
                  <a:tcPr marL="27432" marR="18288" marT="18288" marB="0"/>
                </a:tc>
              </a:tr>
              <a:tr h="154997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sources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Sources which supplied data for this match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28005" y="4812131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intel.log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Hits on indicators from the </a:t>
            </a:r>
            <a:r>
              <a:rPr lang="en-US" sz="1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i</a:t>
            </a:r>
            <a:r>
              <a:rPr lang="en-US" sz="10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ntel</a:t>
            </a:r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 framework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87579"/>
              </p:ext>
            </p:extLst>
          </p:nvPr>
        </p:nvGraphicFramePr>
        <p:xfrm>
          <a:off x="3914108" y="893194"/>
          <a:ext cx="3266965" cy="39073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66"/>
                <a:gridCol w="381000"/>
                <a:gridCol w="2057399"/>
              </a:tblGrid>
              <a:tr h="19120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of request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092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Pipelined depth into the connection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method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HTTP Request verb: GET, POST, HEAD, etc.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HOST header</a:t>
                      </a:r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URI used in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referrer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“</a:t>
                      </a:r>
                      <a:r>
                        <a:rPr lang="en-US" sz="800" dirty="0" err="1" smtClean="0"/>
                        <a:t>referer</a:t>
                      </a:r>
                      <a:r>
                        <a:rPr lang="en-US" sz="800" dirty="0" smtClean="0"/>
                        <a:t>”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 of the User-Agent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6734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request_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</a:t>
                      </a:r>
                      <a:r>
                        <a:rPr lang="en-US" sz="800" baseline="0" dirty="0" smtClean="0"/>
                        <a:t> from the </a:t>
                      </a:r>
                      <a:r>
                        <a:rPr lang="en-US" sz="800" b="1" baseline="0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26734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response_</a:t>
                      </a:r>
                    </a:p>
                    <a:p>
                      <a:r>
                        <a:rPr lang="en-US" sz="800" b="1" dirty="0" err="1" smtClean="0"/>
                        <a:t>body_len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Actual uncompressed content size of the data transferred from the </a:t>
                      </a:r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</a:t>
                      </a:r>
                      <a:r>
                        <a:rPr lang="en-US" sz="800" baseline="0" dirty="0" smtClean="0"/>
                        <a:t> code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status_msg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Status message returned by the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info_code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code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info_msg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 seen 1xx info reply message by server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filename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Via </a:t>
                      </a:r>
                      <a:r>
                        <a:rPr lang="en-US" sz="800" baseline="0" dirty="0" smtClean="0"/>
                        <a:t>the Content-Disposition server header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301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tags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Indicators of various attributes discovered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</a:t>
                      </a:r>
                      <a:r>
                        <a:rPr lang="en-US" sz="800" baseline="0" dirty="0" smtClean="0"/>
                        <a:t> basic-</a:t>
                      </a:r>
                      <a:r>
                        <a:rPr lang="en-US" sz="800" baseline="0" dirty="0" err="1" smtClean="0"/>
                        <a:t>auth</a:t>
                      </a:r>
                      <a:r>
                        <a:rPr lang="en-US" sz="800" baseline="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password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basic-</a:t>
                      </a:r>
                      <a:r>
                        <a:rPr lang="en-US" sz="800" dirty="0" err="1" smtClean="0"/>
                        <a:t>auth</a:t>
                      </a:r>
                      <a:r>
                        <a:rPr lang="en-US" sz="800" dirty="0" smtClean="0"/>
                        <a:t> is performed for the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proxied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Headers</a:t>
                      </a:r>
                      <a:r>
                        <a:rPr lang="en-US" sz="800" baseline="0" dirty="0" smtClean="0"/>
                        <a:t> that might indicate a </a:t>
                      </a:r>
                      <a:r>
                        <a:rPr lang="en-US" sz="800" baseline="0" dirty="0" err="1" smtClean="0"/>
                        <a:t>proxied</a:t>
                      </a:r>
                      <a:r>
                        <a:rPr lang="en-US" sz="800" baseline="0" dirty="0" smtClean="0"/>
                        <a:t>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orig_mime_types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</a:t>
                      </a:r>
                      <a:r>
                        <a:rPr lang="en-US" sz="800" baseline="0" dirty="0" smtClean="0"/>
                        <a:t> vector of mime types from </a:t>
                      </a:r>
                      <a:r>
                        <a:rPr lang="en-US" sz="800" baseline="0" dirty="0" err="1" smtClean="0"/>
                        <a:t>orig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file unique IDs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93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resp_mime_types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An ordered vector of mime types from </a:t>
                      </a:r>
                      <a:r>
                        <a:rPr lang="en-US" sz="800" dirty="0" err="1" smtClean="0"/>
                        <a:t>resp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28274" y="441557"/>
            <a:ext cx="205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HTTP request/reply details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0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25" name="Picture 24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89392"/>
              </p:ext>
            </p:extLst>
          </p:nvPr>
        </p:nvGraphicFramePr>
        <p:xfrm>
          <a:off x="146368" y="890155"/>
          <a:ext cx="3033576" cy="28556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771"/>
                <a:gridCol w="418261"/>
                <a:gridCol w="1884544"/>
              </a:tblGrid>
              <a:tr h="19215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identifier</a:t>
                      </a:r>
                    </a:p>
                  </a:txBody>
                  <a:tcPr marL="27432" marR="18288" marT="18288" marB="0"/>
                </a:tc>
              </a:tr>
              <a:tr h="250152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file_mime_type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file type, as determined by Bro’s signatures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file_desc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Additional context for file, if available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proto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proto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Transport protocol</a:t>
                      </a:r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type of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 readable 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</a:t>
                      </a:r>
                      <a:r>
                        <a:rPr lang="en-US" sz="800" baseline="0" dirty="0" smtClean="0"/>
                        <a:t>ub-message for the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src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Source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Destination address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port,</a:t>
                      </a:r>
                      <a:r>
                        <a:rPr lang="en-US" sz="800" baseline="0" dirty="0" smtClean="0"/>
                        <a:t>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count or status code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peer_descr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Description for peer that raised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Actions applied to this notice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suppress_for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Length of time dupes should be suppressed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008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dropped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If the </a:t>
                      </a:r>
                      <a:r>
                        <a:rPr lang="en-US" sz="800" b="0" dirty="0" err="1" smtClean="0"/>
                        <a:t>src</a:t>
                      </a:r>
                      <a:r>
                        <a:rPr lang="en-US" sz="800" b="0" baseline="0" dirty="0" smtClean="0"/>
                        <a:t> IP was blocked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532" y="432420"/>
            <a:ext cx="253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notice.log</a:t>
            </a: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</a:rPr>
              <a:t>Logged notices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64647"/>
              </p:ext>
            </p:extLst>
          </p:nvPr>
        </p:nvGraphicFramePr>
        <p:xfrm>
          <a:off x="152400" y="5943600"/>
          <a:ext cx="3038366" cy="33916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66"/>
                <a:gridCol w="381000"/>
                <a:gridCol w="1905000"/>
              </a:tblGrid>
              <a:tr h="1940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message was first seen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trans_depth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Transaction depth if there are multiple </a:t>
                      </a:r>
                      <a:r>
                        <a:rPr lang="en-US" sz="800" dirty="0" err="1" smtClean="0"/>
                        <a:t>msgs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helo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HELO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mailfrom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MAIL FROM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rcptto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RCPT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date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DATE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from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FROM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set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</a:t>
                      </a:r>
                      <a:r>
                        <a:rPr lang="en-US" sz="800" baseline="0" dirty="0" smtClean="0"/>
                        <a:t> TO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</a:t>
                      </a:r>
                      <a:r>
                        <a:rPr lang="en-US" sz="800" baseline="0" dirty="0" smtClean="0"/>
                        <a:t> of the </a:t>
                      </a:r>
                      <a:r>
                        <a:rPr lang="en-US" sz="800" baseline="0" dirty="0" err="1" smtClean="0"/>
                        <a:t>ReplyTo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msg_id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</a:t>
                      </a:r>
                      <a:r>
                        <a:rPr lang="en-US" sz="800" dirty="0" err="1" smtClean="0"/>
                        <a:t>MsgID</a:t>
                      </a:r>
                      <a:r>
                        <a:rPr lang="en-US" sz="800" dirty="0" smtClean="0"/>
                        <a:t>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in_reply_to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In-Reply-To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Subject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x_originating_ip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X-Originating-IP</a:t>
                      </a:r>
                      <a:r>
                        <a:rPr lang="en-US" sz="800" baseline="0" dirty="0" smtClean="0"/>
                        <a:t> header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first_received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first Received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second_received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Contents of the second Received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last_reply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Last server</a:t>
                      </a:r>
                      <a:r>
                        <a:rPr lang="en-US" sz="800" baseline="0" dirty="0" smtClean="0"/>
                        <a:t> to client </a:t>
                      </a:r>
                      <a:r>
                        <a:rPr lang="en-US" sz="800" dirty="0" smtClean="0"/>
                        <a:t>message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path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Message transmission path, from headers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user_agent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Value of the client User-Agent header</a:t>
                      </a:r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vector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File unique IDs seen attached to this </a:t>
                      </a:r>
                      <a:r>
                        <a:rPr lang="en-US" sz="800" dirty="0" err="1" smtClean="0"/>
                        <a:t>msg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26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is_webmail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message was sent via webmail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544757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SMTP transactions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1317"/>
              </p:ext>
            </p:extLst>
          </p:nvPr>
        </p:nvGraphicFramePr>
        <p:xfrm>
          <a:off x="152400" y="4267200"/>
          <a:ext cx="3008883" cy="1200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81000"/>
                <a:gridCol w="2018283"/>
              </a:tblGrid>
              <a:tr h="145398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authentication attempt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1943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username</a:t>
                      </a:r>
                      <a:r>
                        <a:rPr lang="en-US" sz="800" baseline="0" dirty="0" smtClean="0"/>
                        <a:t> of the user attempting to </a:t>
                      </a:r>
                      <a:r>
                        <a:rPr lang="en-US" sz="800" baseline="0" dirty="0" err="1" smtClean="0"/>
                        <a:t>auth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mac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MAC address of the client (e.g. for wireless)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remote_ip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The IP address of the client (e.g. for VPN)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connect_info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Additional connect information, if available</a:t>
                      </a:r>
                    </a:p>
                  </a:txBody>
                  <a:tcPr marL="27432" marR="18288" marT="18288" marB="0"/>
                </a:tc>
              </a:tr>
              <a:tr h="149828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result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Whether the attempt succeeded or failed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6565" y="3764775"/>
            <a:ext cx="25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RADIUS authentication attempts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96486"/>
              </p:ext>
            </p:extLst>
          </p:nvPr>
        </p:nvGraphicFramePr>
        <p:xfrm>
          <a:off x="3276600" y="4800600"/>
          <a:ext cx="3800365" cy="2057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29"/>
                <a:gridCol w="481221"/>
                <a:gridCol w="2637815"/>
              </a:tblGrid>
              <a:tr h="26881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7812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Protocol version of SOCKS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user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 for the proxy, if available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status for the attempt using</a:t>
                      </a:r>
                      <a:r>
                        <a:rPr lang="en-US" sz="800" baseline="0" dirty="0" smtClean="0"/>
                        <a:t> proxy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address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</a:t>
                      </a:r>
                      <a:r>
                        <a:rPr lang="en-US" sz="800" baseline="0" dirty="0" smtClean="0"/>
                        <a:t> requested name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request_p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Client requested port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bound.host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address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bound.name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name</a:t>
                      </a:r>
                    </a:p>
                  </a:txBody>
                  <a:tcPr marL="27432" marR="18288" marT="18288" marB="0"/>
                </a:tc>
              </a:tr>
              <a:tr h="161046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bound_p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Server bound port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190765" y="4343400"/>
            <a:ext cx="18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SOCKS proxy requests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88917"/>
              </p:ext>
            </p:extLst>
          </p:nvPr>
        </p:nvGraphicFramePr>
        <p:xfrm>
          <a:off x="3276601" y="7315200"/>
          <a:ext cx="3733798" cy="200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8324"/>
                <a:gridCol w="377630"/>
                <a:gridCol w="2487844"/>
              </a:tblGrid>
              <a:tr h="1904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the detection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IP</a:t>
                      </a:r>
                      <a:r>
                        <a:rPr lang="en-US" sz="800" baseline="0" dirty="0" smtClean="0"/>
                        <a:t> address running the software</a:t>
                      </a:r>
                      <a:endParaRPr lang="en-US" sz="800" dirty="0" smtClean="0"/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host_p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port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Port on which the software is running (for servers)</a:t>
                      </a:r>
                      <a:endParaRPr lang="en-US" sz="800" b="1" baseline="0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9144" marT="18288" marB="0"/>
                </a:tc>
              </a:tr>
              <a:tr h="177109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chemeClr val="tx1"/>
                          </a:solidFill>
                        </a:rPr>
                        <a:t>software_type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Type of software (e.g. HTTP::SERVER)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464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version.major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Major version number</a:t>
                      </a:r>
                      <a:r>
                        <a:rPr lang="en-US" sz="800" baseline="0" dirty="0" smtClean="0"/>
                        <a:t>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version.minor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version.minor2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subversion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version.minor3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Minor update number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version.addl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</a:t>
                      </a:r>
                      <a:r>
                        <a:rPr lang="en-US" sz="800" baseline="0" dirty="0" smtClean="0"/>
                        <a:t> version string (e.g. beta42)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  <a:tr h="16209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unparsed_version</a:t>
                      </a:r>
                      <a:endParaRPr lang="en-US" sz="8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full, unparsed version of the software</a:t>
                      </a:r>
                      <a:endParaRPr lang="en-US" sz="800" dirty="0"/>
                    </a:p>
                  </a:txBody>
                  <a:tcPr marL="27432" marR="9144" marT="18288" marB="0"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200400" y="6858000"/>
            <a:ext cx="34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Software identified by the software framework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11538"/>
              </p:ext>
            </p:extLst>
          </p:nvPr>
        </p:nvGraphicFramePr>
        <p:xfrm>
          <a:off x="3295143" y="2437379"/>
          <a:ext cx="3791457" cy="1906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278"/>
                <a:gridCol w="476833"/>
                <a:gridCol w="2470346"/>
              </a:tblGrid>
              <a:tr h="18552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when the message </a:t>
                      </a:r>
                      <a:r>
                        <a:rPr lang="en-US" sz="800" baseline="0" dirty="0" smtClean="0"/>
                        <a:t>was first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duration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 between the first and last seen</a:t>
                      </a:r>
                      <a:r>
                        <a:rPr lang="en-US" sz="800" baseline="0" dirty="0" smtClean="0"/>
                        <a:t> packet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SNMP version (v1, v2c, v3)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community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community string of the first SNMP</a:t>
                      </a:r>
                      <a:r>
                        <a:rPr lang="en-US" sz="800" baseline="0" dirty="0" smtClean="0"/>
                        <a:t> packet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 of </a:t>
                      </a:r>
                      <a:r>
                        <a:rPr lang="en-US" sz="800" dirty="0" err="1" smtClean="0"/>
                        <a:t>GetRequest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GetNext</a:t>
                      </a:r>
                      <a:r>
                        <a:rPr lang="en-US" sz="800" baseline="0" dirty="0" err="1" smtClean="0"/>
                        <a:t>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get_bulk_requests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GetBulkRequest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get_responses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GetResponse</a:t>
                      </a:r>
                      <a:r>
                        <a:rPr lang="en-US" sz="800" dirty="0" smtClean="0"/>
                        <a:t>/Response</a:t>
                      </a:r>
                      <a:r>
                        <a:rPr lang="en-US" sz="800" baseline="0" dirty="0" smtClean="0"/>
                        <a:t> packets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set_requests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Number</a:t>
                      </a:r>
                      <a:r>
                        <a:rPr lang="en-US" sz="800" dirty="0" smtClean="0"/>
                        <a:t> of </a:t>
                      </a:r>
                      <a:r>
                        <a:rPr lang="en-US" sz="800" dirty="0" err="1" smtClean="0"/>
                        <a:t>SetRequest</a:t>
                      </a:r>
                      <a:r>
                        <a:rPr lang="en-US" sz="800" dirty="0" smtClean="0"/>
                        <a:t> packets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display_string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 system description of the responder</a:t>
                      </a:r>
                    </a:p>
                  </a:txBody>
                  <a:tcPr marL="27432" marR="18288" marT="18288" marB="0"/>
                </a:tc>
              </a:tr>
              <a:tr h="15640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up_since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</a:t>
                      </a:r>
                      <a:r>
                        <a:rPr lang="en-US" sz="800" baseline="0" dirty="0" smtClean="0"/>
                        <a:t> the responder has been up since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07740" y="1970329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SNMP messages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69050"/>
              </p:ext>
            </p:extLst>
          </p:nvPr>
        </p:nvGraphicFramePr>
        <p:xfrm>
          <a:off x="3295142" y="1152850"/>
          <a:ext cx="3791459" cy="8283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6965"/>
                <a:gridCol w="485078"/>
                <a:gridCol w="2619416"/>
              </a:tblGrid>
              <a:tr h="1894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request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func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Function message that was sent</a:t>
                      </a:r>
                    </a:p>
                  </a:txBody>
                  <a:tcPr marL="27432" marR="18288" marT="18288" marB="0"/>
                </a:tc>
              </a:tr>
              <a:tr h="159724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exception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Exception if there</a:t>
                      </a:r>
                      <a:r>
                        <a:rPr lang="en-US" sz="800" baseline="0" dirty="0" smtClean="0"/>
                        <a:t> was a failure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00400" y="685800"/>
            <a:ext cx="253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modbus.log</a:t>
            </a:r>
            <a:endParaRPr lang="en-US" sz="1400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PLC requests (industrial control)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" y="0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pic>
        <p:nvPicPr>
          <p:cNvPr id="34" name="Picture 33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59002"/>
              </p:ext>
            </p:extLst>
          </p:nvPr>
        </p:nvGraphicFramePr>
        <p:xfrm>
          <a:off x="152400" y="2536609"/>
          <a:ext cx="3581401" cy="334673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66800"/>
                <a:gridCol w="304800"/>
                <a:gridCol w="2209801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Timestamp when the SSL connection was detected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version that the server offered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cipher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SSL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cipher suite that the server chose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Elliptic curve the server chose if using ECDH/ECDHE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server_name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Value of the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Server Name Indicator SSL extension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session_id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Session ID offered by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client for session resumption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last_alert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Last alert that was seen during the connection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established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Was this connection established successfully?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Chain of certificates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File unique IDs for certs in </a:t>
                      </a:r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</a:rPr>
                        <a:t>cert_chain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. See </a:t>
                      </a:r>
                      <a:r>
                        <a:rPr lang="en-US" sz="800" b="1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of certificates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client_cert_chain_fuids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vector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File UIDs for certs in 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client_cert_chain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. 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="1" dirty="0">
                        <a:solidFill>
                          <a:srgbClr val="0099CC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server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server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X.509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cert offered by the client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client_issuer_subject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Subject of the signer of the client cert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validation_status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Certificate validation</a:t>
                      </a:r>
                      <a:r>
                        <a:rPr lang="en-US" sz="800" b="0" baseline="0" dirty="0" smtClean="0">
                          <a:solidFill>
                            <a:schemeClr val="tx1"/>
                          </a:solidFill>
                        </a:rPr>
                        <a:t> result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Result of OCSP validation for this handshake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269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ocsp_response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OCSP response as a 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6565" y="2133600"/>
            <a:ext cx="133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ssl.log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handshakes</a:t>
            </a:r>
            <a:endParaRPr lang="en-US" sz="1000" dirty="0">
              <a:solidFill>
                <a:schemeClr val="accent5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0"/>
            <a:ext cx="229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Bro </a:t>
            </a:r>
            <a:r>
              <a:rPr lang="en-US" sz="2400" dirty="0" smtClean="0">
                <a:solidFill>
                  <a:srgbClr val="006699"/>
                </a:solidFill>
                <a:latin typeface="Arial Black" pitchFamily="34" charset="0"/>
              </a:rPr>
              <a:t>2.3 Logs</a:t>
            </a:r>
            <a:endParaRPr lang="en-US" sz="2400" dirty="0">
              <a:solidFill>
                <a:srgbClr val="006699"/>
              </a:solidFill>
              <a:latin typeface="Arial Black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0211"/>
            <a:ext cx="1123950" cy="385890"/>
          </a:xfrm>
          <a:prstGeom prst="rect">
            <a:avLst/>
          </a:prstGeom>
        </p:spPr>
      </p:pic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85051"/>
              </p:ext>
            </p:extLst>
          </p:nvPr>
        </p:nvGraphicFramePr>
        <p:xfrm>
          <a:off x="3886200" y="2652309"/>
          <a:ext cx="3200400" cy="3779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3818"/>
                <a:gridCol w="521528"/>
                <a:gridCol w="1405054"/>
              </a:tblGrid>
              <a:tr h="20164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9144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when the cert </a:t>
                      </a:r>
                      <a:r>
                        <a:rPr lang="en-US" sz="800" baseline="0" dirty="0" smtClean="0"/>
                        <a:t>was seen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baseline="0" dirty="0" smtClean="0"/>
                        <a:t>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string</a:t>
                      </a:r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File unique ID. </a:t>
                      </a:r>
                      <a:r>
                        <a:rPr lang="en-US" sz="800" b="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See </a:t>
                      </a:r>
                      <a:r>
                        <a:rPr lang="en-US" sz="800" b="1" baseline="0" dirty="0" err="1" smtClean="0">
                          <a:solidFill>
                            <a:srgbClr val="0099CC"/>
                          </a:solidFill>
                          <a:latin typeface="+mn-lt"/>
                        </a:rPr>
                        <a:t>files.log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certificate.version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Version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certificate.serial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Serial number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certificate.issuer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Issuer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certificate.not_valid_before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before when the cert</a:t>
                      </a:r>
                      <a:r>
                        <a:rPr lang="en-US" sz="800" baseline="0" dirty="0" smtClean="0"/>
                        <a:t>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certificate.not_valid_after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 after when the cert is invalid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 of the key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certificate.sig_alg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Name</a:t>
                      </a:r>
                      <a:r>
                        <a:rPr lang="en-US" sz="800" baseline="0" dirty="0" smtClean="0"/>
                        <a:t> of the signature algorithm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type</a:t>
                      </a:r>
                      <a:r>
                        <a:rPr lang="en-US" sz="800" baseline="0" dirty="0" smtClean="0"/>
                        <a:t> (either RSA, DSA or EC)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certificate.key_length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Key length,</a:t>
                      </a:r>
                      <a:r>
                        <a:rPr lang="en-US" sz="800" baseline="0" dirty="0" smtClean="0"/>
                        <a:t> in bits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certificate.exponent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Exponent, if RSA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certificate.curve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Curve, if EC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277464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san.dns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DNS entries in Subject</a:t>
                      </a:r>
                      <a:r>
                        <a:rPr lang="en-US" sz="800" baseline="0" dirty="0" smtClean="0"/>
                        <a:t> Alternative Name (SAN)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san.uri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URI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san.email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string_vec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email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san.ip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addr_vec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List of IP entries in SAN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basic_constraints.ca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 flag set?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7157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basic_constraints.path_len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Maximum path length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86200" y="2164321"/>
            <a:ext cx="200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x509.log</a:t>
            </a:r>
          </a:p>
          <a:p>
            <a:r>
              <a:rPr lang="en-US" sz="1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itchFamily="34" charset="0"/>
              </a:rPr>
              <a:t>SSL certificate details</a:t>
            </a:r>
            <a:endParaRPr lang="en-US" sz="1000" dirty="0">
              <a:solidFill>
                <a:schemeClr val="accent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377034"/>
              </p:ext>
            </p:extLst>
          </p:nvPr>
        </p:nvGraphicFramePr>
        <p:xfrm>
          <a:off x="162035" y="7572208"/>
          <a:ext cx="3571765" cy="118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75"/>
                <a:gridCol w="380237"/>
                <a:gridCol w="2739253"/>
              </a:tblGrid>
              <a:tr h="254379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6856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of message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name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name of the weird that occurred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addl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Additional information accompanying the weird, if any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notice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err="1" smtClean="0"/>
                        <a:t>bool</a:t>
                      </a:r>
                      <a:endParaRPr lang="en-US" sz="800" b="0" dirty="0" smtClean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Indicate if this</a:t>
                      </a:r>
                      <a:r>
                        <a:rPr lang="en-US" sz="800" baseline="0" dirty="0" smtClean="0"/>
                        <a:t> weird was also turned into a notice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peer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peer that generated this weird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6200" y="7115008"/>
            <a:ext cx="27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weird.log</a:t>
            </a:r>
            <a:endParaRPr 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Black" pitchFamily="34" charset="0"/>
              </a:rPr>
              <a:t>Anomalies and protocol violations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76600" y="9385756"/>
            <a:ext cx="7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© </a:t>
            </a:r>
            <a:r>
              <a:rPr lang="en-US" sz="800" dirty="0" err="1" smtClean="0"/>
              <a:t>Broala</a:t>
            </a:r>
            <a:r>
              <a:rPr lang="en-US" sz="800" dirty="0" smtClean="0"/>
              <a:t> LLC. </a:t>
            </a:r>
            <a:endParaRPr 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6553200" y="9385756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Version: 2.0</a:t>
            </a:r>
            <a:endParaRPr lang="en-US" sz="800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489"/>
              </p:ext>
            </p:extLst>
          </p:nvPr>
        </p:nvGraphicFramePr>
        <p:xfrm>
          <a:off x="152400" y="838200"/>
          <a:ext cx="3581400" cy="13073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304800"/>
                <a:gridCol w="2819400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time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Timestamp when the SSH connection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status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If the login was heuristically guessed to be </a:t>
                      </a:r>
                      <a:r>
                        <a:rPr lang="en-US" sz="800" baseline="0" dirty="0" smtClean="0"/>
                        <a:t>“success” or “failure”.</a:t>
                      </a:r>
                      <a:endParaRPr lang="en-US" sz="800" dirty="0" smtClean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direction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Outbound or inbound connection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client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client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server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string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Software string from the server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resp_size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/>
                        <a:t>count</a:t>
                      </a:r>
                      <a:endParaRPr lang="en-US" sz="800" b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Amount of data returned by the server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76200" y="381000"/>
            <a:ext cx="135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ssh.log</a:t>
            </a:r>
            <a:endParaRPr lang="en-US" sz="1400" dirty="0" smtClean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SSH handshakes</a:t>
            </a:r>
            <a:endParaRPr lang="en-US" sz="1000" dirty="0">
              <a:solidFill>
                <a:schemeClr val="accent4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20083"/>
              </p:ext>
            </p:extLst>
          </p:nvPr>
        </p:nvGraphicFramePr>
        <p:xfrm>
          <a:off x="163602" y="6334450"/>
          <a:ext cx="3570197" cy="74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3063"/>
                <a:gridCol w="391980"/>
                <a:gridCol w="2515154"/>
              </a:tblGrid>
              <a:tr h="16117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baseline="0" dirty="0" smtClean="0"/>
                        <a:t>time</a:t>
                      </a:r>
                      <a:endParaRPr lang="en-US" sz="8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Timestamp tunnel</a:t>
                      </a:r>
                      <a:r>
                        <a:rPr lang="en-US" sz="800" baseline="0" dirty="0" smtClean="0"/>
                        <a:t> was detected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baseline="0" dirty="0" err="1" smtClean="0"/>
                        <a:t>uid</a:t>
                      </a:r>
                      <a:r>
                        <a:rPr lang="en-US" sz="800" b="1" baseline="0" dirty="0" smtClean="0"/>
                        <a:t> &amp; id</a:t>
                      </a:r>
                      <a:endParaRPr lang="en-US" sz="800" b="1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endParaRPr lang="en-US" sz="800" b="0" baseline="0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Underlying connection info - See </a:t>
                      </a:r>
                      <a:r>
                        <a:rPr lang="en-US" sz="800" b="1" baseline="0" dirty="0" smtClean="0">
                          <a:solidFill>
                            <a:srgbClr val="9CB95D"/>
                          </a:solidFill>
                        </a:rPr>
                        <a:t>conn.log</a:t>
                      </a:r>
                      <a:endParaRPr lang="en-US" sz="800" baseline="0" dirty="0" smtClean="0"/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err="1" smtClean="0"/>
                        <a:t>tunnel_type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type of tunnel (e.g. </a:t>
                      </a:r>
                      <a:r>
                        <a:rPr lang="en-US" sz="800" dirty="0" err="1" smtClean="0"/>
                        <a:t>Teredo</a:t>
                      </a:r>
                      <a:r>
                        <a:rPr lang="en-US" sz="800" dirty="0" smtClean="0"/>
                        <a:t>, IP)</a:t>
                      </a:r>
                    </a:p>
                  </a:txBody>
                  <a:tcPr marL="27432" marR="18288" marT="18288" marB="0"/>
                </a:tc>
              </a:tr>
              <a:tr h="143903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action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The activity that occurred (discovered, closed)</a:t>
                      </a: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76200" y="5867400"/>
            <a:ext cx="3345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tunnel.log</a:t>
            </a:r>
            <a:endParaRPr lang="en-US" sz="1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itchFamily="34" charset="0"/>
              </a:rPr>
              <a:t>Details of encapsulating tunnels</a:t>
            </a:r>
            <a:endParaRPr lang="en-US" sz="1000" dirty="0">
              <a:solidFill>
                <a:schemeClr val="accent3">
                  <a:lumMod val="60000"/>
                  <a:lumOff val="40000"/>
                </a:schemeClr>
              </a:solidFill>
              <a:latin typeface="Arial Black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" y="9385756"/>
            <a:ext cx="236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</a:t>
            </a:r>
            <a:endParaRPr lang="en-US" sz="8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01799"/>
              </p:ext>
            </p:extLst>
          </p:nvPr>
        </p:nvGraphicFramePr>
        <p:xfrm>
          <a:off x="3886200" y="6736314"/>
          <a:ext cx="3200400" cy="22552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154"/>
                <a:gridCol w="2330246"/>
              </a:tblGrid>
              <a:tr h="2013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Log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app_stats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  <a:latin typeface="+mn-lt"/>
                        </a:rPr>
                        <a:t>Statistics</a:t>
                      </a:r>
                      <a:r>
                        <a:rPr lang="en-US" sz="800" b="1" dirty="0" smtClean="0">
                          <a:solidFill>
                            <a:srgbClr val="BE514F"/>
                          </a:solidFill>
                          <a:latin typeface="+mn-lt"/>
                        </a:rPr>
                        <a:t> on usage of popular web apps</a:t>
                      </a:r>
                      <a:endParaRPr lang="en-US" sz="800" b="1" dirty="0">
                        <a:solidFill>
                          <a:srgbClr val="BE514F"/>
                        </a:solidFill>
                        <a:latin typeface="+mn-lt"/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cluster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b="1" baseline="0" dirty="0" smtClean="0">
                          <a:solidFill>
                            <a:srgbClr val="5183BB"/>
                          </a:solidFill>
                        </a:rPr>
                        <a:t>Diagnostics for cluster operation</a:t>
                      </a:r>
                      <a:endParaRPr lang="en-US" sz="800" b="1" baseline="0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communication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Diagnostics for inter-process communications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9CB95D"/>
                          </a:solidFill>
                        </a:rPr>
                        <a:t>dpd</a:t>
                      </a:r>
                      <a:endParaRPr lang="en-US" sz="800" b="1" dirty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9CB95D"/>
                          </a:solidFill>
                        </a:rPr>
                        <a:t>Diagnostics for dynamic protocol detection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known_certs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Observed local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SSL certs. Each is logged once/day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known_devices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Observed local devices. Each is logged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once/day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BE514F"/>
                          </a:solidFill>
                        </a:rPr>
                        <a:t>known_hosts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Observed local active</a:t>
                      </a:r>
                      <a:r>
                        <a:rPr lang="en-US" sz="800" b="1" baseline="0" dirty="0" smtClean="0">
                          <a:solidFill>
                            <a:srgbClr val="BE514F"/>
                          </a:solidFill>
                        </a:rPr>
                        <a:t> IPs. Each is logged once/day</a:t>
                      </a:r>
                      <a:endParaRPr lang="en-US" sz="800" b="1" dirty="0" smtClean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known_services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Observed local services. Each is logged once/day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F5944D"/>
                          </a:solidFill>
                        </a:rPr>
                        <a:t>loaded_scripts</a:t>
                      </a:r>
                      <a:endParaRPr lang="en-US" sz="800" b="1" dirty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F5944D"/>
                          </a:solidFill>
                        </a:rPr>
                        <a:t>A list of scripts that were</a:t>
                      </a:r>
                      <a:r>
                        <a:rPr lang="en-US" sz="800" b="1" baseline="0" dirty="0" smtClean="0">
                          <a:solidFill>
                            <a:srgbClr val="F5944D"/>
                          </a:solidFill>
                        </a:rPr>
                        <a:t> loaded at startup</a:t>
                      </a:r>
                      <a:endParaRPr lang="en-US" sz="800" b="1" dirty="0" smtClean="0">
                        <a:solidFill>
                          <a:srgbClr val="F5944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4FADC4"/>
                          </a:solidFill>
                        </a:rPr>
                        <a:t>packet_filter</a:t>
                      </a:r>
                      <a:endParaRPr lang="en-US" sz="800" b="1" dirty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4FADC4"/>
                          </a:solidFill>
                        </a:rPr>
                        <a:t>Any</a:t>
                      </a:r>
                      <a:r>
                        <a:rPr lang="en-US" sz="800" b="1" baseline="0" dirty="0" smtClean="0">
                          <a:solidFill>
                            <a:srgbClr val="4FADC4"/>
                          </a:solidFill>
                        </a:rPr>
                        <a:t> filters to limit the traffic being analyzed</a:t>
                      </a:r>
                      <a:endParaRPr lang="en-US" sz="800" b="1" dirty="0" smtClean="0">
                        <a:solidFill>
                          <a:srgbClr val="4FADC4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stats</a:t>
                      </a:r>
                      <a:endParaRPr lang="en-US" sz="800" b="1" dirty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80669F"/>
                          </a:solidFill>
                        </a:rPr>
                        <a:t>Diagnostics such as </a:t>
                      </a:r>
                      <a:r>
                        <a:rPr lang="en-US" sz="800" b="1" dirty="0" err="1" smtClean="0">
                          <a:solidFill>
                            <a:srgbClr val="80669F"/>
                          </a:solidFill>
                        </a:rPr>
                        <a:t>mem</a:t>
                      </a:r>
                      <a:r>
                        <a:rPr lang="en-US" sz="800" b="1" baseline="0" dirty="0" smtClean="0">
                          <a:solidFill>
                            <a:srgbClr val="80669F"/>
                          </a:solidFill>
                        </a:rPr>
                        <a:t> usage, packets seen, etc.</a:t>
                      </a:r>
                      <a:endParaRPr lang="en-US" sz="800" b="1" dirty="0" smtClean="0">
                        <a:solidFill>
                          <a:srgbClr val="80669F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</a:t>
                      </a:r>
                      <a:endParaRPr lang="en-US" sz="800" b="1" dirty="0">
                        <a:solidFill>
                          <a:srgbClr val="BE514F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BE514F"/>
                          </a:solidFill>
                        </a:rPr>
                        <a:t>Syslog messages</a:t>
                      </a:r>
                    </a:p>
                  </a:txBody>
                  <a:tcPr marL="27432" marR="18288" marT="18288" marB="0"/>
                </a:tc>
              </a:tr>
              <a:tr h="157995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rgbClr val="5183BB"/>
                          </a:solidFill>
                        </a:rPr>
                        <a:t>Hosts running </a:t>
                      </a:r>
                      <a:r>
                        <a:rPr lang="en-US" sz="800" b="1" dirty="0" err="1" smtClean="0">
                          <a:solidFill>
                            <a:srgbClr val="5183BB"/>
                          </a:solidFill>
                        </a:rPr>
                        <a:t>traceroute</a:t>
                      </a:r>
                      <a:endParaRPr lang="en-US" sz="800" b="1" dirty="0" smtClean="0">
                        <a:solidFill>
                          <a:srgbClr val="5183BB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4939366" y="643151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itchFamily="34" charset="0"/>
              </a:rPr>
              <a:t>Other Logs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6403" y="467396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99CC"/>
                </a:solidFill>
                <a:latin typeface="Arial Black" panose="020B0A04020102020204" pitchFamily="34" charset="0"/>
              </a:rPr>
              <a:t>www.broala.com</a:t>
            </a:r>
            <a:endParaRPr lang="en-US" sz="900" dirty="0">
              <a:solidFill>
                <a:srgbClr val="0099CC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32" y="8991600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In order to promote its wide distribution, this work is licensed under the Creative Commons Attribution-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NonCommercial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ShareAlike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4.0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International License (http://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creativecommons.org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/licenses/by-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nc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sa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/4.0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/).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We at </a:t>
            </a:r>
            <a:r>
              <a:rPr lang="en-US" sz="800" dirty="0" err="1" smtClean="0">
                <a:solidFill>
                  <a:schemeClr val="bg1">
                    <a:lumMod val="65000"/>
                  </a:schemeClr>
                </a:solidFill>
              </a:rPr>
              <a:t>Broala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are committed to helping you understand Bro to the fullest so you can be a monitoring hero.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71699"/>
              </p:ext>
            </p:extLst>
          </p:nvPr>
        </p:nvGraphicFramePr>
        <p:xfrm>
          <a:off x="3886199" y="1000428"/>
          <a:ext cx="3200400" cy="10876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4232"/>
                <a:gridCol w="340468"/>
                <a:gridCol w="2255700"/>
              </a:tblGrid>
              <a:tr h="234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Field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b="1" dirty="0"/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ts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time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timestamp, if available (0 otherwise)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level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 severity (Info,</a:t>
                      </a:r>
                      <a:r>
                        <a:rPr lang="en-US" sz="800" baseline="0" dirty="0" smtClean="0"/>
                        <a:t> warning, error, etc.)</a:t>
                      </a:r>
                      <a:endParaRPr lang="en-US" sz="800" dirty="0"/>
                    </a:p>
                  </a:txBody>
                  <a:tcPr marL="27432" marR="18288" marT="18288" marB="0"/>
                </a:tc>
              </a:tr>
              <a:tr h="182895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message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/>
                        <a:t>Message text</a:t>
                      </a:r>
                      <a:endParaRPr lang="en-US" sz="800" b="1" baseline="0" dirty="0" smtClean="0">
                        <a:solidFill>
                          <a:srgbClr val="9CB95D"/>
                        </a:solidFill>
                      </a:endParaRPr>
                    </a:p>
                  </a:txBody>
                  <a:tcPr marL="27432" marR="18288" marT="18288" marB="0"/>
                </a:tc>
              </a:tr>
              <a:tr h="30484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location</a:t>
                      </a:r>
                      <a:endParaRPr lang="en-US" sz="800" b="1" dirty="0"/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string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</a:t>
                      </a:r>
                      <a:r>
                        <a:rPr lang="en-US" sz="800" baseline="0" dirty="0" smtClean="0"/>
                        <a:t> script location where the event occurred, if available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18288" marT="18288" marB="0"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800364" y="530144"/>
            <a:ext cx="248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6B484"/>
                </a:solidFill>
                <a:latin typeface="Arial Black" pitchFamily="34" charset="0"/>
              </a:rPr>
              <a:t>reporter.log</a:t>
            </a:r>
            <a:endParaRPr lang="en-US" sz="1400" dirty="0" smtClean="0">
              <a:solidFill>
                <a:srgbClr val="F6B484"/>
              </a:solidFill>
              <a:latin typeface="Arial Black" pitchFamily="34" charset="0"/>
            </a:endParaRPr>
          </a:p>
          <a:p>
            <a:r>
              <a:rPr lang="en-US" sz="1000" dirty="0" smtClean="0">
                <a:solidFill>
                  <a:srgbClr val="F6B484"/>
                </a:solidFill>
                <a:latin typeface="Arial Black" pitchFamily="34" charset="0"/>
              </a:rPr>
              <a:t>Bro internal errors and warnings</a:t>
            </a:r>
            <a:endParaRPr lang="en-US" sz="1000" dirty="0">
              <a:solidFill>
                <a:srgbClr val="F6B484"/>
              </a:solidFill>
              <a:latin typeface="Arial Black" pitchFamily="34" charset="0"/>
            </a:endParaRPr>
          </a:p>
        </p:txBody>
      </p:sp>
      <p:pic>
        <p:nvPicPr>
          <p:cNvPr id="4" name="Picture 3" descr="bro-ey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76200"/>
            <a:ext cx="63703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28231</TotalTime>
  <Words>3141</Words>
  <Application>Microsoft Macintosh PowerPoint</Application>
  <PresentationFormat>Custom</PresentationFormat>
  <Paragraphs>1031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Miller</dc:creator>
  <cp:lastModifiedBy>Vlad Grigorescu</cp:lastModifiedBy>
  <cp:revision>652</cp:revision>
  <dcterms:created xsi:type="dcterms:W3CDTF">2008-11-19T15:13:13Z</dcterms:created>
  <dcterms:modified xsi:type="dcterms:W3CDTF">2014-08-13T20:44:33Z</dcterms:modified>
</cp:coreProperties>
</file>