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30"/>
  </p:notesMasterIdLst>
  <p:sldIdLst>
    <p:sldId id="257" r:id="rId2"/>
    <p:sldId id="269" r:id="rId3"/>
    <p:sldId id="280" r:id="rId4"/>
    <p:sldId id="270" r:id="rId5"/>
    <p:sldId id="271" r:id="rId6"/>
    <p:sldId id="272" r:id="rId7"/>
    <p:sldId id="289" r:id="rId8"/>
    <p:sldId id="294" r:id="rId9"/>
    <p:sldId id="273" r:id="rId10"/>
    <p:sldId id="274" r:id="rId11"/>
    <p:sldId id="275" r:id="rId12"/>
    <p:sldId id="295" r:id="rId13"/>
    <p:sldId id="284" r:id="rId14"/>
    <p:sldId id="285" r:id="rId15"/>
    <p:sldId id="296" r:id="rId16"/>
    <p:sldId id="292" r:id="rId17"/>
    <p:sldId id="293" r:id="rId18"/>
    <p:sldId id="277" r:id="rId19"/>
    <p:sldId id="287" r:id="rId20"/>
    <p:sldId id="286" r:id="rId21"/>
    <p:sldId id="298" r:id="rId22"/>
    <p:sldId id="297" r:id="rId23"/>
    <p:sldId id="288" r:id="rId24"/>
    <p:sldId id="299" r:id="rId25"/>
    <p:sldId id="300" r:id="rId26"/>
    <p:sldId id="278" r:id="rId27"/>
    <p:sldId id="279" r:id="rId28"/>
    <p:sldId id="25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8E449B"/>
    <a:srgbClr val="C38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278" autoAdjust="0"/>
  </p:normalViewPr>
  <p:slideViewPr>
    <p:cSldViewPr snapToGrid="0">
      <p:cViewPr varScale="1">
        <p:scale>
          <a:sx n="100" d="100"/>
          <a:sy n="100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C9AF7-156C-4702-B861-F8ED96F59EB7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A2AF0-0A96-4DCB-8A49-19290AB57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83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今天我们来讲一下网络相关的一些东西。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我会按照协议的产生，传输，到最终处理的过程讲解。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主要是分享一些概念，理论，以及服务器编程时，关于协议处理，要考虑的一些问题。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60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6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0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524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89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67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02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3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4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3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7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7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33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14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A2AF0-0A96-4DCB-8A49-19290AB57A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1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AFD3-D31A-4B6B-B4EB-EBB229973D67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8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5B7-6F15-4847-9126-FC8C0C992B4E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0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FE5E-2EE2-4254-BB9D-7D4BEF92009B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4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C0AA-F411-4EB3-9D29-88D481128591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" y="0"/>
            <a:ext cx="12191516" cy="685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9913-0C42-4734-BE88-AD4784C55C51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11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DD66-DF3A-465C-82BA-96918E9AF1D5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8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B440-2855-4EAD-AAE3-AD70C879E608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8EA-4470-4D39-BF38-385AD35A169E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1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BB1C-72D1-47C4-BDF2-CC0E2C529306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8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BE4-6ABD-404F-A93D-13E40C99DB58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3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3E37-E1BA-4900-A734-2AD35DD4BD99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2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5357-AB82-443A-AD8F-90482344ADFF}" type="datetime1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3CCC-E805-485A-A123-8E319383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0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tty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255" y="1696216"/>
            <a:ext cx="3592515" cy="13788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" b="13982"/>
          <a:stretch/>
        </p:blipFill>
        <p:spPr>
          <a:xfrm>
            <a:off x="10242276" y="0"/>
            <a:ext cx="1752454" cy="673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56"/>
          <a:stretch/>
        </p:blipFill>
        <p:spPr>
          <a:xfrm>
            <a:off x="0" y="0"/>
            <a:ext cx="5986914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110298" y="3182257"/>
            <a:ext cx="50082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6600">
                  <a:solidFill>
                    <a:srgbClr val="8E449B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8E449B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一条协议的使命</a:t>
            </a:r>
            <a:endParaRPr lang="zh-CN" altLang="en-US" sz="5400" b="1" dirty="0">
              <a:ln w="6600">
                <a:solidFill>
                  <a:srgbClr val="8E449B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8E449B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8"/>
          <p:cNvSpPr txBox="1"/>
          <p:nvPr/>
        </p:nvSpPr>
        <p:spPr>
          <a:xfrm>
            <a:off x="1318660" y="149717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协议诞生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21800" y="6356350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39" y="734785"/>
            <a:ext cx="5153663" cy="53594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93" y="1212850"/>
            <a:ext cx="5877207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1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8"/>
          <p:cNvSpPr txBox="1"/>
          <p:nvPr/>
        </p:nvSpPr>
        <p:spPr>
          <a:xfrm>
            <a:off x="1318660" y="149717"/>
            <a:ext cx="3254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协议的传输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7286" y="6327321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60" y="1676399"/>
            <a:ext cx="5807854" cy="318588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589" y="1937657"/>
            <a:ext cx="3826495" cy="30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8"/>
          <p:cNvSpPr txBox="1"/>
          <p:nvPr/>
        </p:nvSpPr>
        <p:spPr>
          <a:xfrm>
            <a:off x="1318660" y="149717"/>
            <a:ext cx="3767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协议的传输过程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7286" y="6327321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192" y="683078"/>
            <a:ext cx="8103837" cy="33664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192" y="4423426"/>
            <a:ext cx="2115457" cy="177245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649" y="4423426"/>
            <a:ext cx="1997953" cy="17843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3601" y="4423426"/>
            <a:ext cx="2115457" cy="17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2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8"/>
          <p:cNvSpPr txBox="1"/>
          <p:nvPr/>
        </p:nvSpPr>
        <p:spPr>
          <a:xfrm>
            <a:off x="1318660" y="149717"/>
            <a:ext cx="3033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21800" y="6356349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30" y="1247370"/>
            <a:ext cx="10761441" cy="35995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3530" y="5416965"/>
            <a:ext cx="1065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注意：业务服务器之间协议通过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转发，业务服务器和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之间的协议，不全是包装协议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8"/>
          <p:cNvSpPr txBox="1"/>
          <p:nvPr/>
        </p:nvSpPr>
        <p:spPr>
          <a:xfrm>
            <a:off x="1318660" y="149717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服务器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00125" y="6356350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3093" y="986970"/>
            <a:ext cx="85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：业务服务器的所有协议都是经过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转发出去的，不存在直接发送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93" y="1793445"/>
            <a:ext cx="4683995" cy="19512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73" y="4375150"/>
            <a:ext cx="6930789" cy="198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430" y="1753529"/>
            <a:ext cx="651189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8"/>
          <p:cNvSpPr txBox="1"/>
          <p:nvPr/>
        </p:nvSpPr>
        <p:spPr>
          <a:xfrm>
            <a:off x="1318660" y="149717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客户端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1265" y="823632"/>
            <a:ext cx="85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基础：除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请求通过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转发，其他协议都通过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996" y="1366158"/>
            <a:ext cx="750200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8"/>
          <p:cNvSpPr txBox="1"/>
          <p:nvPr/>
        </p:nvSpPr>
        <p:spPr>
          <a:xfrm>
            <a:off x="1318660" y="149717"/>
            <a:ext cx="373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NioEventLoop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1359806"/>
            <a:ext cx="2162629" cy="21853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30" y="1582964"/>
            <a:ext cx="960917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0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8"/>
          <p:cNvSpPr txBox="1"/>
          <p:nvPr/>
        </p:nvSpPr>
        <p:spPr>
          <a:xfrm>
            <a:off x="1318660" y="149717"/>
            <a:ext cx="5977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EventLoopGroup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448800" y="6301821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75" y="757463"/>
            <a:ext cx="10231164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8"/>
          <p:cNvSpPr txBox="1"/>
          <p:nvPr/>
        </p:nvSpPr>
        <p:spPr>
          <a:xfrm>
            <a:off x="1520791" y="168968"/>
            <a:ext cx="405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63743" y="6356350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51" y="696686"/>
            <a:ext cx="6423039" cy="2794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668" y="569078"/>
            <a:ext cx="1586719" cy="7366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303" y="1619249"/>
            <a:ext cx="8504814" cy="47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1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9078" y="1867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128"/>
          <p:cNvSpPr txBox="1"/>
          <p:nvPr/>
        </p:nvSpPr>
        <p:spPr>
          <a:xfrm>
            <a:off x="1520791" y="168968"/>
            <a:ext cx="405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59625" y="6721475"/>
            <a:ext cx="58528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源码阅读</a:t>
            </a:r>
            <a:r>
              <a:rPr lang="en-US" altLang="zh-CN" dirty="0" smtClean="0"/>
              <a:t>Netty4.0,</a:t>
            </a:r>
            <a:r>
              <a:rPr lang="zh-CN" altLang="en-US" dirty="0" smtClean="0"/>
              <a:t>核心类</a:t>
            </a:r>
            <a:r>
              <a:rPr lang="en-US" altLang="zh-CN" dirty="0" err="1" smtClean="0"/>
              <a:t>ByteBufAllocator</a:t>
            </a:r>
            <a:r>
              <a:rPr lang="zh-CN" altLang="en-US" dirty="0" smtClean="0"/>
              <a:t>的实现类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err="1" smtClean="0"/>
              <a:t>PooledByteBufAllocator</a:t>
            </a:r>
            <a:r>
              <a:rPr lang="zh-CN" altLang="en-US" dirty="0" smtClean="0"/>
              <a:t>，</a:t>
            </a:r>
            <a:r>
              <a:rPr lang="en-US" altLang="zh-CN" dirty="0" err="1"/>
              <a:t>UnpooledByteBufAllocator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，了解如何使用直接内存和内存池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看</a:t>
            </a:r>
            <a:r>
              <a:rPr lang="zh-CN" altLang="en-US" dirty="0" smtClean="0"/>
              <a:t>的过程中有很多实现类，多关注</a:t>
            </a:r>
            <a:r>
              <a:rPr lang="en-US" altLang="zh-CN" dirty="0" smtClean="0"/>
              <a:t>NIO</a:t>
            </a:r>
            <a:r>
              <a:rPr lang="zh-CN" altLang="en-US" dirty="0"/>
              <a:t>开头</a:t>
            </a:r>
            <a:r>
              <a:rPr lang="zh-CN" altLang="en-US" dirty="0" smtClean="0"/>
              <a:t>的实现类就行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90" y="1288347"/>
            <a:ext cx="5766345" cy="48076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266" y="1288347"/>
            <a:ext cx="5662403" cy="355942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700" y="4657498"/>
            <a:ext cx="27418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4731" y="450431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什么是协议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278257" y="6370864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17" y="1596571"/>
            <a:ext cx="3287682" cy="116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617" y="3680278"/>
            <a:ext cx="3465394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89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8"/>
          <p:cNvSpPr txBox="1"/>
          <p:nvPr/>
        </p:nvSpPr>
        <p:spPr>
          <a:xfrm>
            <a:off x="1520791" y="168968"/>
            <a:ext cx="577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线程模型（数据收发线程模型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线程池）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82" y="1375229"/>
            <a:ext cx="7502007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8"/>
          <p:cNvSpPr txBox="1"/>
          <p:nvPr/>
        </p:nvSpPr>
        <p:spPr>
          <a:xfrm>
            <a:off x="1520791" y="168968"/>
            <a:ext cx="5856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线程模型（数据收发线程模型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-hash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线程池）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448800" y="6433911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46" y="865414"/>
            <a:ext cx="4277794" cy="3937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46" y="168968"/>
            <a:ext cx="9799577" cy="60452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70246" y="36124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8"/>
          <p:cNvSpPr txBox="1"/>
          <p:nvPr/>
        </p:nvSpPr>
        <p:spPr>
          <a:xfrm>
            <a:off x="1263616" y="0"/>
            <a:ext cx="4398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线程模型（数据读取线程模型）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236" y="0"/>
            <a:ext cx="7847964" cy="65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8"/>
          <p:cNvSpPr txBox="1"/>
          <p:nvPr/>
        </p:nvSpPr>
        <p:spPr>
          <a:xfrm>
            <a:off x="1349341" y="0"/>
            <a:ext cx="4398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线程模型（数据发送线程模型）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31" y="400110"/>
            <a:ext cx="6334182" cy="645160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58089" y="1714500"/>
            <a:ext cx="4260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协议的封装，相当于提前同步调用了</a:t>
            </a:r>
            <a:endParaRPr lang="en-US" altLang="zh-CN" dirty="0" smtClean="0"/>
          </a:p>
          <a:p>
            <a:r>
              <a:rPr lang="en-US" altLang="zh-CN" dirty="0" err="1" smtClean="0"/>
              <a:t>Msg.encode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，进行了一次编码，无任何</a:t>
            </a:r>
            <a:endParaRPr lang="en-US" altLang="zh-CN" dirty="0" smtClean="0"/>
          </a:p>
          <a:p>
            <a:r>
              <a:rPr lang="zh-CN" altLang="en-US" dirty="0" smtClean="0"/>
              <a:t>线程切换。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但底层最终编码时，还会调用最外层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方法。相当于对之前的</a:t>
            </a:r>
            <a:r>
              <a:rPr lang="en-US" altLang="zh-CN" dirty="0" smtClean="0"/>
              <a:t>byte[]</a:t>
            </a:r>
            <a:r>
              <a:rPr lang="zh-CN" altLang="en-US" dirty="0" smtClean="0"/>
              <a:t>进行了一次编码。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912" y="3854450"/>
            <a:ext cx="863175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8"/>
          <p:cNvSpPr txBox="1"/>
          <p:nvPr/>
        </p:nvSpPr>
        <p:spPr>
          <a:xfrm>
            <a:off x="1349341" y="0"/>
            <a:ext cx="4398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线程模型（数据发送线程模型）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8" y="1014413"/>
            <a:ext cx="6664220" cy="431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830" y="1052513"/>
            <a:ext cx="5153663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1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8"/>
          <p:cNvSpPr txBox="1"/>
          <p:nvPr/>
        </p:nvSpPr>
        <p:spPr>
          <a:xfrm>
            <a:off x="1392204" y="300037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协议的使命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10687" y="6342063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34" y="1800226"/>
            <a:ext cx="11194480" cy="23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9078" y="1867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28"/>
          <p:cNvSpPr txBox="1"/>
          <p:nvPr/>
        </p:nvSpPr>
        <p:spPr>
          <a:xfrm>
            <a:off x="1520791" y="168968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数据安全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8" y="1614488"/>
            <a:ext cx="7229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9078" y="1867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28"/>
          <p:cNvSpPr txBox="1"/>
          <p:nvPr/>
        </p:nvSpPr>
        <p:spPr>
          <a:xfrm>
            <a:off x="1520791" y="168968"/>
            <a:ext cx="2497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协议顺序问题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24975" y="6361112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998" y="168968"/>
            <a:ext cx="10155002" cy="589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" y="0"/>
            <a:ext cx="12191032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45"/>
          <p:cNvSpPr>
            <a:spLocks noChangeArrowheads="1"/>
          </p:cNvSpPr>
          <p:nvPr/>
        </p:nvSpPr>
        <p:spPr bwMode="auto">
          <a:xfrm>
            <a:off x="1982674" y="2949802"/>
            <a:ext cx="1412875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zh-CN"/>
          </a:p>
        </p:txBody>
      </p:sp>
      <p:sp>
        <p:nvSpPr>
          <p:cNvPr id="15" name="Pentagon 104"/>
          <p:cNvSpPr>
            <a:spLocks noChangeArrowheads="1"/>
          </p:cNvSpPr>
          <p:nvPr/>
        </p:nvSpPr>
        <p:spPr bwMode="auto">
          <a:xfrm>
            <a:off x="9001011" y="2949802"/>
            <a:ext cx="1457325" cy="457200"/>
          </a:xfrm>
          <a:prstGeom prst="homePlate">
            <a:avLst>
              <a:gd name="adj" fmla="val 40317"/>
            </a:avLst>
          </a:prstGeom>
          <a:solidFill>
            <a:schemeClr val="accent4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zh-CN"/>
          </a:p>
        </p:txBody>
      </p:sp>
      <p:sp>
        <p:nvSpPr>
          <p:cNvPr id="16" name="Rectangle 445"/>
          <p:cNvSpPr>
            <a:spLocks noChangeArrowheads="1"/>
          </p:cNvSpPr>
          <p:nvPr/>
        </p:nvSpPr>
        <p:spPr bwMode="auto">
          <a:xfrm>
            <a:off x="3389199" y="2949802"/>
            <a:ext cx="1412875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zh-CN"/>
          </a:p>
        </p:txBody>
      </p:sp>
      <p:sp>
        <p:nvSpPr>
          <p:cNvPr id="17" name="Rectangle 446"/>
          <p:cNvSpPr>
            <a:spLocks noChangeArrowheads="1"/>
          </p:cNvSpPr>
          <p:nvPr/>
        </p:nvSpPr>
        <p:spPr bwMode="auto">
          <a:xfrm>
            <a:off x="4787786" y="2949802"/>
            <a:ext cx="1414463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zh-CN"/>
          </a:p>
        </p:txBody>
      </p:sp>
      <p:sp>
        <p:nvSpPr>
          <p:cNvPr id="18" name="Rectangle 447"/>
          <p:cNvSpPr>
            <a:spLocks noChangeArrowheads="1"/>
          </p:cNvSpPr>
          <p:nvPr/>
        </p:nvSpPr>
        <p:spPr bwMode="auto">
          <a:xfrm>
            <a:off x="6187961" y="2949802"/>
            <a:ext cx="1414463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zh-CN"/>
          </a:p>
        </p:txBody>
      </p:sp>
      <p:sp>
        <p:nvSpPr>
          <p:cNvPr id="19" name="Rectangle 448"/>
          <p:cNvSpPr>
            <a:spLocks noChangeArrowheads="1"/>
          </p:cNvSpPr>
          <p:nvPr/>
        </p:nvSpPr>
        <p:spPr bwMode="auto">
          <a:xfrm>
            <a:off x="7594486" y="2949802"/>
            <a:ext cx="1533525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0" name="Rectangle 445"/>
          <p:cNvSpPr>
            <a:spLocks noChangeArrowheads="1"/>
          </p:cNvSpPr>
          <p:nvPr/>
        </p:nvSpPr>
        <p:spPr bwMode="auto">
          <a:xfrm>
            <a:off x="3573349" y="3043464"/>
            <a:ext cx="10318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Step 2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21" name="Rectangle 446"/>
          <p:cNvSpPr>
            <a:spLocks noChangeArrowheads="1"/>
          </p:cNvSpPr>
          <p:nvPr/>
        </p:nvSpPr>
        <p:spPr bwMode="auto">
          <a:xfrm>
            <a:off x="4813186" y="3043464"/>
            <a:ext cx="11112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Step 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22" name="Rectangle 447"/>
          <p:cNvSpPr>
            <a:spLocks noChangeArrowheads="1"/>
          </p:cNvSpPr>
          <p:nvPr/>
        </p:nvSpPr>
        <p:spPr bwMode="auto">
          <a:xfrm>
            <a:off x="6195899" y="3043464"/>
            <a:ext cx="1143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Step 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23" name="Rectangle 445"/>
          <p:cNvSpPr>
            <a:spLocks noChangeArrowheads="1"/>
          </p:cNvSpPr>
          <p:nvPr/>
        </p:nvSpPr>
        <p:spPr bwMode="auto">
          <a:xfrm>
            <a:off x="2331924" y="3043464"/>
            <a:ext cx="10033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chemeClr val="bg1"/>
                </a:solidFill>
              </a:rPr>
              <a:t>Step 1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24" name="Rectangle 448"/>
          <p:cNvSpPr>
            <a:spLocks noChangeArrowheads="1"/>
          </p:cNvSpPr>
          <p:nvPr/>
        </p:nvSpPr>
        <p:spPr bwMode="auto">
          <a:xfrm>
            <a:off x="9004186" y="3043464"/>
            <a:ext cx="9144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chemeClr val="bg1"/>
                </a:solidFill>
              </a:rPr>
              <a:t>  番外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25" name="Rektangel 82"/>
          <p:cNvSpPr>
            <a:spLocks noChangeArrowheads="1"/>
          </p:cNvSpPr>
          <p:nvPr/>
        </p:nvSpPr>
        <p:spPr bwMode="auto">
          <a:xfrm>
            <a:off x="1982674" y="1755713"/>
            <a:ext cx="1965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600" b="1" noProof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协议诞生背景</a:t>
            </a:r>
            <a:endParaRPr lang="en-US" altLang="zh-CN" sz="16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网络连接的建立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Nedadgående pil 90"/>
          <p:cNvSpPr>
            <a:spLocks noChangeArrowheads="1"/>
          </p:cNvSpPr>
          <p:nvPr/>
        </p:nvSpPr>
        <p:spPr bwMode="auto">
          <a:xfrm>
            <a:off x="2587511" y="2494189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zh-CN"/>
          </a:p>
        </p:txBody>
      </p:sp>
      <p:sp>
        <p:nvSpPr>
          <p:cNvPr id="27" name="Rektangel 91"/>
          <p:cNvSpPr>
            <a:spLocks noChangeArrowheads="1"/>
          </p:cNvSpPr>
          <p:nvPr/>
        </p:nvSpPr>
        <p:spPr bwMode="auto">
          <a:xfrm>
            <a:off x="4687157" y="1755712"/>
            <a:ext cx="24745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600" b="1" noProof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协议要走完的路</a:t>
            </a:r>
            <a:endParaRPr lang="en-US" altLang="zh-CN" sz="1600" b="1" noProof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协议的传输过程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Nedadgående pil 92"/>
          <p:cNvSpPr>
            <a:spLocks noChangeArrowheads="1"/>
          </p:cNvSpPr>
          <p:nvPr/>
        </p:nvSpPr>
        <p:spPr bwMode="auto">
          <a:xfrm>
            <a:off x="5211649" y="2494189"/>
            <a:ext cx="249237" cy="538163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zh-CN"/>
          </a:p>
        </p:txBody>
      </p:sp>
      <p:sp>
        <p:nvSpPr>
          <p:cNvPr id="31" name="Rektangel 95"/>
          <p:cNvSpPr>
            <a:spLocks noChangeArrowheads="1"/>
          </p:cNvSpPr>
          <p:nvPr/>
        </p:nvSpPr>
        <p:spPr bwMode="auto">
          <a:xfrm>
            <a:off x="3389199" y="3927702"/>
            <a:ext cx="1891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600" b="1" noProof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协议的诞生</a:t>
            </a:r>
            <a:endParaRPr lang="en-US" altLang="zh-CN" sz="1600" b="1" noProof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协议的编码和解码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Nedadgående pil 96"/>
          <p:cNvSpPr>
            <a:spLocks noChangeArrowheads="1"/>
          </p:cNvSpPr>
          <p:nvPr/>
        </p:nvSpPr>
        <p:spPr bwMode="auto">
          <a:xfrm rot="10800000">
            <a:off x="3838461" y="3314927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zh-CN"/>
          </a:p>
        </p:txBody>
      </p:sp>
      <p:sp>
        <p:nvSpPr>
          <p:cNvPr id="33" name="Rektangel 98"/>
          <p:cNvSpPr>
            <a:spLocks noChangeArrowheads="1"/>
          </p:cNvSpPr>
          <p:nvPr/>
        </p:nvSpPr>
        <p:spPr bwMode="auto">
          <a:xfrm>
            <a:off x="6221047" y="3927702"/>
            <a:ext cx="19542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协议的归宿</a:t>
            </a:r>
            <a:endParaRPr lang="en-US" altLang="zh-CN" sz="16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和业务层耦合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网络层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Nedadgående pil 99"/>
          <p:cNvSpPr>
            <a:spLocks noChangeArrowheads="1"/>
          </p:cNvSpPr>
          <p:nvPr/>
        </p:nvSpPr>
        <p:spPr bwMode="auto">
          <a:xfrm rot="10800000">
            <a:off x="6629353" y="3314926"/>
            <a:ext cx="249238" cy="538163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zh-CN"/>
          </a:p>
        </p:txBody>
      </p:sp>
      <p:sp>
        <p:nvSpPr>
          <p:cNvPr id="35" name="Rektangel 100"/>
          <p:cNvSpPr>
            <a:spLocks noChangeArrowheads="1"/>
          </p:cNvSpPr>
          <p:nvPr/>
        </p:nvSpPr>
        <p:spPr bwMode="auto">
          <a:xfrm>
            <a:off x="8941480" y="1793586"/>
            <a:ext cx="19542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数据的安全性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协议的顺序保证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448"/>
          <p:cNvSpPr>
            <a:spLocks noChangeArrowheads="1"/>
          </p:cNvSpPr>
          <p:nvPr/>
        </p:nvSpPr>
        <p:spPr bwMode="auto">
          <a:xfrm>
            <a:off x="7632586" y="3043464"/>
            <a:ext cx="11715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b="1" dirty="0" smtClean="0">
                <a:solidFill>
                  <a:schemeClr val="bg1"/>
                </a:solidFill>
              </a:rPr>
              <a:t>Recover</a:t>
            </a:r>
            <a:endParaRPr lang="zh-CN" altLang="zh-CN" b="1" dirty="0">
              <a:solidFill>
                <a:schemeClr val="bg1"/>
              </a:solidFill>
            </a:endParaRPr>
          </a:p>
        </p:txBody>
      </p:sp>
      <p:sp>
        <p:nvSpPr>
          <p:cNvPr id="29" name="Nedadgående pil 92"/>
          <p:cNvSpPr>
            <a:spLocks noChangeArrowheads="1"/>
          </p:cNvSpPr>
          <p:nvPr/>
        </p:nvSpPr>
        <p:spPr bwMode="auto">
          <a:xfrm>
            <a:off x="9324862" y="2441861"/>
            <a:ext cx="249237" cy="538163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16243" y="6356350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1562" y="1219200"/>
            <a:ext cx="7986485" cy="4036175"/>
            <a:chOff x="194611" y="1417509"/>
            <a:chExt cx="8567621" cy="3946755"/>
          </a:xfrm>
        </p:grpSpPr>
        <p:sp>
          <p:nvSpPr>
            <p:cNvPr id="12" name="椭圆 11"/>
            <p:cNvSpPr/>
            <p:nvPr/>
          </p:nvSpPr>
          <p:spPr>
            <a:xfrm>
              <a:off x="194611" y="3436664"/>
              <a:ext cx="180020" cy="1800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11560" y="2777484"/>
              <a:ext cx="360040" cy="360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15616" y="3730665"/>
              <a:ext cx="648072" cy="64807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01670" y="2992583"/>
              <a:ext cx="324036" cy="32403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087724" y="3123442"/>
              <a:ext cx="432048" cy="432048"/>
            </a:xfrm>
            <a:prstGeom prst="ellipse">
              <a:avLst/>
            </a:prstGeom>
            <a:solidFill>
              <a:schemeClr val="accent6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720861" y="2372846"/>
              <a:ext cx="324036" cy="324036"/>
            </a:xfrm>
            <a:prstGeom prst="ellipse">
              <a:avLst/>
            </a:prstGeom>
            <a:solidFill>
              <a:srgbClr val="FFC00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350775" y="4105560"/>
              <a:ext cx="546354" cy="5463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760040" y="4623150"/>
              <a:ext cx="324036" cy="324036"/>
            </a:xfrm>
            <a:prstGeom prst="ellipse">
              <a:avLst/>
            </a:prstGeom>
            <a:solidFill>
              <a:schemeClr val="accent6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155034" y="4054702"/>
              <a:ext cx="127660" cy="1276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318154" y="3671897"/>
              <a:ext cx="180020" cy="1800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597621" y="2139468"/>
              <a:ext cx="1114829" cy="11148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623332" y="1901822"/>
              <a:ext cx="162018" cy="1620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512626" y="1982832"/>
              <a:ext cx="127660" cy="1276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857073" y="2668547"/>
              <a:ext cx="324036" cy="3240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030622" y="3123442"/>
              <a:ext cx="546354" cy="546354"/>
            </a:xfrm>
            <a:prstGeom prst="ellipse">
              <a:avLst/>
            </a:prstGeom>
            <a:solidFill>
              <a:srgbClr val="FFC000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414958" y="2534864"/>
              <a:ext cx="324036" cy="32403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067587" y="1417509"/>
              <a:ext cx="546354" cy="546354"/>
            </a:xfrm>
            <a:prstGeom prst="ellipse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348086" y="1440299"/>
              <a:ext cx="275540" cy="275540"/>
            </a:xfrm>
            <a:prstGeom prst="ellipse">
              <a:avLst/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894022" y="3858397"/>
              <a:ext cx="819557" cy="8195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618249" y="4455244"/>
              <a:ext cx="324036" cy="324036"/>
            </a:xfrm>
            <a:prstGeom prst="ellipse">
              <a:avLst/>
            </a:prstGeom>
            <a:solidFill>
              <a:srgbClr val="FFC00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977593" y="4588084"/>
              <a:ext cx="127660" cy="1276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77593" y="4817910"/>
              <a:ext cx="546354" cy="5463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874438" y="5001193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634902" y="4455245"/>
              <a:ext cx="275540" cy="275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306486" y="4216719"/>
              <a:ext cx="324036" cy="3240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02166" y="1713410"/>
              <a:ext cx="1376885" cy="1376885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876256" y="1497060"/>
              <a:ext cx="81009" cy="8100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530773" y="1874690"/>
              <a:ext cx="432048" cy="43204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978128" y="2169273"/>
              <a:ext cx="96865" cy="96865"/>
            </a:xfrm>
            <a:prstGeom prst="ellipse">
              <a:avLst/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8182" y="3904575"/>
              <a:ext cx="115839" cy="11583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760154" y="2655586"/>
              <a:ext cx="127660" cy="1276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7117642" y="273769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7173890" y="3265646"/>
              <a:ext cx="234026" cy="234026"/>
            </a:xfrm>
            <a:prstGeom prst="ellipse">
              <a:avLst/>
            </a:prstGeom>
            <a:solidFill>
              <a:schemeClr val="accent6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756141" y="4069859"/>
              <a:ext cx="819557" cy="8195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7794358" y="3696378"/>
              <a:ext cx="324036" cy="32403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7539578" y="2826001"/>
              <a:ext cx="183330" cy="1833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7004520" y="1499815"/>
              <a:ext cx="375792" cy="375792"/>
            </a:xfrm>
            <a:prstGeom prst="ellipse">
              <a:avLst/>
            </a:prstGeom>
            <a:solidFill>
              <a:schemeClr val="accent6">
                <a:lumMod val="7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7251660" y="1874690"/>
              <a:ext cx="324036" cy="324036"/>
            </a:xfrm>
            <a:prstGeom prst="ellipse">
              <a:avLst/>
            </a:prstGeom>
            <a:solidFill>
              <a:srgbClr val="FFC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7503692" y="1805783"/>
              <a:ext cx="438437" cy="438437"/>
            </a:xfrm>
            <a:prstGeom prst="ellipse">
              <a:avLst/>
            </a:prstGeom>
            <a:solidFill>
              <a:srgbClr val="FFC000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118396" y="1768052"/>
              <a:ext cx="322663" cy="3226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8604448" y="2209397"/>
              <a:ext cx="157784" cy="15778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8099171" y="2460968"/>
              <a:ext cx="252996" cy="2529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stCxn id="12" idx="7"/>
              <a:endCxn id="13" idx="3"/>
            </p:cNvCxnSpPr>
            <p:nvPr/>
          </p:nvCxnSpPr>
          <p:spPr>
            <a:xfrm flipV="1">
              <a:off x="348270" y="3084797"/>
              <a:ext cx="316019" cy="3782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15" idx="2"/>
              <a:endCxn id="13" idx="6"/>
            </p:cNvCxnSpPr>
            <p:nvPr/>
          </p:nvCxnSpPr>
          <p:spPr>
            <a:xfrm flipH="1" flipV="1">
              <a:off x="971600" y="2957503"/>
              <a:ext cx="630070" cy="19709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14" idx="1"/>
              <a:endCxn id="13" idx="5"/>
            </p:cNvCxnSpPr>
            <p:nvPr/>
          </p:nvCxnSpPr>
          <p:spPr>
            <a:xfrm flipH="1" flipV="1">
              <a:off x="918875" y="3084797"/>
              <a:ext cx="291651" cy="74077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14" idx="0"/>
              <a:endCxn id="15" idx="3"/>
            </p:cNvCxnSpPr>
            <p:nvPr/>
          </p:nvCxnSpPr>
          <p:spPr>
            <a:xfrm flipV="1">
              <a:off x="1439652" y="3269166"/>
              <a:ext cx="209472" cy="4615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14" idx="7"/>
              <a:endCxn id="16" idx="3"/>
            </p:cNvCxnSpPr>
            <p:nvPr/>
          </p:nvCxnSpPr>
          <p:spPr>
            <a:xfrm flipV="1">
              <a:off x="1668780" y="3492219"/>
              <a:ext cx="482216" cy="33335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14" idx="6"/>
              <a:endCxn id="22" idx="4"/>
            </p:cNvCxnSpPr>
            <p:nvPr/>
          </p:nvCxnSpPr>
          <p:spPr>
            <a:xfrm flipV="1">
              <a:off x="1763688" y="3254297"/>
              <a:ext cx="1391346" cy="80040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18" idx="1"/>
              <a:endCxn id="16" idx="4"/>
            </p:cNvCxnSpPr>
            <p:nvPr/>
          </p:nvCxnSpPr>
          <p:spPr>
            <a:xfrm flipH="1" flipV="1">
              <a:off x="2303750" y="3555490"/>
              <a:ext cx="127039" cy="63008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18" idx="0"/>
              <a:endCxn id="16" idx="4"/>
            </p:cNvCxnSpPr>
            <p:nvPr/>
          </p:nvCxnSpPr>
          <p:spPr>
            <a:xfrm flipH="1" flipV="1">
              <a:off x="2303748" y="3555491"/>
              <a:ext cx="320204" cy="55007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20" idx="2"/>
              <a:endCxn id="18" idx="7"/>
            </p:cNvCxnSpPr>
            <p:nvPr/>
          </p:nvCxnSpPr>
          <p:spPr>
            <a:xfrm flipH="1">
              <a:off x="2817119" y="4118532"/>
              <a:ext cx="337917" cy="6704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1" idx="2"/>
              <a:endCxn id="21" idx="5"/>
            </p:cNvCxnSpPr>
            <p:nvPr/>
          </p:nvCxnSpPr>
          <p:spPr>
            <a:xfrm flipH="1" flipV="1">
              <a:off x="3471813" y="3825555"/>
              <a:ext cx="306369" cy="13694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26" idx="2"/>
              <a:endCxn id="21" idx="7"/>
            </p:cNvCxnSpPr>
            <p:nvPr/>
          </p:nvCxnSpPr>
          <p:spPr>
            <a:xfrm flipH="1">
              <a:off x="3471812" y="3396620"/>
              <a:ext cx="558811" cy="30164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26" idx="1"/>
              <a:endCxn id="25" idx="4"/>
            </p:cNvCxnSpPr>
            <p:nvPr/>
          </p:nvCxnSpPr>
          <p:spPr>
            <a:xfrm flipH="1" flipV="1">
              <a:off x="4019093" y="2992584"/>
              <a:ext cx="91543" cy="21087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25" idx="0"/>
              <a:endCxn id="28" idx="4"/>
            </p:cNvCxnSpPr>
            <p:nvPr/>
          </p:nvCxnSpPr>
          <p:spPr>
            <a:xfrm flipV="1">
              <a:off x="4019093" y="1963864"/>
              <a:ext cx="321673" cy="70468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26" idx="7"/>
              <a:endCxn id="27" idx="4"/>
            </p:cNvCxnSpPr>
            <p:nvPr/>
          </p:nvCxnSpPr>
          <p:spPr>
            <a:xfrm flipV="1">
              <a:off x="4496964" y="2858901"/>
              <a:ext cx="80012" cy="34455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4814625" y="3671898"/>
              <a:ext cx="127660" cy="1276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0"/>
              <a:endCxn id="27" idx="4"/>
            </p:cNvCxnSpPr>
            <p:nvPr/>
          </p:nvCxnSpPr>
          <p:spPr>
            <a:xfrm flipH="1" flipV="1">
              <a:off x="4576978" y="2858901"/>
              <a:ext cx="301479" cy="81299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7" idx="4"/>
              <a:endCxn id="30" idx="6"/>
            </p:cNvCxnSpPr>
            <p:nvPr/>
          </p:nvCxnSpPr>
          <p:spPr>
            <a:xfrm flipH="1">
              <a:off x="4713577" y="3090294"/>
              <a:ext cx="977030" cy="117788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/>
            <p:cNvSpPr/>
            <p:nvPr/>
          </p:nvSpPr>
          <p:spPr>
            <a:xfrm>
              <a:off x="5219516" y="3615148"/>
              <a:ext cx="454710" cy="454710"/>
            </a:xfrm>
            <a:prstGeom prst="ellipse">
              <a:avLst/>
            </a:prstGeom>
            <a:solidFill>
              <a:srgbClr val="FFC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72" name="直接连接符 71"/>
            <p:cNvCxnSpPr>
              <a:stCxn id="33" idx="2"/>
              <a:endCxn id="31" idx="4"/>
            </p:cNvCxnSpPr>
            <p:nvPr/>
          </p:nvCxnSpPr>
          <p:spPr>
            <a:xfrm flipH="1" flipV="1">
              <a:off x="4780267" y="4779281"/>
              <a:ext cx="197326" cy="31180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33" idx="1"/>
              <a:endCxn id="32" idx="4"/>
            </p:cNvCxnSpPr>
            <p:nvPr/>
          </p:nvCxnSpPr>
          <p:spPr>
            <a:xfrm flipH="1" flipV="1">
              <a:off x="5041423" y="4715744"/>
              <a:ext cx="16182" cy="18217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33" idx="0"/>
              <a:endCxn id="75" idx="4"/>
            </p:cNvCxnSpPr>
            <p:nvPr/>
          </p:nvCxnSpPr>
          <p:spPr>
            <a:xfrm flipV="1">
              <a:off x="5250770" y="3703935"/>
              <a:ext cx="691709" cy="111397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/>
          </p:nvSpPr>
          <p:spPr>
            <a:xfrm>
              <a:off x="5910442" y="3639860"/>
              <a:ext cx="64074" cy="6407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>
              <a:stCxn id="35" idx="0"/>
              <a:endCxn id="75" idx="4"/>
            </p:cNvCxnSpPr>
            <p:nvPr/>
          </p:nvCxnSpPr>
          <p:spPr>
            <a:xfrm flipV="1">
              <a:off x="5772674" y="3703934"/>
              <a:ext cx="169807" cy="75131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36" idx="2"/>
              <a:endCxn id="35" idx="6"/>
            </p:cNvCxnSpPr>
            <p:nvPr/>
          </p:nvCxnSpPr>
          <p:spPr>
            <a:xfrm flipH="1">
              <a:off x="5910442" y="4378738"/>
              <a:ext cx="396044" cy="21427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6326472" y="3421396"/>
              <a:ext cx="252088" cy="252088"/>
            </a:xfrm>
            <a:prstGeom prst="ellipse">
              <a:avLst/>
            </a:prstGeom>
            <a:solidFill>
              <a:srgbClr val="FFC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45" idx="0"/>
              <a:endCxn id="37" idx="5"/>
            </p:cNvCxnSpPr>
            <p:nvPr/>
          </p:nvCxnSpPr>
          <p:spPr>
            <a:xfrm flipH="1" flipV="1">
              <a:off x="6177411" y="2888654"/>
              <a:ext cx="988509" cy="118120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46" idx="3"/>
              <a:endCxn id="45" idx="7"/>
            </p:cNvCxnSpPr>
            <p:nvPr/>
          </p:nvCxnSpPr>
          <p:spPr>
            <a:xfrm flipH="1">
              <a:off x="7455677" y="3972961"/>
              <a:ext cx="386137" cy="21691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6406473" y="2289988"/>
              <a:ext cx="183330" cy="183330"/>
            </a:xfrm>
            <a:prstGeom prst="ellipse">
              <a:avLst/>
            </a:prstGeom>
            <a:solidFill>
              <a:srgbClr val="FFC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003850" y="2631655"/>
              <a:ext cx="87760" cy="87760"/>
            </a:xfrm>
            <a:prstGeom prst="ellipse">
              <a:avLst/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7737718" y="2656986"/>
              <a:ext cx="78892" cy="7889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>
              <a:stCxn id="45" idx="0"/>
              <a:endCxn id="39" idx="5"/>
            </p:cNvCxnSpPr>
            <p:nvPr/>
          </p:nvCxnSpPr>
          <p:spPr>
            <a:xfrm flipH="1" flipV="1">
              <a:off x="6899550" y="2243467"/>
              <a:ext cx="266369" cy="182639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42" idx="0"/>
              <a:endCxn id="39" idx="4"/>
            </p:cNvCxnSpPr>
            <p:nvPr/>
          </p:nvCxnSpPr>
          <p:spPr>
            <a:xfrm flipH="1" flipV="1">
              <a:off x="6746799" y="2306739"/>
              <a:ext cx="77187" cy="34884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47" idx="2"/>
              <a:endCxn id="42" idx="5"/>
            </p:cNvCxnSpPr>
            <p:nvPr/>
          </p:nvCxnSpPr>
          <p:spPr>
            <a:xfrm flipH="1" flipV="1">
              <a:off x="6869121" y="2764550"/>
              <a:ext cx="670459" cy="15311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47" idx="7"/>
              <a:endCxn id="83" idx="3"/>
            </p:cNvCxnSpPr>
            <p:nvPr/>
          </p:nvCxnSpPr>
          <p:spPr>
            <a:xfrm flipV="1">
              <a:off x="7696062" y="2724325"/>
              <a:ext cx="53211" cy="12852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3" idx="0"/>
              <a:endCxn id="50" idx="4"/>
            </p:cNvCxnSpPr>
            <p:nvPr/>
          </p:nvCxnSpPr>
          <p:spPr>
            <a:xfrm flipH="1" flipV="1">
              <a:off x="7722911" y="2244219"/>
              <a:ext cx="54255" cy="41276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53" idx="1"/>
              <a:endCxn id="50" idx="5"/>
            </p:cNvCxnSpPr>
            <p:nvPr/>
          </p:nvCxnSpPr>
          <p:spPr>
            <a:xfrm flipH="1" flipV="1">
              <a:off x="7877919" y="2180012"/>
              <a:ext cx="258302" cy="31800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52" idx="3"/>
              <a:endCxn id="53" idx="7"/>
            </p:cNvCxnSpPr>
            <p:nvPr/>
          </p:nvCxnSpPr>
          <p:spPr>
            <a:xfrm flipH="1">
              <a:off x="8315117" y="2344074"/>
              <a:ext cx="312438" cy="15394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39" idx="1"/>
              <a:endCxn id="29" idx="4"/>
            </p:cNvCxnSpPr>
            <p:nvPr/>
          </p:nvCxnSpPr>
          <p:spPr>
            <a:xfrm flipH="1" flipV="1">
              <a:off x="6485858" y="1715840"/>
              <a:ext cx="108189" cy="22212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38" idx="2"/>
              <a:endCxn id="29" idx="6"/>
            </p:cNvCxnSpPr>
            <p:nvPr/>
          </p:nvCxnSpPr>
          <p:spPr>
            <a:xfrm flipH="1">
              <a:off x="6623626" y="1537566"/>
              <a:ext cx="252630" cy="4050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47" idx="1"/>
              <a:endCxn id="40" idx="5"/>
            </p:cNvCxnSpPr>
            <p:nvPr/>
          </p:nvCxnSpPr>
          <p:spPr>
            <a:xfrm flipH="1" flipV="1">
              <a:off x="7060807" y="2251951"/>
              <a:ext cx="505621" cy="60089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47" idx="1"/>
              <a:endCxn id="39" idx="5"/>
            </p:cNvCxnSpPr>
            <p:nvPr/>
          </p:nvCxnSpPr>
          <p:spPr>
            <a:xfrm flipH="1" flipV="1">
              <a:off x="6899551" y="2243467"/>
              <a:ext cx="666877" cy="60938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123"/>
            <p:cNvSpPr txBox="1"/>
            <p:nvPr/>
          </p:nvSpPr>
          <p:spPr>
            <a:xfrm>
              <a:off x="1187132" y="3877921"/>
              <a:ext cx="428588" cy="299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solidFill>
                    <a:schemeClr val="bg1"/>
                  </a:solidFill>
                </a:rPr>
                <a:t>FTP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24"/>
            <p:cNvSpPr txBox="1"/>
            <p:nvPr/>
          </p:nvSpPr>
          <p:spPr>
            <a:xfrm>
              <a:off x="2864983" y="2534864"/>
              <a:ext cx="487894" cy="299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solidFill>
                    <a:schemeClr val="bg1"/>
                  </a:solidFill>
                </a:rPr>
                <a:t>UDP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25"/>
            <p:cNvSpPr txBox="1"/>
            <p:nvPr/>
          </p:nvSpPr>
          <p:spPr>
            <a:xfrm>
              <a:off x="5454634" y="2187506"/>
              <a:ext cx="439184" cy="299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solidFill>
                    <a:schemeClr val="bg1"/>
                  </a:solidFill>
                </a:rPr>
                <a:t>TCP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26"/>
            <p:cNvSpPr txBox="1"/>
            <p:nvPr/>
          </p:nvSpPr>
          <p:spPr>
            <a:xfrm>
              <a:off x="3995861" y="4076256"/>
              <a:ext cx="555055" cy="299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solidFill>
                    <a:schemeClr val="bg1"/>
                  </a:solidFill>
                </a:rPr>
                <a:t>HTTP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27"/>
            <p:cNvSpPr txBox="1"/>
            <p:nvPr/>
          </p:nvSpPr>
          <p:spPr>
            <a:xfrm>
              <a:off x="6972879" y="4323617"/>
              <a:ext cx="709332" cy="29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solidFill>
                    <a:schemeClr val="bg1"/>
                  </a:solidFill>
                </a:rPr>
                <a:t>WS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3CCC-E805-485A-A123-8E31938308A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8729" y="210041"/>
            <a:ext cx="305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协议诞生背景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网络连接建立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45" y="1577199"/>
            <a:ext cx="1700963" cy="698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546" y="3645810"/>
            <a:ext cx="1700963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8"/>
          <p:cNvSpPr txBox="1"/>
          <p:nvPr/>
        </p:nvSpPr>
        <p:spPr>
          <a:xfrm>
            <a:off x="1299410" y="301646"/>
            <a:ext cx="3629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协议诞生背景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网络框架的选择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62" y="1721376"/>
            <a:ext cx="1276190" cy="135238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72212" y="1536710"/>
            <a:ext cx="127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Netty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022" y="1732770"/>
            <a:ext cx="1276190" cy="135238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497942" y="1554157"/>
            <a:ext cx="143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02" y="1721375"/>
            <a:ext cx="1276190" cy="135238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454502" y="1536709"/>
            <a:ext cx="127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Mina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742" y="1744163"/>
            <a:ext cx="1276190" cy="1352381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788444" y="1536709"/>
            <a:ext cx="126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Grizzly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982" y="1744163"/>
            <a:ext cx="1276190" cy="1352381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9153214" y="1559497"/>
            <a:ext cx="126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xsocket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680518" y="2235687"/>
            <a:ext cx="126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…….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022" y="3322115"/>
            <a:ext cx="1276190" cy="128685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696021" y="4608973"/>
            <a:ext cx="181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为什么不自己写？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96" y="2235687"/>
            <a:ext cx="1952381" cy="1514286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02496" y="3780878"/>
            <a:ext cx="207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写游戏服务器，网络层框架该用谁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445385" y="6341835"/>
            <a:ext cx="496853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9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8"/>
          <p:cNvSpPr txBox="1"/>
          <p:nvPr/>
        </p:nvSpPr>
        <p:spPr>
          <a:xfrm>
            <a:off x="1318660" y="149717"/>
            <a:ext cx="25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协议诞生背景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4302125" y="1221472"/>
            <a:ext cx="3744231" cy="3887587"/>
            <a:chOff x="0" y="0"/>
            <a:chExt cx="3744967" cy="3888231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927282" y="1240042"/>
              <a:ext cx="1483016" cy="1455986"/>
            </a:xfrm>
            <a:prstGeom prst="ellipse">
              <a:avLst/>
            </a:prstGeom>
            <a:noFill/>
            <a:ln w="127000">
              <a:solidFill>
                <a:srgbClr val="2091A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kern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Netty</a:t>
              </a:r>
              <a:endPara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Group 4"/>
            <p:cNvGrpSpPr>
              <a:grpSpLocks/>
            </p:cNvGrpSpPr>
            <p:nvPr/>
          </p:nvGrpSpPr>
          <p:grpSpPr bwMode="auto">
            <a:xfrm>
              <a:off x="1981589" y="0"/>
              <a:ext cx="692286" cy="1246390"/>
              <a:chOff x="387" y="0"/>
              <a:chExt cx="692286" cy="1246390"/>
            </a:xfrm>
          </p:grpSpPr>
          <p:cxnSp>
            <p:nvCxnSpPr>
              <p:cNvPr id="38" name="直接连接符 37"/>
              <p:cNvCxnSpPr>
                <a:cxnSpLocks noChangeShapeType="1"/>
              </p:cNvCxnSpPr>
              <p:nvPr/>
            </p:nvCxnSpPr>
            <p:spPr bwMode="auto">
              <a:xfrm rot="5400000">
                <a:off x="-235387" y="512042"/>
                <a:ext cx="970122" cy="498573"/>
              </a:xfrm>
              <a:prstGeom prst="line">
                <a:avLst/>
              </a:prstGeom>
              <a:noFill/>
              <a:ln w="76200">
                <a:solidFill>
                  <a:srgbClr val="44B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椭圆 38"/>
              <p:cNvSpPr>
                <a:spLocks noChangeArrowheads="1"/>
              </p:cNvSpPr>
              <p:nvPr/>
            </p:nvSpPr>
            <p:spPr bwMode="auto">
              <a:xfrm>
                <a:off x="429096" y="0"/>
                <a:ext cx="263577" cy="263569"/>
              </a:xfrm>
              <a:prstGeom prst="ellipse">
                <a:avLst/>
              </a:prstGeom>
              <a:noFill/>
              <a:ln w="76200">
                <a:solidFill>
                  <a:srgbClr val="44B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2216585" y="614464"/>
              <a:ext cx="938397" cy="854212"/>
              <a:chOff x="-142" y="-743"/>
              <a:chExt cx="938397" cy="854212"/>
            </a:xfrm>
          </p:grpSpPr>
          <p:sp>
            <p:nvSpPr>
              <p:cNvPr id="36" name="椭圆 35"/>
              <p:cNvSpPr>
                <a:spLocks noChangeArrowheads="1"/>
              </p:cNvSpPr>
              <p:nvPr/>
            </p:nvSpPr>
            <p:spPr bwMode="auto">
              <a:xfrm rot="999334">
                <a:off x="742954" y="-743"/>
                <a:ext cx="195301" cy="195295"/>
              </a:xfrm>
              <a:prstGeom prst="ellipse">
                <a:avLst/>
              </a:prstGeom>
              <a:noFill/>
              <a:ln w="76200">
                <a:solidFill>
                  <a:srgbClr val="44B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7" name="直接连接符 36"/>
              <p:cNvCxnSpPr>
                <a:cxnSpLocks noChangeShapeType="1"/>
                <a:stCxn id="36" idx="3"/>
              </p:cNvCxnSpPr>
              <p:nvPr/>
            </p:nvCxnSpPr>
            <p:spPr bwMode="auto">
              <a:xfrm rot="5400000">
                <a:off x="22099" y="121499"/>
                <a:ext cx="709729" cy="754211"/>
              </a:xfrm>
              <a:prstGeom prst="line">
                <a:avLst/>
              </a:prstGeom>
              <a:noFill/>
              <a:ln w="76200">
                <a:solidFill>
                  <a:srgbClr val="44B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7" name="Group 10"/>
            <p:cNvGrpSpPr>
              <a:grpSpLocks/>
            </p:cNvGrpSpPr>
            <p:nvPr/>
          </p:nvGrpSpPr>
          <p:grpSpPr bwMode="auto">
            <a:xfrm rot="2982956">
              <a:off x="2821768" y="995070"/>
              <a:ext cx="639646" cy="1206753"/>
              <a:chOff x="-198" y="-576"/>
              <a:chExt cx="689997" cy="1245457"/>
            </a:xfrm>
          </p:grpSpPr>
          <p:cxnSp>
            <p:nvCxnSpPr>
              <p:cNvPr id="34" name="直接连接符 33"/>
              <p:cNvCxnSpPr>
                <a:cxnSpLocks noChangeShapeType="1"/>
              </p:cNvCxnSpPr>
              <p:nvPr/>
            </p:nvCxnSpPr>
            <p:spPr bwMode="auto">
              <a:xfrm rot="5400000">
                <a:off x="-236916" y="511467"/>
                <a:ext cx="970132" cy="496696"/>
              </a:xfrm>
              <a:prstGeom prst="line">
                <a:avLst/>
              </a:prstGeom>
              <a:noFill/>
              <a:ln w="76200">
                <a:solidFill>
                  <a:srgbClr val="FFA90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" name="椭圆 34"/>
              <p:cNvSpPr>
                <a:spLocks noChangeArrowheads="1"/>
              </p:cNvSpPr>
              <p:nvPr/>
            </p:nvSpPr>
            <p:spPr bwMode="auto">
              <a:xfrm>
                <a:off x="426037" y="-576"/>
                <a:ext cx="263762" cy="263836"/>
              </a:xfrm>
              <a:prstGeom prst="ellipse">
                <a:avLst/>
              </a:prstGeom>
              <a:noFill/>
              <a:ln w="76200">
                <a:solidFill>
                  <a:srgbClr val="FFA90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3"/>
            <p:cNvGrpSpPr>
              <a:grpSpLocks/>
            </p:cNvGrpSpPr>
            <p:nvPr/>
          </p:nvGrpSpPr>
          <p:grpSpPr bwMode="auto">
            <a:xfrm>
              <a:off x="2634180" y="1730661"/>
              <a:ext cx="1067007" cy="754187"/>
              <a:chOff x="608" y="-160"/>
              <a:chExt cx="1067007" cy="754187"/>
            </a:xfrm>
          </p:grpSpPr>
          <p:sp>
            <p:nvSpPr>
              <p:cNvPr id="32" name="椭圆 31"/>
              <p:cNvSpPr>
                <a:spLocks noChangeArrowheads="1"/>
              </p:cNvSpPr>
              <p:nvPr/>
            </p:nvSpPr>
            <p:spPr bwMode="auto">
              <a:xfrm rot="4130183">
                <a:off x="871523" y="357873"/>
                <a:ext cx="196883" cy="195301"/>
              </a:xfrm>
              <a:prstGeom prst="ellipse">
                <a:avLst/>
              </a:prstGeom>
              <a:noFill/>
              <a:ln w="76200">
                <a:solidFill>
                  <a:srgbClr val="FFA90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>
                <a:cxnSpLocks noChangeShapeType="1"/>
              </p:cNvCxnSpPr>
              <p:nvPr/>
            </p:nvCxnSpPr>
            <p:spPr bwMode="auto">
              <a:xfrm rot="8530849">
                <a:off x="608" y="-160"/>
                <a:ext cx="709751" cy="754187"/>
              </a:xfrm>
              <a:prstGeom prst="line">
                <a:avLst/>
              </a:prstGeom>
              <a:noFill/>
              <a:ln w="76200">
                <a:solidFill>
                  <a:srgbClr val="FFA90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2297564" y="2454680"/>
              <a:ext cx="979676" cy="795465"/>
              <a:chOff x="783" y="128"/>
              <a:chExt cx="979676" cy="795465"/>
            </a:xfrm>
          </p:grpSpPr>
          <p:cxnSp>
            <p:nvCxnSpPr>
              <p:cNvPr id="30" name="直接连接符 29"/>
              <p:cNvCxnSpPr>
                <a:cxnSpLocks noChangeShapeType="1"/>
              </p:cNvCxnSpPr>
              <p:nvPr/>
            </p:nvCxnSpPr>
            <p:spPr bwMode="auto">
              <a:xfrm rot="10800000">
                <a:off x="783" y="128"/>
                <a:ext cx="749447" cy="550953"/>
              </a:xfrm>
              <a:prstGeom prst="line">
                <a:avLst/>
              </a:prstGeom>
              <a:noFill/>
              <a:ln w="76200">
                <a:solidFill>
                  <a:srgbClr val="9ECA0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" name="椭圆 30"/>
              <p:cNvSpPr>
                <a:spLocks noChangeArrowheads="1"/>
              </p:cNvSpPr>
              <p:nvPr/>
            </p:nvSpPr>
            <p:spPr bwMode="auto">
              <a:xfrm rot="5864527">
                <a:off x="716887" y="532020"/>
                <a:ext cx="263568" cy="263577"/>
              </a:xfrm>
              <a:prstGeom prst="ellipse">
                <a:avLst/>
              </a:prstGeom>
              <a:noFill/>
              <a:ln w="76200">
                <a:solidFill>
                  <a:srgbClr val="9ECA0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 rot="3485864">
              <a:off x="1801753" y="2976890"/>
              <a:ext cx="1068471" cy="754211"/>
              <a:chOff x="-1381" y="-548"/>
              <a:chExt cx="1068471" cy="754211"/>
            </a:xfrm>
          </p:grpSpPr>
          <p:sp>
            <p:nvSpPr>
              <p:cNvPr id="28" name="椭圆 27"/>
              <p:cNvSpPr>
                <a:spLocks noChangeArrowheads="1"/>
              </p:cNvSpPr>
              <p:nvPr/>
            </p:nvSpPr>
            <p:spPr bwMode="auto">
              <a:xfrm rot="4130183">
                <a:off x="870998" y="357493"/>
                <a:ext cx="196889" cy="195294"/>
              </a:xfrm>
              <a:prstGeom prst="ellipse">
                <a:avLst/>
              </a:prstGeom>
              <a:noFill/>
              <a:ln w="76200">
                <a:solidFill>
                  <a:srgbClr val="9ECA0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9" name="直接连接符 28"/>
              <p:cNvCxnSpPr>
                <a:cxnSpLocks noChangeShapeType="1"/>
              </p:cNvCxnSpPr>
              <p:nvPr/>
            </p:nvCxnSpPr>
            <p:spPr bwMode="auto">
              <a:xfrm rot="8530849">
                <a:off x="-1381" y="-548"/>
                <a:ext cx="709730" cy="754211"/>
              </a:xfrm>
              <a:prstGeom prst="line">
                <a:avLst/>
              </a:prstGeom>
              <a:noFill/>
              <a:ln w="76200">
                <a:solidFill>
                  <a:srgbClr val="9ECA0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" name="弧形 36"/>
            <p:cNvSpPr>
              <a:spLocks/>
            </p:cNvSpPr>
            <p:nvPr/>
          </p:nvSpPr>
          <p:spPr bwMode="auto">
            <a:xfrm>
              <a:off x="779616" y="968535"/>
              <a:ext cx="1983176" cy="1983114"/>
            </a:xfrm>
            <a:custGeom>
              <a:avLst/>
              <a:gdLst>
                <a:gd name="T0" fmla="*/ 1289827 w 1983176"/>
                <a:gd name="T1" fmla="*/ 45912 h 1983114"/>
                <a:gd name="T2" fmla="*/ 1983162 w 1983176"/>
                <a:gd name="T3" fmla="*/ 986350 h 1983114"/>
                <a:gd name="T4" fmla="*/ 1299742 w 1983176"/>
                <a:gd name="T5" fmla="*/ 1934018 h 1983114"/>
                <a:gd name="T6" fmla="*/ 991588 w 1983176"/>
                <a:gd name="T7" fmla="*/ 991557 h 1983114"/>
                <a:gd name="T8" fmla="*/ 1289827 w 1983176"/>
                <a:gd name="T9" fmla="*/ 45912 h 1983114"/>
                <a:gd name="T10" fmla="*/ 1289827 w 1983176"/>
                <a:gd name="T11" fmla="*/ 45912 h 1983114"/>
                <a:gd name="T12" fmla="*/ 1983162 w 1983176"/>
                <a:gd name="T13" fmla="*/ 986350 h 1983114"/>
                <a:gd name="T14" fmla="*/ 1299742 w 1983176"/>
                <a:gd name="T15" fmla="*/ 1934018 h 19831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83176"/>
                <a:gd name="T25" fmla="*/ 0 h 1983114"/>
                <a:gd name="T26" fmla="*/ 1983176 w 1983176"/>
                <a:gd name="T27" fmla="*/ 1983114 h 19831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83176" h="1983114" stroke="0">
                  <a:moveTo>
                    <a:pt x="1289827" y="45912"/>
                  </a:moveTo>
                  <a:cubicBezTo>
                    <a:pt x="1700706" y="175488"/>
                    <a:pt x="1980900" y="555541"/>
                    <a:pt x="1983162" y="986350"/>
                  </a:cubicBezTo>
                  <a:cubicBezTo>
                    <a:pt x="1985424" y="1417159"/>
                    <a:pt x="1709238" y="1800134"/>
                    <a:pt x="1299742" y="1934018"/>
                  </a:cubicBezTo>
                  <a:lnTo>
                    <a:pt x="991588" y="991557"/>
                  </a:lnTo>
                  <a:lnTo>
                    <a:pt x="1289827" y="45912"/>
                  </a:lnTo>
                  <a:close/>
                </a:path>
                <a:path w="1983176" h="1983114" fill="none">
                  <a:moveTo>
                    <a:pt x="1289827" y="45912"/>
                  </a:moveTo>
                  <a:cubicBezTo>
                    <a:pt x="1700706" y="175488"/>
                    <a:pt x="1980900" y="555541"/>
                    <a:pt x="1983162" y="986350"/>
                  </a:cubicBezTo>
                  <a:cubicBezTo>
                    <a:pt x="1985424" y="1417159"/>
                    <a:pt x="1709238" y="1800134"/>
                    <a:pt x="1299742" y="1934018"/>
                  </a:cubicBezTo>
                </a:path>
              </a:pathLst>
            </a:custGeom>
            <a:noFill/>
            <a:ln w="76200" cmpd="sng">
              <a:solidFill>
                <a:srgbClr val="BCBC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 rot="10800000">
              <a:off x="428709" y="1025694"/>
              <a:ext cx="638300" cy="428696"/>
            </a:xfrm>
            <a:prstGeom prst="line">
              <a:avLst/>
            </a:prstGeom>
            <a:noFill/>
            <a:ln w="76200">
              <a:solidFill>
                <a:srgbClr val="BCBC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直接连接符 22"/>
            <p:cNvCxnSpPr>
              <a:cxnSpLocks noChangeShapeType="1"/>
            </p:cNvCxnSpPr>
            <p:nvPr/>
          </p:nvCxnSpPr>
          <p:spPr bwMode="auto">
            <a:xfrm rot="10800000">
              <a:off x="125438" y="1829102"/>
              <a:ext cx="747859" cy="14289"/>
            </a:xfrm>
            <a:prstGeom prst="line">
              <a:avLst/>
            </a:prstGeom>
            <a:noFill/>
            <a:ln w="76200">
              <a:solidFill>
                <a:srgbClr val="BCBC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连接符 23"/>
            <p:cNvCxnSpPr>
              <a:cxnSpLocks noChangeShapeType="1"/>
            </p:cNvCxnSpPr>
            <p:nvPr/>
          </p:nvCxnSpPr>
          <p:spPr bwMode="auto">
            <a:xfrm rot="10800000" flipV="1">
              <a:off x="249287" y="2313369"/>
              <a:ext cx="735156" cy="346132"/>
            </a:xfrm>
            <a:prstGeom prst="line">
              <a:avLst/>
            </a:prstGeom>
            <a:noFill/>
            <a:ln w="76200">
              <a:solidFill>
                <a:srgbClr val="BCBC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椭圆 24"/>
            <p:cNvSpPr>
              <a:spLocks noChangeArrowheads="1"/>
            </p:cNvSpPr>
            <p:nvPr/>
          </p:nvSpPr>
          <p:spPr bwMode="auto">
            <a:xfrm>
              <a:off x="234996" y="858979"/>
              <a:ext cx="222294" cy="222287"/>
            </a:xfrm>
            <a:prstGeom prst="ellipse">
              <a:avLst/>
            </a:prstGeom>
            <a:solidFill>
              <a:srgbClr val="BCBCBC"/>
            </a:solidFill>
            <a:ln w="25400">
              <a:solidFill>
                <a:srgbClr val="BCBCBC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>
              <a:spLocks noChangeArrowheads="1"/>
            </p:cNvSpPr>
            <p:nvPr/>
          </p:nvSpPr>
          <p:spPr bwMode="auto">
            <a:xfrm>
              <a:off x="0" y="1690966"/>
              <a:ext cx="222294" cy="220699"/>
            </a:xfrm>
            <a:prstGeom prst="ellipse">
              <a:avLst/>
            </a:prstGeom>
            <a:solidFill>
              <a:srgbClr val="BCBCBC"/>
            </a:solidFill>
            <a:ln w="25400">
              <a:solidFill>
                <a:srgbClr val="BCBCBC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auto">
            <a:xfrm>
              <a:off x="125438" y="2576937"/>
              <a:ext cx="220705" cy="222287"/>
            </a:xfrm>
            <a:prstGeom prst="ellipse">
              <a:avLst/>
            </a:prstGeom>
            <a:solidFill>
              <a:srgbClr val="BCBCBC"/>
            </a:solidFill>
            <a:ln w="25400">
              <a:solidFill>
                <a:srgbClr val="BCBCBC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47"/>
          <p:cNvSpPr txBox="1">
            <a:spLocks noChangeArrowheads="1"/>
          </p:cNvSpPr>
          <p:nvPr/>
        </p:nvSpPr>
        <p:spPr bwMode="auto">
          <a:xfrm>
            <a:off x="7365485" y="1233613"/>
            <a:ext cx="2355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kern="0" noProof="0" dirty="0">
                <a:solidFill>
                  <a:srgbClr val="44B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怎么用</a:t>
            </a:r>
            <a:endParaRPr kumimoji="0" lang="en-US" altLang="zh-CN" sz="1800" i="0" u="none" strike="noStrike" kern="0" cap="none" spc="0" normalizeH="0" baseline="0" noProof="0" dirty="0" smtClean="0">
              <a:ln>
                <a:noFill/>
              </a:ln>
              <a:solidFill>
                <a:srgbClr val="44B09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srgbClr val="44B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kumimoji="0" lang="zh-CN" altLang="en-US" sz="1800" i="0" u="none" strike="noStrike" kern="0" cap="none" spc="0" normalizeH="0" baseline="0" noProof="0" dirty="0" smtClean="0">
              <a:ln>
                <a:noFill/>
              </a:ln>
              <a:solidFill>
                <a:srgbClr val="44B09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1"/>
          <p:cNvSpPr txBox="1">
            <a:spLocks noChangeArrowheads="1"/>
          </p:cNvSpPr>
          <p:nvPr/>
        </p:nvSpPr>
        <p:spPr bwMode="auto">
          <a:xfrm>
            <a:off x="7640637" y="4199622"/>
            <a:ext cx="235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kern="0" dirty="0" smtClean="0">
                <a:solidFill>
                  <a:srgbClr val="9ECA0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性能如何</a:t>
            </a:r>
            <a:endParaRPr kumimoji="0" lang="zh-CN" altLang="en-US" sz="1800" i="0" u="none" strike="noStrike" kern="0" cap="none" spc="0" normalizeH="0" baseline="0" noProof="0" dirty="0" smtClean="0">
              <a:ln>
                <a:noFill/>
              </a:ln>
              <a:solidFill>
                <a:srgbClr val="9ECA0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53"/>
          <p:cNvSpPr txBox="1">
            <a:spLocks noChangeArrowheads="1"/>
          </p:cNvSpPr>
          <p:nvPr/>
        </p:nvSpPr>
        <p:spPr bwMode="auto">
          <a:xfrm>
            <a:off x="6878637" y="4990197"/>
            <a:ext cx="235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9ECA0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有没有缺点</a:t>
            </a:r>
          </a:p>
        </p:txBody>
      </p:sp>
      <p:sp>
        <p:nvSpPr>
          <p:cNvPr id="12" name="TextBox 54"/>
          <p:cNvSpPr txBox="1">
            <a:spLocks noChangeArrowheads="1"/>
          </p:cNvSpPr>
          <p:nvPr/>
        </p:nvSpPr>
        <p:spPr bwMode="auto">
          <a:xfrm>
            <a:off x="2872032" y="1785469"/>
            <a:ext cx="1373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</a:p>
        </p:txBody>
      </p:sp>
      <p:sp>
        <p:nvSpPr>
          <p:cNvPr id="13" name="TextBox 56"/>
          <p:cNvSpPr txBox="1">
            <a:spLocks noChangeArrowheads="1"/>
          </p:cNvSpPr>
          <p:nvPr/>
        </p:nvSpPr>
        <p:spPr bwMode="auto">
          <a:xfrm>
            <a:off x="2766382" y="3785873"/>
            <a:ext cx="17834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</a:t>
            </a:r>
          </a:p>
        </p:txBody>
      </p:sp>
      <p:sp>
        <p:nvSpPr>
          <p:cNvPr id="40" name="TextBox 54"/>
          <p:cNvSpPr txBox="1">
            <a:spLocks noChangeArrowheads="1"/>
          </p:cNvSpPr>
          <p:nvPr/>
        </p:nvSpPr>
        <p:spPr bwMode="auto">
          <a:xfrm>
            <a:off x="2872031" y="2840449"/>
            <a:ext cx="1589519" cy="36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能做什么</a:t>
            </a:r>
            <a:endParaRPr kumimoji="0" lang="zh-CN" alt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36314" y="6322893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8"/>
          <p:cNvSpPr txBox="1"/>
          <p:nvPr/>
        </p:nvSpPr>
        <p:spPr>
          <a:xfrm>
            <a:off x="1318660" y="149717"/>
            <a:ext cx="3286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协议诞生背景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828" y="1001485"/>
            <a:ext cx="305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https://netty.io/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3792" y="4811505"/>
            <a:ext cx="543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异步， 事件驱动，可伸缩，服务器和客户端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92" y="2048304"/>
            <a:ext cx="8400000" cy="208571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273792" y="6341836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6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8"/>
          <p:cNvSpPr txBox="1"/>
          <p:nvPr/>
        </p:nvSpPr>
        <p:spPr>
          <a:xfrm>
            <a:off x="1318660" y="149717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273792" y="6341836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31" y="1320800"/>
            <a:ext cx="4975951" cy="791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31" y="2714171"/>
            <a:ext cx="4975951" cy="7820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31" y="5425395"/>
            <a:ext cx="4975951" cy="7338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211" y="2112735"/>
            <a:ext cx="7108501" cy="2946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752" y="3929063"/>
            <a:ext cx="4918830" cy="9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5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28"/>
          <p:cNvSpPr txBox="1"/>
          <p:nvPr/>
        </p:nvSpPr>
        <p:spPr>
          <a:xfrm>
            <a:off x="1318660" y="149717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协议诞生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57360" y="6356350"/>
            <a:ext cx="2743200" cy="365125"/>
          </a:xfrm>
        </p:spPr>
        <p:txBody>
          <a:bodyPr/>
          <a:lstStyle/>
          <a:p>
            <a:fld id="{756D3CCC-E805-485A-A123-8E31938308A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74" y="860927"/>
            <a:ext cx="3688769" cy="647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4" y="2696028"/>
            <a:ext cx="4679159" cy="296454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824" y="463226"/>
            <a:ext cx="3021113" cy="685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289" y="1508627"/>
            <a:ext cx="3706576" cy="6731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357" y="2554126"/>
            <a:ext cx="5915288" cy="6731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5297" y="3368707"/>
            <a:ext cx="5153663" cy="6985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8953" y="4397972"/>
            <a:ext cx="6103006" cy="39381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921828" y="49378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9152" y="5431971"/>
            <a:ext cx="371820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8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3457</TotalTime>
  <Words>555</Words>
  <Application>Microsoft Office PowerPoint</Application>
  <PresentationFormat>宽屏</PresentationFormat>
  <Paragraphs>128</Paragraphs>
  <Slides>28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1146</cp:revision>
  <dcterms:created xsi:type="dcterms:W3CDTF">2017-04-10T05:12:25Z</dcterms:created>
  <dcterms:modified xsi:type="dcterms:W3CDTF">2019-05-23T07:59:12Z</dcterms:modified>
</cp:coreProperties>
</file>