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7"/>
  </p:notesMasterIdLst>
  <p:handoutMasterIdLst>
    <p:handoutMasterId r:id="rId8"/>
  </p:handoutMasterIdLst>
  <p:sldIdLst>
    <p:sldId id="1773" r:id="rId2"/>
    <p:sldId id="2020" r:id="rId3"/>
    <p:sldId id="1780" r:id="rId4"/>
    <p:sldId id="2021" r:id="rId5"/>
    <p:sldId id="1769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2" userDrawn="1">
          <p15:clr>
            <a:srgbClr val="A4A3A4"/>
          </p15:clr>
        </p15:guide>
        <p15:guide id="2" pos="42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sperling" initials="DS" lastIdx="8" clrIdx="0"/>
  <p:cmAuthor id="1" name="Katie" initials="K" lastIdx="1" clrIdx="1"/>
  <p:cmAuthor id="2" name="Mokhtarian, Patricia L" initials="MPL" lastIdx="13" clrIdx="2">
    <p:extLst>
      <p:ext uri="{19B8F6BF-5375-455C-9EA6-DF929625EA0E}">
        <p15:presenceInfo xmlns:p15="http://schemas.microsoft.com/office/powerpoint/2012/main" userId="S-1-5-21-1177238915-2111687655-1060284298-830915" providerId="AD"/>
      </p:ext>
    </p:extLst>
  </p:cmAuthor>
  <p:cmAuthor id="3" name="Grant Matson" initials="GM" lastIdx="3" clrIdx="3">
    <p:extLst>
      <p:ext uri="{19B8F6BF-5375-455C-9EA6-DF929625EA0E}">
        <p15:presenceInfo xmlns:p15="http://schemas.microsoft.com/office/powerpoint/2012/main" userId="b050515686391321" providerId="Windows Live"/>
      </p:ext>
    </p:extLst>
  </p:cmAuthor>
  <p:cmAuthor id="4" name="Giovanni Circella" initials="GC" lastIdx="6" clrIdx="4">
    <p:extLst>
      <p:ext uri="{19B8F6BF-5375-455C-9EA6-DF929625EA0E}">
        <p15:presenceInfo xmlns:p15="http://schemas.microsoft.com/office/powerpoint/2012/main" userId="S::gcircella@ucdavis.edu::8c88c7ef-e14f-47d8-9ae0-c75420886b9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4361"/>
    <a:srgbClr val="CC9900"/>
    <a:srgbClr val="FFAFAF"/>
    <a:srgbClr val="FF8989"/>
    <a:srgbClr val="425975"/>
    <a:srgbClr val="FFFFCC"/>
    <a:srgbClr val="586F88"/>
    <a:srgbClr val="5ECA5E"/>
    <a:srgbClr val="92FF25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9" autoAdjust="0"/>
    <p:restoredTop sz="84202" autoAdjust="0"/>
  </p:normalViewPr>
  <p:slideViewPr>
    <p:cSldViewPr snapToGrid="0">
      <p:cViewPr varScale="1">
        <p:scale>
          <a:sx n="81" d="100"/>
          <a:sy n="81" d="100"/>
        </p:scale>
        <p:origin x="102" y="582"/>
      </p:cViewPr>
      <p:guideLst>
        <p:guide orient="horz" pos="902"/>
        <p:guide pos="4219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621" y="53"/>
      </p:cViewPr>
      <p:guideLst>
        <p:guide orient="horz" pos="3025"/>
        <p:guide pos="2305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8031" tIns="49016" rIns="98031" bIns="490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6" y="0"/>
            <a:ext cx="3169920" cy="480060"/>
          </a:xfrm>
          <a:prstGeom prst="rect">
            <a:avLst/>
          </a:prstGeom>
        </p:spPr>
        <p:txBody>
          <a:bodyPr vert="horz" lIns="98031" tIns="49016" rIns="98031" bIns="49016" rtlCol="0"/>
          <a:lstStyle>
            <a:lvl1pPr algn="r">
              <a:defRPr sz="1200"/>
            </a:lvl1pPr>
          </a:lstStyle>
          <a:p>
            <a:fld id="{B55AA0B7-1652-48F1-8338-2A5964DEAEAF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8031" tIns="49016" rIns="98031" bIns="490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6" y="9119474"/>
            <a:ext cx="3169920" cy="480060"/>
          </a:xfrm>
          <a:prstGeom prst="rect">
            <a:avLst/>
          </a:prstGeom>
        </p:spPr>
        <p:txBody>
          <a:bodyPr vert="horz" lIns="98031" tIns="49016" rIns="98031" bIns="49016" rtlCol="0" anchor="b"/>
          <a:lstStyle>
            <a:lvl1pPr algn="r">
              <a:defRPr sz="1200"/>
            </a:lvl1pPr>
          </a:lstStyle>
          <a:p>
            <a:fld id="{9887F7F9-6AD0-4CBF-B30D-E984ED9EFE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42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8031" tIns="49016" rIns="98031" bIns="490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6" y="0"/>
            <a:ext cx="3169920" cy="480060"/>
          </a:xfrm>
          <a:prstGeom prst="rect">
            <a:avLst/>
          </a:prstGeom>
        </p:spPr>
        <p:txBody>
          <a:bodyPr vert="horz" lIns="98031" tIns="49016" rIns="98031" bIns="49016" rtlCol="0"/>
          <a:lstStyle>
            <a:lvl1pPr algn="r">
              <a:defRPr sz="1200"/>
            </a:lvl1pPr>
          </a:lstStyle>
          <a:p>
            <a:fld id="{665EC81D-2EED-4BE6-AF4C-C1ABFA5C90EA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613" y="715963"/>
            <a:ext cx="6403975" cy="3603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31" tIns="49016" rIns="98031" bIns="490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3"/>
            <a:ext cx="5852160" cy="4320540"/>
          </a:xfrm>
          <a:prstGeom prst="rect">
            <a:avLst/>
          </a:prstGeom>
        </p:spPr>
        <p:txBody>
          <a:bodyPr vert="horz" lIns="98031" tIns="49016" rIns="98031" bIns="490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8031" tIns="49016" rIns="98031" bIns="490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6" y="9119474"/>
            <a:ext cx="3169920" cy="480060"/>
          </a:xfrm>
          <a:prstGeom prst="rect">
            <a:avLst/>
          </a:prstGeom>
        </p:spPr>
        <p:txBody>
          <a:bodyPr vert="horz" lIns="98031" tIns="49016" rIns="98031" bIns="49016" rtlCol="0" anchor="b"/>
          <a:lstStyle>
            <a:lvl1pPr algn="r">
              <a:defRPr sz="1200"/>
            </a:lvl1pPr>
          </a:lstStyle>
          <a:p>
            <a:fld id="{BDE7945A-406D-41E6-9411-78DE9A70E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193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E7945A-406D-41E6-9411-78DE9A70E5F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79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7945A-406D-41E6-9411-78DE9A70E5F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19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modified version for Grant’s 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7945A-406D-41E6-9411-78DE9A70E5F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8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ntent-sm bullet spac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 userDrawn="1"/>
        </p:nvSpPr>
        <p:spPr>
          <a:xfrm>
            <a:off x="7123289" y="1821249"/>
            <a:ext cx="4763911" cy="4149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 kern="1200">
                <a:solidFill>
                  <a:schemeClr val="tx2"/>
                </a:solidFill>
                <a:latin typeface="Futura UC Davis Book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dirty="0">
              <a:solidFill>
                <a:srgbClr val="1F497D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775201" y="6202700"/>
            <a:ext cx="636335" cy="380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Futura UC Davis Medium" pitchFamily="34" charset="0"/>
                <a:ea typeface="+mj-ea"/>
                <a:cs typeface="+mj-cs"/>
              </a:defRPr>
            </a:lvl1pPr>
          </a:lstStyle>
          <a:p>
            <a:pPr algn="ctr"/>
            <a:endParaRPr lang="en-US" sz="1000" dirty="0">
              <a:solidFill>
                <a:srgbClr val="C0504D"/>
              </a:solidFill>
              <a:latin typeface="Futura UC Davis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91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ntent-sm bullet spac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 userDrawn="1"/>
        </p:nvSpPr>
        <p:spPr>
          <a:xfrm>
            <a:off x="7123289" y="1821249"/>
            <a:ext cx="4763911" cy="4149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 kern="1200">
                <a:solidFill>
                  <a:schemeClr val="tx2"/>
                </a:solidFill>
                <a:latin typeface="Futura UC Davis Book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dirty="0">
              <a:solidFill>
                <a:srgbClr val="1F497D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775201" y="6202700"/>
            <a:ext cx="636335" cy="380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Futura UC Davis Medium" pitchFamily="34" charset="0"/>
                <a:ea typeface="+mj-ea"/>
                <a:cs typeface="+mj-cs"/>
              </a:defRPr>
            </a:lvl1pPr>
          </a:lstStyle>
          <a:p>
            <a:pPr algn="ctr"/>
            <a:endParaRPr lang="en-US" sz="1000" dirty="0">
              <a:solidFill>
                <a:srgbClr val="C0504D"/>
              </a:solidFill>
              <a:latin typeface="Futura UC Davis Book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50"/>
          <a:stretch/>
        </p:blipFill>
        <p:spPr>
          <a:xfrm>
            <a:off x="7185" y="5911321"/>
            <a:ext cx="3694058" cy="9615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69"/>
          <a:stretch/>
        </p:blipFill>
        <p:spPr>
          <a:xfrm>
            <a:off x="9118175" y="5911321"/>
            <a:ext cx="3073825" cy="961598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3600" y="637921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fld id="{EB0A065D-0E2D-428D-BFEE-3171D759F9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7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00" y="10645"/>
            <a:ext cx="11887200" cy="91440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00" y="1429151"/>
            <a:ext cx="11887200" cy="45259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47900" y="925045"/>
            <a:ext cx="11887200" cy="0"/>
          </a:xfrm>
          <a:prstGeom prst="line">
            <a:avLst/>
          </a:prstGeom>
          <a:ln w="38100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50"/>
          <a:stretch/>
        </p:blipFill>
        <p:spPr>
          <a:xfrm>
            <a:off x="7185" y="5911321"/>
            <a:ext cx="3694058" cy="9615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69"/>
          <a:stretch/>
        </p:blipFill>
        <p:spPr>
          <a:xfrm>
            <a:off x="9118175" y="5911321"/>
            <a:ext cx="3073825" cy="961598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3600" y="637921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fld id="{EB0A065D-0E2D-428D-BFEE-3171D759F9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8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3600" y="637921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fld id="{EB0A065D-0E2D-428D-BFEE-3171D759F9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5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4035" r:id="rId2"/>
    <p:sldLayoutId id="2147484033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mailto:*gamatson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covid19mobility.ucdavis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jpeg"/><Relationship Id="rId1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image" Target="../media/image31.png"/><Relationship Id="rId18" Type="http://schemas.openxmlformats.org/officeDocument/2006/relationships/image" Target="../media/image36.jpeg"/><Relationship Id="rId26" Type="http://schemas.openxmlformats.org/officeDocument/2006/relationships/image" Target="../media/image44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jpe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jpeg"/><Relationship Id="rId5" Type="http://schemas.openxmlformats.org/officeDocument/2006/relationships/image" Target="../media/image23.png"/><Relationship Id="rId15" Type="http://schemas.openxmlformats.org/officeDocument/2006/relationships/image" Target="../media/image33.jpeg"/><Relationship Id="rId23" Type="http://schemas.openxmlformats.org/officeDocument/2006/relationships/image" Target="../media/image41.tiff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jpeg"/><Relationship Id="rId14" Type="http://schemas.openxmlformats.org/officeDocument/2006/relationships/image" Target="../media/image32.jpeg"/><Relationship Id="rId22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3.png"/><Relationship Id="rId18" Type="http://schemas.openxmlformats.org/officeDocument/2006/relationships/image" Target="../media/image30.png"/><Relationship Id="rId3" Type="http://schemas.openxmlformats.org/officeDocument/2006/relationships/image" Target="../media/image32.jpeg"/><Relationship Id="rId21" Type="http://schemas.openxmlformats.org/officeDocument/2006/relationships/image" Target="../media/image44.png"/><Relationship Id="rId7" Type="http://schemas.openxmlformats.org/officeDocument/2006/relationships/image" Target="../media/image36.jpeg"/><Relationship Id="rId12" Type="http://schemas.openxmlformats.org/officeDocument/2006/relationships/image" Target="../media/image41.tiff"/><Relationship Id="rId17" Type="http://schemas.openxmlformats.org/officeDocument/2006/relationships/image" Target="../media/image42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jpe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25.jpeg"/><Relationship Id="rId10" Type="http://schemas.openxmlformats.org/officeDocument/2006/relationships/image" Target="../media/image39.png"/><Relationship Id="rId19" Type="http://schemas.openxmlformats.org/officeDocument/2006/relationships/image" Target="../media/image43.png"/><Relationship Id="rId4" Type="http://schemas.openxmlformats.org/officeDocument/2006/relationships/image" Target="../media/image33.jpeg"/><Relationship Id="rId9" Type="http://schemas.openxmlformats.org/officeDocument/2006/relationships/image" Target="../media/image38.jpe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34856" y="4492245"/>
            <a:ext cx="10848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855"/>
                </a:solidFill>
                <a:latin typeface="+mj-lt"/>
                <a:cs typeface="Lucida Sans"/>
              </a:rPr>
              <a:t>Grant Matson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50"/>
          <a:stretch/>
        </p:blipFill>
        <p:spPr>
          <a:xfrm>
            <a:off x="7185" y="5911321"/>
            <a:ext cx="3694058" cy="9615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69"/>
          <a:stretch/>
        </p:blipFill>
        <p:spPr>
          <a:xfrm>
            <a:off x="9118175" y="5911321"/>
            <a:ext cx="3073825" cy="9615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" t="10102" r="2163"/>
          <a:stretch/>
        </p:blipFill>
        <p:spPr>
          <a:xfrm>
            <a:off x="172511" y="350206"/>
            <a:ext cx="11813857" cy="2243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2511" y="2581050"/>
            <a:ext cx="11813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002855"/>
                </a:solidFill>
                <a:latin typeface="+mj-lt"/>
                <a:cs typeface="Lucida Sans"/>
              </a:rPr>
              <a:t>COVID-19 Impacts on Mobility: </a:t>
            </a:r>
          </a:p>
          <a:p>
            <a:pPr algn="r"/>
            <a:r>
              <a:rPr lang="en-US" sz="4000" b="1" dirty="0">
                <a:solidFill>
                  <a:srgbClr val="002855"/>
                </a:solidFill>
                <a:latin typeface="+mj-lt"/>
                <a:cs typeface="Lucida Sans"/>
              </a:rPr>
              <a:t>Emerging Changes in Travel Behavior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913" y="3831667"/>
            <a:ext cx="11200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sz="3000" b="1" i="1" dirty="0">
                <a:solidFill>
                  <a:srgbClr val="CC9900"/>
                </a:solidFill>
                <a:latin typeface="+mj-lt"/>
                <a:cs typeface="Lucida Sans"/>
              </a:rPr>
              <a:t>3RFM Deep Dive, September 9, 2020</a:t>
            </a:r>
          </a:p>
        </p:txBody>
      </p:sp>
      <p:pic>
        <p:nvPicPr>
          <p:cNvPr id="18" name="Picture 6" descr="Related image">
            <a:extLst>
              <a:ext uri="{FF2B5EF4-FFF2-40B4-BE49-F238E27FC236}">
                <a16:creationId xmlns:a16="http://schemas.microsoft.com/office/drawing/2014/main" id="{C15E9E37-1584-4054-B765-8E8C3D26BA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3" t="-610" r="121" b="610"/>
          <a:stretch/>
        </p:blipFill>
        <p:spPr bwMode="auto">
          <a:xfrm>
            <a:off x="9023502" y="340100"/>
            <a:ext cx="2964814" cy="209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mobility as a service">
            <a:extLst>
              <a:ext uri="{FF2B5EF4-FFF2-40B4-BE49-F238E27FC236}">
                <a16:creationId xmlns:a16="http://schemas.microsoft.com/office/drawing/2014/main" id="{AA4B8C15-2D9D-46FA-9938-DC69E954A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5" t="-610" r="16657" b="610"/>
          <a:stretch/>
        </p:blipFill>
        <p:spPr bwMode="auto">
          <a:xfrm>
            <a:off x="5977411" y="335262"/>
            <a:ext cx="3073401" cy="209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DD8C20-BD4B-4F93-BB68-42B25A850854}"/>
              </a:ext>
            </a:extLst>
          </p:cNvPr>
          <p:cNvSpPr txBox="1"/>
          <p:nvPr/>
        </p:nvSpPr>
        <p:spPr>
          <a:xfrm>
            <a:off x="234856" y="5120547"/>
            <a:ext cx="11836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2990E"/>
                </a:solidFill>
                <a:latin typeface="+mj-lt"/>
                <a:cs typeface="Lucida Sans"/>
              </a:rPr>
              <a:t>Graduate Student Researcher, 3 Revolutions Future Mobility Program, UC Davis</a:t>
            </a:r>
          </a:p>
          <a:p>
            <a:r>
              <a:rPr lang="en-US" sz="2000" dirty="0">
                <a:solidFill>
                  <a:srgbClr val="002855"/>
                </a:solidFill>
                <a:latin typeface="+mj-lt"/>
                <a:cs typeface="Lucida Sans"/>
                <a:hlinkClick r:id="rId7"/>
              </a:rPr>
              <a:t>gamatson@ucdavis.edu</a:t>
            </a:r>
            <a:r>
              <a:rPr lang="en-US" sz="2000" dirty="0">
                <a:solidFill>
                  <a:srgbClr val="002855"/>
                </a:solidFill>
                <a:latin typeface="+mj-lt"/>
                <a:cs typeface="Lucida San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4009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810E91-506B-48C9-B047-7323F2219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A065D-0E2D-428D-BFEE-3171D759F94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48FC9-8068-4AA4-BF10-A953EC238810}"/>
              </a:ext>
            </a:extLst>
          </p:cNvPr>
          <p:cNvSpPr txBox="1"/>
          <p:nvPr/>
        </p:nvSpPr>
        <p:spPr>
          <a:xfrm>
            <a:off x="0" y="104775"/>
            <a:ext cx="1219199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3000" b="1" dirty="0">
                <a:solidFill>
                  <a:srgbClr val="002855"/>
                </a:solidFill>
                <a:latin typeface="+mj-lt"/>
                <a:cs typeface="Lucida Sans"/>
              </a:rPr>
              <a:t>For more info on the UC Davis COVID-19 Mobility Study, please visit: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CF87FE-A16B-477E-B8A7-5E6E20C8132B}"/>
              </a:ext>
            </a:extLst>
          </p:cNvPr>
          <p:cNvSpPr/>
          <p:nvPr/>
        </p:nvSpPr>
        <p:spPr>
          <a:xfrm>
            <a:off x="2178759" y="548877"/>
            <a:ext cx="76582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CC99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postcovid19mobility.ucdavis.edu</a:t>
            </a:r>
            <a:endParaRPr lang="en-US" sz="4400" dirty="0">
              <a:solidFill>
                <a:srgbClr val="CC99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9B2647-0B15-4759-9D9F-6CC8C8F834C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024" y="1386441"/>
            <a:ext cx="11811001" cy="4690509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45903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4890B61-37A3-4F10-A401-7CCBA78558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59"/>
          <a:stretch/>
        </p:blipFill>
        <p:spPr>
          <a:xfrm>
            <a:off x="9085736" y="1073167"/>
            <a:ext cx="904450" cy="99654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7" name="Picture 4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333EDF0-8F6F-4D55-A053-1B72099CD8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6085" y="1079212"/>
            <a:ext cx="908786" cy="996542"/>
          </a:xfrm>
          <a:prstGeom prst="rect">
            <a:avLst/>
          </a:prstGeom>
          <a:ln>
            <a:noFill/>
          </a:ln>
          <a:effectLst/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283652-D99C-4AB9-87C1-D5A4B5271060}"/>
              </a:ext>
            </a:extLst>
          </p:cNvPr>
          <p:cNvSpPr txBox="1"/>
          <p:nvPr/>
        </p:nvSpPr>
        <p:spPr>
          <a:xfrm>
            <a:off x="3995451" y="1008833"/>
            <a:ext cx="202447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B4361"/>
                </a:solidFill>
              </a:rPr>
              <a:t>Grant Matson</a:t>
            </a:r>
          </a:p>
          <a:p>
            <a:r>
              <a:rPr lang="en-US" sz="1200" dirty="0">
                <a:solidFill>
                  <a:srgbClr val="2B4361"/>
                </a:solidFill>
              </a:rPr>
              <a:t>Graduate Student Researcher</a:t>
            </a:r>
          </a:p>
          <a:p>
            <a:r>
              <a:rPr lang="en-US" sz="1200" dirty="0">
                <a:solidFill>
                  <a:srgbClr val="2B4361"/>
                </a:solidFill>
              </a:rPr>
              <a:t>University of California, Davis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63DC0B-33EE-4B2E-8F1B-31B63A9169EA}"/>
              </a:ext>
            </a:extLst>
          </p:cNvPr>
          <p:cNvSpPr txBox="1"/>
          <p:nvPr/>
        </p:nvSpPr>
        <p:spPr>
          <a:xfrm>
            <a:off x="3971915" y="3334451"/>
            <a:ext cx="21941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B4361"/>
                </a:solidFill>
              </a:rPr>
              <a:t>Susan Handy</a:t>
            </a:r>
          </a:p>
          <a:p>
            <a:r>
              <a:rPr lang="en-US" sz="1200" dirty="0">
                <a:solidFill>
                  <a:srgbClr val="2B4361"/>
                </a:solidFill>
              </a:rPr>
              <a:t>Professor</a:t>
            </a:r>
          </a:p>
          <a:p>
            <a:r>
              <a:rPr lang="en-US" sz="1200" dirty="0">
                <a:solidFill>
                  <a:srgbClr val="2B4361"/>
                </a:solidFill>
              </a:rPr>
              <a:t>University of California, Davis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BBEF7-0B91-4147-B818-DA91CE55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Research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D28FC-8B02-46F0-A144-A35E6B966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A065D-0E2D-428D-BFEE-3171D759F94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Content Placeholder 8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6AACEF88-8D85-4E96-AC44-515BE764B17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80"/>
          <a:stretch/>
        </p:blipFill>
        <p:spPr>
          <a:xfrm>
            <a:off x="137193" y="3385026"/>
            <a:ext cx="908786" cy="99654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E1FC8B-5834-4A97-B4ED-A055DA36C5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900" y="1079617"/>
            <a:ext cx="908786" cy="99654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2BAA2B7F-6BE1-42D2-AE96-1F8E3255724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9428" y="3399843"/>
            <a:ext cx="910683" cy="99185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34167D-76C6-4C35-87A2-4EE8D37722D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00381" y="3398237"/>
            <a:ext cx="907868" cy="99190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Picture 8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F9E20375-AABE-427E-8348-AC43A6F39F3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193" y="2225591"/>
            <a:ext cx="908786" cy="99654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" name="Picture 10" descr="A young person wearing a white shirt and smiling at the camera&#10;&#10;Description automatically generated">
            <a:extLst>
              <a:ext uri="{FF2B5EF4-FFF2-40B4-BE49-F238E27FC236}">
                <a16:creationId xmlns:a16="http://schemas.microsoft.com/office/drawing/2014/main" id="{2E1E448A-EDCF-4C52-9AD0-4368AACC6EF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98801" y="2226492"/>
            <a:ext cx="885819" cy="99467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" name="Picture 11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D758DFBA-0738-4DAD-9D7C-56725ADD159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2084" y="2224778"/>
            <a:ext cx="903265" cy="99654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5" name="Picture 1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5A7E9023-2E7D-4E48-895E-8A8BBD227C40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25030" y="2224207"/>
            <a:ext cx="903265" cy="99467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9F4DAB-02CD-4D9C-B382-5FA89D051E34}"/>
              </a:ext>
            </a:extLst>
          </p:cNvPr>
          <p:cNvSpPr txBox="1"/>
          <p:nvPr/>
        </p:nvSpPr>
        <p:spPr>
          <a:xfrm>
            <a:off x="1020277" y="1040441"/>
            <a:ext cx="202447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B4361"/>
                </a:solidFill>
              </a:rPr>
              <a:t>Giovanni Circella</a:t>
            </a:r>
          </a:p>
          <a:p>
            <a:r>
              <a:rPr lang="en-US" sz="1200" dirty="0">
                <a:solidFill>
                  <a:srgbClr val="2B4361"/>
                </a:solidFill>
              </a:rPr>
              <a:t>Director, 3RFM Program</a:t>
            </a:r>
          </a:p>
          <a:p>
            <a:r>
              <a:rPr lang="en-US" sz="1200" dirty="0">
                <a:solidFill>
                  <a:srgbClr val="2B4361"/>
                </a:solidFill>
              </a:rPr>
              <a:t>University of California, Davis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40188E8-8D6E-4A83-BD7A-3D62EE1711D0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98801" y="3418500"/>
            <a:ext cx="903866" cy="99185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8" name="Picture 2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2FED871C-D52D-4E93-9E0B-4F293EF429FF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66"/>
          <a:stretch/>
        </p:blipFill>
        <p:spPr>
          <a:xfrm>
            <a:off x="137193" y="4520098"/>
            <a:ext cx="915341" cy="996542"/>
          </a:xfrm>
          <a:prstGeom prst="rect">
            <a:avLst/>
          </a:prstGeom>
        </p:spPr>
      </p:pic>
      <p:pic>
        <p:nvPicPr>
          <p:cNvPr id="29" name="Picture 28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82A91C0B-1EF8-4F8D-A5AA-C5E3278344CD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91708" y="4558310"/>
            <a:ext cx="900352" cy="954898"/>
          </a:xfrm>
          <a:prstGeom prst="rect">
            <a:avLst/>
          </a:prstGeom>
          <a:ln>
            <a:noFill/>
          </a:ln>
          <a:effectLst/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CD4BC09-90CA-4542-A0FA-6AFBE61D1E73}"/>
              </a:ext>
            </a:extLst>
          </p:cNvPr>
          <p:cNvSpPr txBox="1"/>
          <p:nvPr/>
        </p:nvSpPr>
        <p:spPr>
          <a:xfrm>
            <a:off x="1020276" y="2225591"/>
            <a:ext cx="21941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B4361"/>
                </a:solidFill>
              </a:rPr>
              <a:t>Yongsung Lee</a:t>
            </a:r>
          </a:p>
          <a:p>
            <a:r>
              <a:rPr lang="en-US" sz="1200" dirty="0">
                <a:solidFill>
                  <a:srgbClr val="2B4361"/>
                </a:solidFill>
              </a:rPr>
              <a:t>Postdoc Researcher</a:t>
            </a:r>
          </a:p>
          <a:p>
            <a:r>
              <a:rPr lang="en-US" sz="1200" dirty="0">
                <a:solidFill>
                  <a:srgbClr val="2B4361"/>
                </a:solidFill>
              </a:rPr>
              <a:t>Georgia Institute of Technology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901C07-4E3D-41E1-A4D2-A19F019360D0}"/>
              </a:ext>
            </a:extLst>
          </p:cNvPr>
          <p:cNvSpPr txBox="1"/>
          <p:nvPr/>
        </p:nvSpPr>
        <p:spPr>
          <a:xfrm>
            <a:off x="1020882" y="3337682"/>
            <a:ext cx="21941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B4361"/>
                </a:solidFill>
              </a:rPr>
              <a:t>Dillon Fitch</a:t>
            </a:r>
          </a:p>
          <a:p>
            <a:r>
              <a:rPr lang="en-US" sz="1200" dirty="0">
                <a:solidFill>
                  <a:srgbClr val="2B4361"/>
                </a:solidFill>
              </a:rPr>
              <a:t>Postdoc Researcher</a:t>
            </a:r>
          </a:p>
          <a:p>
            <a:r>
              <a:rPr lang="en-US" sz="1200" dirty="0">
                <a:solidFill>
                  <a:srgbClr val="2B4361"/>
                </a:solidFill>
              </a:rPr>
              <a:t>University of California, Davis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C7844C-F76D-4273-8EF9-684107700B32}"/>
              </a:ext>
            </a:extLst>
          </p:cNvPr>
          <p:cNvSpPr txBox="1"/>
          <p:nvPr/>
        </p:nvSpPr>
        <p:spPr>
          <a:xfrm>
            <a:off x="6992216" y="3343710"/>
            <a:ext cx="21941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B4361"/>
                </a:solidFill>
              </a:rPr>
              <a:t>Pat Mokhtarian</a:t>
            </a:r>
          </a:p>
          <a:p>
            <a:r>
              <a:rPr lang="en-US" sz="1200" dirty="0">
                <a:solidFill>
                  <a:srgbClr val="2B4361"/>
                </a:solidFill>
              </a:rPr>
              <a:t>Professor</a:t>
            </a:r>
          </a:p>
          <a:p>
            <a:r>
              <a:rPr lang="en-US" sz="1200" dirty="0">
                <a:solidFill>
                  <a:srgbClr val="2B4361"/>
                </a:solidFill>
              </a:rPr>
              <a:t>Georgia Institute of Technology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C8F28D-D346-4E1F-85D5-9AB5CA2D688B}"/>
              </a:ext>
            </a:extLst>
          </p:cNvPr>
          <p:cNvSpPr txBox="1"/>
          <p:nvPr/>
        </p:nvSpPr>
        <p:spPr>
          <a:xfrm>
            <a:off x="3985041" y="2155212"/>
            <a:ext cx="202447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B4361"/>
                </a:solidFill>
              </a:rPr>
              <a:t>Junia Compostella</a:t>
            </a:r>
          </a:p>
          <a:p>
            <a:r>
              <a:rPr lang="en-US" sz="1200" dirty="0">
                <a:solidFill>
                  <a:srgbClr val="2B4361"/>
                </a:solidFill>
              </a:rPr>
              <a:t>Graduate Student Researcher</a:t>
            </a:r>
          </a:p>
          <a:p>
            <a:r>
              <a:rPr lang="en-US" sz="1200" dirty="0">
                <a:solidFill>
                  <a:srgbClr val="2B4361"/>
                </a:solidFill>
              </a:rPr>
              <a:t>University of California, Davis</a:t>
            </a:r>
          </a:p>
        </p:txBody>
      </p:sp>
      <p:pic>
        <p:nvPicPr>
          <p:cNvPr id="40" name="Picture 3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F8509C5B-41E1-4A90-BE1E-B2FD646D7A2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167"/>
          <a:stretch/>
        </p:blipFill>
        <p:spPr>
          <a:xfrm>
            <a:off x="6117291" y="1078925"/>
            <a:ext cx="908786" cy="996543"/>
          </a:xfrm>
          <a:prstGeom prst="rect">
            <a:avLst/>
          </a:prstGeom>
          <a:ln>
            <a:noFill/>
          </a:ln>
          <a:effectLst/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6BAE770-1EB4-44B5-BEFB-496C96C25528}"/>
              </a:ext>
            </a:extLst>
          </p:cNvPr>
          <p:cNvSpPr txBox="1"/>
          <p:nvPr/>
        </p:nvSpPr>
        <p:spPr>
          <a:xfrm>
            <a:off x="6992023" y="1039749"/>
            <a:ext cx="202447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B4361"/>
                </a:solidFill>
              </a:rPr>
              <a:t>Keita Makino</a:t>
            </a:r>
          </a:p>
          <a:p>
            <a:r>
              <a:rPr lang="en-US" sz="1200" dirty="0">
                <a:solidFill>
                  <a:srgbClr val="2B4361"/>
                </a:solidFill>
              </a:rPr>
              <a:t>Graduate Student Researcher</a:t>
            </a:r>
          </a:p>
          <a:p>
            <a:r>
              <a:rPr lang="en-US" sz="1200" dirty="0">
                <a:solidFill>
                  <a:srgbClr val="2B4361"/>
                </a:solidFill>
              </a:rPr>
              <a:t>University of California, Davis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F99F6B-357E-4D83-AEA0-CF9556819C4A}"/>
              </a:ext>
            </a:extLst>
          </p:cNvPr>
          <p:cNvSpPr txBox="1"/>
          <p:nvPr/>
        </p:nvSpPr>
        <p:spPr>
          <a:xfrm>
            <a:off x="6992023" y="2154520"/>
            <a:ext cx="202447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B4361"/>
                </a:solidFill>
              </a:rPr>
              <a:t>Sean McElroy</a:t>
            </a:r>
          </a:p>
          <a:p>
            <a:r>
              <a:rPr lang="en-US" sz="1200" dirty="0">
                <a:solidFill>
                  <a:srgbClr val="2B4361"/>
                </a:solidFill>
              </a:rPr>
              <a:t>Graduate Student Researcher</a:t>
            </a:r>
          </a:p>
          <a:p>
            <a:r>
              <a:rPr lang="en-US" sz="1200" dirty="0">
                <a:solidFill>
                  <a:srgbClr val="2B4361"/>
                </a:solidFill>
              </a:rPr>
              <a:t>University of California, Davis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480FC6-E640-4912-BC10-19159908E957}"/>
              </a:ext>
            </a:extLst>
          </p:cNvPr>
          <p:cNvSpPr txBox="1"/>
          <p:nvPr/>
        </p:nvSpPr>
        <p:spPr>
          <a:xfrm>
            <a:off x="9961123" y="1039749"/>
            <a:ext cx="202447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B4361"/>
                </a:solidFill>
              </a:rPr>
              <a:t>Jai Malik</a:t>
            </a:r>
          </a:p>
          <a:p>
            <a:r>
              <a:rPr lang="en-US" sz="1200" dirty="0">
                <a:solidFill>
                  <a:srgbClr val="2B4361"/>
                </a:solidFill>
              </a:rPr>
              <a:t>Graduate Student Researcher</a:t>
            </a:r>
          </a:p>
          <a:p>
            <a:r>
              <a:rPr lang="en-US" sz="1200" dirty="0">
                <a:solidFill>
                  <a:srgbClr val="2B4361"/>
                </a:solidFill>
              </a:rPr>
              <a:t>University of California, Davis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F32772-C10A-484B-AC18-00D1F2928604}"/>
              </a:ext>
            </a:extLst>
          </p:cNvPr>
          <p:cNvSpPr txBox="1"/>
          <p:nvPr/>
        </p:nvSpPr>
        <p:spPr>
          <a:xfrm>
            <a:off x="9961123" y="2154520"/>
            <a:ext cx="202447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B4361"/>
                </a:solidFill>
              </a:rPr>
              <a:t>Xiatian Wu</a:t>
            </a:r>
          </a:p>
          <a:p>
            <a:r>
              <a:rPr lang="en-US" sz="1200" dirty="0">
                <a:solidFill>
                  <a:srgbClr val="2B4361"/>
                </a:solidFill>
              </a:rPr>
              <a:t>Graduate Student Researcher</a:t>
            </a:r>
          </a:p>
          <a:p>
            <a:r>
              <a:rPr lang="en-US" sz="1200" dirty="0">
                <a:solidFill>
                  <a:srgbClr val="2B4361"/>
                </a:solidFill>
              </a:rPr>
              <a:t>University of California, Davis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5C10C9-44C7-448F-A860-E65E8D210BF0}"/>
              </a:ext>
            </a:extLst>
          </p:cNvPr>
          <p:cNvSpPr txBox="1"/>
          <p:nvPr/>
        </p:nvSpPr>
        <p:spPr>
          <a:xfrm>
            <a:off x="3956346" y="4479345"/>
            <a:ext cx="21941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B4361"/>
                </a:solidFill>
              </a:rPr>
              <a:t>Tho Le</a:t>
            </a:r>
          </a:p>
          <a:p>
            <a:r>
              <a:rPr lang="en-US" sz="1200" dirty="0">
                <a:solidFill>
                  <a:srgbClr val="2B4361"/>
                </a:solidFill>
              </a:rPr>
              <a:t>Postdoc Researcher</a:t>
            </a:r>
          </a:p>
          <a:p>
            <a:r>
              <a:rPr lang="en-US" sz="1200" dirty="0">
                <a:solidFill>
                  <a:srgbClr val="2B4361"/>
                </a:solidFill>
              </a:rPr>
              <a:t>University of California, Davis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17DE552-EEFB-49A5-A43A-24E12AFDE7CB}"/>
              </a:ext>
            </a:extLst>
          </p:cNvPr>
          <p:cNvSpPr txBox="1"/>
          <p:nvPr/>
        </p:nvSpPr>
        <p:spPr>
          <a:xfrm>
            <a:off x="1005313" y="4482576"/>
            <a:ext cx="21941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2B4361"/>
                </a:solidFill>
              </a:rPr>
              <a:t>Kailai</a:t>
            </a:r>
            <a:r>
              <a:rPr lang="en-US" sz="1600" b="1" dirty="0">
                <a:solidFill>
                  <a:srgbClr val="2B4361"/>
                </a:solidFill>
              </a:rPr>
              <a:t> Wang</a:t>
            </a:r>
          </a:p>
          <a:p>
            <a:r>
              <a:rPr lang="en-US" sz="1200" dirty="0">
                <a:solidFill>
                  <a:srgbClr val="2B4361"/>
                </a:solidFill>
              </a:rPr>
              <a:t>Postdoc Researcher</a:t>
            </a:r>
          </a:p>
          <a:p>
            <a:r>
              <a:rPr lang="en-US" sz="1200" dirty="0">
                <a:solidFill>
                  <a:srgbClr val="2B4361"/>
                </a:solidFill>
              </a:rPr>
              <a:t>University of California, Davis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EEBB83-DF3E-40E3-A2A4-16B9A7740806}"/>
              </a:ext>
            </a:extLst>
          </p:cNvPr>
          <p:cNvSpPr txBox="1"/>
          <p:nvPr/>
        </p:nvSpPr>
        <p:spPr>
          <a:xfrm>
            <a:off x="9956020" y="3348794"/>
            <a:ext cx="228540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B4361"/>
                </a:solidFill>
              </a:rPr>
              <a:t>Rosa Dominguez-Faus</a:t>
            </a:r>
          </a:p>
          <a:p>
            <a:r>
              <a:rPr lang="en-US" sz="1200" dirty="0">
                <a:solidFill>
                  <a:srgbClr val="2B4361"/>
                </a:solidFill>
              </a:rPr>
              <a:t>Program Manager, 3RFM Program</a:t>
            </a:r>
          </a:p>
          <a:p>
            <a:r>
              <a:rPr lang="en-US" sz="1200" dirty="0">
                <a:solidFill>
                  <a:srgbClr val="2B4361"/>
                </a:solidFill>
              </a:rPr>
              <a:t>University of California, Davis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562554-5568-46D9-8E99-7893C1AB9A3C}"/>
              </a:ext>
            </a:extLst>
          </p:cNvPr>
          <p:cNvSpPr/>
          <p:nvPr/>
        </p:nvSpPr>
        <p:spPr>
          <a:xfrm>
            <a:off x="84205" y="5690899"/>
            <a:ext cx="80596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tx2"/>
                </a:solidFill>
              </a:rPr>
              <a:t>With the contribution of many other colleagues at UC Davis and other partner institutions…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79537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6CFDEE-F89B-40F4-9387-24DDFC84ED5D}"/>
              </a:ext>
            </a:extLst>
          </p:cNvPr>
          <p:cNvSpPr/>
          <p:nvPr/>
        </p:nvSpPr>
        <p:spPr>
          <a:xfrm>
            <a:off x="0" y="3184590"/>
            <a:ext cx="12178396" cy="3673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B436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2B4361"/>
                </a:solidFill>
              </a:rPr>
              <a:t>Acknowledgements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720" y="1013167"/>
            <a:ext cx="3676456" cy="948881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US" sz="2400" dirty="0">
                <a:solidFill>
                  <a:srgbClr val="2B4361"/>
                </a:solidFill>
              </a:rPr>
              <a:t>Lew Fulton </a:t>
            </a:r>
          </a:p>
          <a:p>
            <a:pPr>
              <a:spcBef>
                <a:spcPts val="400"/>
              </a:spcBef>
            </a:pPr>
            <a:r>
              <a:rPr lang="en-US" sz="2400" dirty="0">
                <a:solidFill>
                  <a:srgbClr val="2B4361"/>
                </a:solidFill>
              </a:rPr>
              <a:t>Mollie D’Agostino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51948" y="1013168"/>
            <a:ext cx="3576194" cy="89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B436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Dan Sperling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B436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Kari Watkins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145002" y="1013167"/>
            <a:ext cx="3576194" cy="98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defRPr/>
            </a:pPr>
            <a:r>
              <a:rPr lang="en-US" sz="2400" dirty="0">
                <a:solidFill>
                  <a:srgbClr val="2B4361"/>
                </a:solidFill>
              </a:rPr>
              <a:t>Austin Brown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B436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Becca Kiriazes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B4361"/>
              </a:solidFill>
              <a:effectLst/>
              <a:uLnTx/>
              <a:uFillTx/>
              <a:latin typeface="Calibri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2400" dirty="0">
              <a:solidFill>
                <a:srgbClr val="2B4361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31CCA16-DAA3-4D40-9BAC-DC92B2304E4D}"/>
              </a:ext>
            </a:extLst>
          </p:cNvPr>
          <p:cNvSpPr txBox="1">
            <a:spLocks/>
          </p:cNvSpPr>
          <p:nvPr/>
        </p:nvSpPr>
        <p:spPr>
          <a:xfrm>
            <a:off x="166133" y="4846312"/>
            <a:ext cx="10436885" cy="502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2300" b="1" dirty="0">
                <a:solidFill>
                  <a:srgbClr val="2B4361"/>
                </a:solidFill>
              </a:rPr>
              <a:t>3 Revolutions Future Mobility Program Sponsors: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91304A1-5BF9-489B-9352-52C275C087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72376" y="3474369"/>
            <a:ext cx="1029048" cy="73815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45757B2-905F-434A-B9FE-300FFD7EE0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0172" y="3482580"/>
            <a:ext cx="1458214" cy="75921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E025944-2A2D-4CE3-BC77-D13377B73B4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42334" y="3506963"/>
            <a:ext cx="1697328" cy="720929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8B7F0D8-BAF0-4D32-8B9F-490D17E9B209}"/>
              </a:ext>
            </a:extLst>
          </p:cNvPr>
          <p:cNvSpPr txBox="1">
            <a:spLocks/>
          </p:cNvSpPr>
          <p:nvPr/>
        </p:nvSpPr>
        <p:spPr>
          <a:xfrm>
            <a:off x="8044600" y="3123807"/>
            <a:ext cx="3704206" cy="502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2300" b="1" dirty="0">
                <a:solidFill>
                  <a:srgbClr val="2B4361"/>
                </a:solidFill>
              </a:rPr>
              <a:t>Other Research Partners: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5228B63-3499-471C-B522-6CE722D1DB0A}"/>
              </a:ext>
            </a:extLst>
          </p:cNvPr>
          <p:cNvSpPr txBox="1">
            <a:spLocks/>
          </p:cNvSpPr>
          <p:nvPr/>
        </p:nvSpPr>
        <p:spPr>
          <a:xfrm>
            <a:off x="172906" y="3085989"/>
            <a:ext cx="3161658" cy="502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2300" b="1" dirty="0">
                <a:solidFill>
                  <a:srgbClr val="2B4361"/>
                </a:solidFill>
              </a:rPr>
              <a:t>Research Supported by: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98B0C49-D46A-4B6F-93E3-22CB3C3D6EE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49511" y="3536777"/>
            <a:ext cx="1175418" cy="92104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FB26D13-8A04-4FB6-8611-7D4421E9E939}"/>
              </a:ext>
            </a:extLst>
          </p:cNvPr>
          <p:cNvPicPr/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9710" y="3596931"/>
            <a:ext cx="913001" cy="757542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26393A5D-FE8B-4160-B39B-E9CA2B6F6E86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4065" y="3732970"/>
            <a:ext cx="1630998" cy="484572"/>
          </a:xfrm>
          <a:prstGeom prst="rect">
            <a:avLst/>
          </a:prstGeom>
        </p:spPr>
      </p:pic>
      <p:pic>
        <p:nvPicPr>
          <p:cNvPr id="37" name="Picture 10" descr="https://3rev.ucdavis.edu/wp-content/uploads/2018/10/caltrans.jpeg">
            <a:extLst>
              <a:ext uri="{FF2B5EF4-FFF2-40B4-BE49-F238E27FC236}">
                <a16:creationId xmlns:a16="http://schemas.microsoft.com/office/drawing/2014/main" id="{B8785C63-D681-4945-AA4D-CB60B55DF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0868" y="3621853"/>
            <a:ext cx="943327" cy="77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A close up of a sign&#10;&#10;Description automatically generated">
            <a:extLst>
              <a:ext uri="{FF2B5EF4-FFF2-40B4-BE49-F238E27FC236}">
                <a16:creationId xmlns:a16="http://schemas.microsoft.com/office/drawing/2014/main" id="{A29748DC-0414-40D9-ACA2-B9C7FFA460E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6966" y="4175819"/>
            <a:ext cx="620957" cy="620957"/>
          </a:xfrm>
          <a:prstGeom prst="rect">
            <a:avLst/>
          </a:prstGeom>
        </p:spPr>
      </p:pic>
      <p:pic>
        <p:nvPicPr>
          <p:cNvPr id="39" name="Picture 3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26B8A2-257E-4371-AB30-454E600DB03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6363" y="4294531"/>
            <a:ext cx="1237890" cy="441163"/>
          </a:xfrm>
          <a:prstGeom prst="rect">
            <a:avLst/>
          </a:prstGeom>
        </p:spPr>
      </p:pic>
      <p:pic>
        <p:nvPicPr>
          <p:cNvPr id="40" name="Picture 39" descr="A picture containing light, traffic, sitting, drawing&#10;&#10;Description automatically generated">
            <a:extLst>
              <a:ext uri="{FF2B5EF4-FFF2-40B4-BE49-F238E27FC236}">
                <a16:creationId xmlns:a16="http://schemas.microsoft.com/office/drawing/2014/main" id="{48F39F89-089E-446C-BD2A-F5E989057F2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8539" y="4282571"/>
            <a:ext cx="1037926" cy="35928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D53EB85-9EA5-4EB0-B1D3-48657586ED49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176543" y="3705652"/>
            <a:ext cx="802393" cy="648821"/>
          </a:xfrm>
          <a:prstGeom prst="rect">
            <a:avLst/>
          </a:prstGeom>
        </p:spPr>
      </p:pic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AEF87B7-00FC-47CD-9E87-D3C4A57FBAA7}"/>
              </a:ext>
            </a:extLst>
          </p:cNvPr>
          <p:cNvSpPr txBox="1">
            <a:spLocks/>
          </p:cNvSpPr>
          <p:nvPr/>
        </p:nvSpPr>
        <p:spPr>
          <a:xfrm>
            <a:off x="319720" y="1986391"/>
            <a:ext cx="11715380" cy="794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2B4361"/>
                </a:solidFill>
              </a:rPr>
              <a:t>Many other colleagues at UC Davis, other institutions and partner agencies have also contributed to this research.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258FF-8FCF-4A68-A8D8-FC6B8579E9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27393" y="3811615"/>
            <a:ext cx="1319554" cy="286168"/>
          </a:xfrm>
          <a:prstGeom prst="rect">
            <a:avLst/>
          </a:prstGeom>
        </p:spPr>
      </p:pic>
      <p:pic>
        <p:nvPicPr>
          <p:cNvPr id="17" name="Picture 2" descr="https://3rev.ucdavis.edu/wp-content/uploads/2018/07/baaqmd4rgb-300x161.jpg">
            <a:extLst>
              <a:ext uri="{FF2B5EF4-FFF2-40B4-BE49-F238E27FC236}">
                <a16:creationId xmlns:a16="http://schemas.microsoft.com/office/drawing/2014/main" id="{62998377-905E-4094-9059-CC8B7E316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6635" y="5463199"/>
            <a:ext cx="958937" cy="51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s://3rev.ucdavis.edu/wp-content/uploads/2018/08/download.jpeg">
            <a:extLst>
              <a:ext uri="{FF2B5EF4-FFF2-40B4-BE49-F238E27FC236}">
                <a16:creationId xmlns:a16="http://schemas.microsoft.com/office/drawing/2014/main" id="{90B3E0C3-97EA-4E51-867A-7E64AA047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9060" y="5428587"/>
            <a:ext cx="741171" cy="74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s://3rev.ucdavis.edu/wp-content/uploads/2018/07/Lyft-logo-300x212.png">
            <a:extLst>
              <a:ext uri="{FF2B5EF4-FFF2-40B4-BE49-F238E27FC236}">
                <a16:creationId xmlns:a16="http://schemas.microsoft.com/office/drawing/2014/main" id="{6F02B1F8-D408-4AA7-A222-4D1E7EF8D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1248" y="5470688"/>
            <a:ext cx="747545" cy="52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https://3rev.ucdavis.edu/wp-content/uploads/2018/07/BMW-300x300.png">
            <a:extLst>
              <a:ext uri="{FF2B5EF4-FFF2-40B4-BE49-F238E27FC236}">
                <a16:creationId xmlns:a16="http://schemas.microsoft.com/office/drawing/2014/main" id="{68B255D6-9855-4C85-8B19-4E5766D4F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285" y="5421624"/>
            <a:ext cx="617976" cy="61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https://3rev.ucdavis.edu/wp-content/uploads/2018/07/HondaNoText-768x120.jpg">
            <a:extLst>
              <a:ext uri="{FF2B5EF4-FFF2-40B4-BE49-F238E27FC236}">
                <a16:creationId xmlns:a16="http://schemas.microsoft.com/office/drawing/2014/main" id="{6CB99226-BD41-4E2A-A198-67C468C18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5908" y="6337063"/>
            <a:ext cx="1269462" cy="19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 descr="https://3rev.ucdavis.edu/wp-content/uploads/2018/07/Daimler-1024x448.png">
            <a:extLst>
              <a:ext uri="{FF2B5EF4-FFF2-40B4-BE49-F238E27FC236}">
                <a16:creationId xmlns:a16="http://schemas.microsoft.com/office/drawing/2014/main" id="{B491AF44-2022-49A6-A9F5-B57277FAD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1681" y="5334519"/>
            <a:ext cx="1470422" cy="64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8" descr="https://3rev.ucdavis.edu/wp-content/uploads/2018/10/Uber.jpg">
            <a:extLst>
              <a:ext uri="{FF2B5EF4-FFF2-40B4-BE49-F238E27FC236}">
                <a16:creationId xmlns:a16="http://schemas.microsoft.com/office/drawing/2014/main" id="{E4522325-66CB-4281-9C91-BC7811B95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1811" y="6300701"/>
            <a:ext cx="1118527" cy="23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2" descr="https://3rev.ucdavis.edu/wp-content/uploads/2018/10/faurecia-100x500-300x168.png">
            <a:extLst>
              <a:ext uri="{FF2B5EF4-FFF2-40B4-BE49-F238E27FC236}">
                <a16:creationId xmlns:a16="http://schemas.microsoft.com/office/drawing/2014/main" id="{F8D07D6C-9886-4C13-B5EF-FE160B1599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43972" y="6126598"/>
            <a:ext cx="1399478" cy="64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4" descr="https://3rev.ucdavis.edu/wp-content/uploads/2018/07/Ford-1-300x114.png">
            <a:extLst>
              <a:ext uri="{FF2B5EF4-FFF2-40B4-BE49-F238E27FC236}">
                <a16:creationId xmlns:a16="http://schemas.microsoft.com/office/drawing/2014/main" id="{58F98EA1-018F-496D-A01D-740075EF6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070" y="6253966"/>
            <a:ext cx="959340" cy="36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336733F-6E94-47B9-AD93-6D5893FCEC78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93306" y="5464477"/>
            <a:ext cx="1377800" cy="354724"/>
          </a:xfrm>
          <a:prstGeom prst="rect">
            <a:avLst/>
          </a:prstGeom>
        </p:spPr>
      </p:pic>
      <p:pic>
        <p:nvPicPr>
          <p:cNvPr id="58" name="Picture 10" descr="https://3rev.ucdavis.edu/wp-content/uploads/2018/10/caltrans.jpeg">
            <a:extLst>
              <a:ext uri="{FF2B5EF4-FFF2-40B4-BE49-F238E27FC236}">
                <a16:creationId xmlns:a16="http://schemas.microsoft.com/office/drawing/2014/main" id="{892FFE0A-E58B-4F2F-8D6D-C35CA483E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1314" y="5996155"/>
            <a:ext cx="800386" cy="66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6" descr="https://3rev.ucdavis.edu/wp-content/uploads/2018/10/US-EPA-600px-300dpi-300x164.jpg">
            <a:extLst>
              <a:ext uri="{FF2B5EF4-FFF2-40B4-BE49-F238E27FC236}">
                <a16:creationId xmlns:a16="http://schemas.microsoft.com/office/drawing/2014/main" id="{08AEB962-3AE1-47E9-94E1-04C3257CE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3716" y="5419750"/>
            <a:ext cx="1211603" cy="6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4AB6BA2-54E9-46F6-86E7-EA9D4BDB819B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306" y="6244235"/>
            <a:ext cx="1404583" cy="326226"/>
          </a:xfrm>
          <a:prstGeom prst="rect">
            <a:avLst/>
          </a:prstGeom>
        </p:spPr>
      </p:pic>
      <p:pic>
        <p:nvPicPr>
          <p:cNvPr id="64" name="Picture 63" descr="A close up of a logo&#10;&#10;Description automatically generated">
            <a:extLst>
              <a:ext uri="{FF2B5EF4-FFF2-40B4-BE49-F238E27FC236}">
                <a16:creationId xmlns:a16="http://schemas.microsoft.com/office/drawing/2014/main" id="{4A7F17BF-C70D-42CA-BDDE-990F3420D24C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476" y="6311092"/>
            <a:ext cx="1107175" cy="23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0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447A-018D-4DBA-A764-DF4B00F0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BAE6C0-1F7E-4DDA-A661-2E1BCDBE4755}"/>
              </a:ext>
            </a:extLst>
          </p:cNvPr>
          <p:cNvSpPr txBox="1">
            <a:spLocks/>
          </p:cNvSpPr>
          <p:nvPr/>
        </p:nvSpPr>
        <p:spPr>
          <a:xfrm>
            <a:off x="224186" y="1176990"/>
            <a:ext cx="3676456" cy="9488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2400" dirty="0">
                <a:solidFill>
                  <a:srgbClr val="2B4361"/>
                </a:solidFill>
              </a:rPr>
              <a:t>Giovanni </a:t>
            </a:r>
            <a:r>
              <a:rPr lang="en-US" sz="2400" dirty="0" err="1">
                <a:solidFill>
                  <a:srgbClr val="2B4361"/>
                </a:solidFill>
              </a:rPr>
              <a:t>Circella</a:t>
            </a:r>
            <a:endParaRPr lang="en-US" sz="2400" dirty="0">
              <a:solidFill>
                <a:srgbClr val="2B4361"/>
              </a:solidFill>
            </a:endParaRPr>
          </a:p>
          <a:p>
            <a:pPr>
              <a:spcBef>
                <a:spcPts val="400"/>
              </a:spcBef>
            </a:pPr>
            <a:r>
              <a:rPr lang="en-US" sz="2400" dirty="0">
                <a:solidFill>
                  <a:srgbClr val="2B4361"/>
                </a:solidFill>
              </a:rPr>
              <a:t>Jai Malik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FFAF7B-6937-4647-8161-26AD7D2F3B8D}"/>
              </a:ext>
            </a:extLst>
          </p:cNvPr>
          <p:cNvSpPr txBox="1">
            <a:spLocks/>
          </p:cNvSpPr>
          <p:nvPr/>
        </p:nvSpPr>
        <p:spPr>
          <a:xfrm>
            <a:off x="4056414" y="1176991"/>
            <a:ext cx="3576194" cy="89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B436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Yongsung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B436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Lee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B436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Xiatian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B436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Wu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B84816-A589-451B-B4F1-AEF23EF63C5F}"/>
              </a:ext>
            </a:extLst>
          </p:cNvPr>
          <p:cNvSpPr txBox="1">
            <a:spLocks/>
          </p:cNvSpPr>
          <p:nvPr/>
        </p:nvSpPr>
        <p:spPr>
          <a:xfrm>
            <a:off x="8049468" y="1176990"/>
            <a:ext cx="3576194" cy="98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defRPr/>
            </a:pPr>
            <a:r>
              <a:rPr lang="en-US" sz="2400" dirty="0">
                <a:solidFill>
                  <a:srgbClr val="2B4361"/>
                </a:solidFill>
              </a:rPr>
              <a:t>Sean McElroy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2B4361"/>
                </a:solidFill>
                <a:latin typeface="Calibri"/>
              </a:rPr>
              <a:t>Keita Makino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B4361"/>
              </a:solidFill>
              <a:effectLst/>
              <a:uLnTx/>
              <a:uFillTx/>
              <a:latin typeface="Calibri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2400" dirty="0">
              <a:solidFill>
                <a:srgbClr val="2B4361"/>
              </a:solidFill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F0E963F-5908-42EE-BC06-BB415C6E0D0D}"/>
              </a:ext>
            </a:extLst>
          </p:cNvPr>
          <p:cNvSpPr txBox="1">
            <a:spLocks/>
          </p:cNvSpPr>
          <p:nvPr/>
        </p:nvSpPr>
        <p:spPr>
          <a:xfrm>
            <a:off x="224186" y="2177009"/>
            <a:ext cx="11715380" cy="794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2B4361"/>
                </a:solidFill>
              </a:rPr>
              <a:t>Many other colleagues at UC Davis, other institutions and partner agencies have also contributed to this research.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37692E-F9F6-4AC9-90BF-E709A0E71D8E}"/>
              </a:ext>
            </a:extLst>
          </p:cNvPr>
          <p:cNvSpPr/>
          <p:nvPr/>
        </p:nvSpPr>
        <p:spPr>
          <a:xfrm>
            <a:off x="0" y="3184590"/>
            <a:ext cx="12178396" cy="3673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B4361"/>
              </a:solidFill>
            </a:endParaRPr>
          </a:p>
        </p:txBody>
      </p:sp>
      <p:pic>
        <p:nvPicPr>
          <p:cNvPr id="8" name="Picture 2" descr="https://3rev.ucdavis.edu/wp-content/uploads/2018/07/baaqmd4rgb-300x161.jpg">
            <a:extLst>
              <a:ext uri="{FF2B5EF4-FFF2-40B4-BE49-F238E27FC236}">
                <a16:creationId xmlns:a16="http://schemas.microsoft.com/office/drawing/2014/main" id="{638E5AB7-D8DC-4928-A3AA-2299C6A3F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6635" y="5463199"/>
            <a:ext cx="958937" cy="51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3rev.ucdavis.edu/wp-content/uploads/2018/08/download.jpeg">
            <a:extLst>
              <a:ext uri="{FF2B5EF4-FFF2-40B4-BE49-F238E27FC236}">
                <a16:creationId xmlns:a16="http://schemas.microsoft.com/office/drawing/2014/main" id="{2CA15765-9F82-4B69-B74C-4E6FB6002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9060" y="5428587"/>
            <a:ext cx="741171" cy="74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3rev.ucdavis.edu/wp-content/uploads/2018/07/Lyft-logo-300x212.png">
            <a:extLst>
              <a:ext uri="{FF2B5EF4-FFF2-40B4-BE49-F238E27FC236}">
                <a16:creationId xmlns:a16="http://schemas.microsoft.com/office/drawing/2014/main" id="{64760082-761F-4186-9D87-C1833C5B0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1248" y="5470688"/>
            <a:ext cx="747545" cy="52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s://3rev.ucdavis.edu/wp-content/uploads/2018/07/BMW-300x300.png">
            <a:extLst>
              <a:ext uri="{FF2B5EF4-FFF2-40B4-BE49-F238E27FC236}">
                <a16:creationId xmlns:a16="http://schemas.microsoft.com/office/drawing/2014/main" id="{DCDBE30C-3297-4EB7-AD47-5E808A16F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285" y="5421624"/>
            <a:ext cx="617976" cy="61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https://3rev.ucdavis.edu/wp-content/uploads/2018/07/HondaNoText-768x120.jpg">
            <a:extLst>
              <a:ext uri="{FF2B5EF4-FFF2-40B4-BE49-F238E27FC236}">
                <a16:creationId xmlns:a16="http://schemas.microsoft.com/office/drawing/2014/main" id="{2E7FCF5B-9B48-4677-A4E9-3D045E93E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5908" y="6337063"/>
            <a:ext cx="1269462" cy="19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https://3rev.ucdavis.edu/wp-content/uploads/2018/07/Daimler-1024x448.png">
            <a:extLst>
              <a:ext uri="{FF2B5EF4-FFF2-40B4-BE49-F238E27FC236}">
                <a16:creationId xmlns:a16="http://schemas.microsoft.com/office/drawing/2014/main" id="{A7530EB1-92CC-4FA2-8EF9-5564299E8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1681" y="5334519"/>
            <a:ext cx="1470422" cy="64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8" descr="https://3rev.ucdavis.edu/wp-content/uploads/2018/10/Uber.jpg">
            <a:extLst>
              <a:ext uri="{FF2B5EF4-FFF2-40B4-BE49-F238E27FC236}">
                <a16:creationId xmlns:a16="http://schemas.microsoft.com/office/drawing/2014/main" id="{2AFBA58E-71A8-4DB9-BD1E-CA78E950F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1811" y="6300701"/>
            <a:ext cx="1118527" cy="23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2" descr="https://3rev.ucdavis.edu/wp-content/uploads/2018/10/faurecia-100x500-300x168.png">
            <a:extLst>
              <a:ext uri="{FF2B5EF4-FFF2-40B4-BE49-F238E27FC236}">
                <a16:creationId xmlns:a16="http://schemas.microsoft.com/office/drawing/2014/main" id="{CD12EBD1-3FDA-4618-8970-01EEDECDA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43972" y="6126598"/>
            <a:ext cx="1399478" cy="64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4" descr="https://3rev.ucdavis.edu/wp-content/uploads/2018/07/Ford-1-300x114.png">
            <a:extLst>
              <a:ext uri="{FF2B5EF4-FFF2-40B4-BE49-F238E27FC236}">
                <a16:creationId xmlns:a16="http://schemas.microsoft.com/office/drawing/2014/main" id="{9284ECDF-C63A-40B9-BA4D-16CFB3A75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070" y="6253966"/>
            <a:ext cx="959340" cy="36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136C84-15C2-4963-87A6-3645EF38732D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93306" y="5464477"/>
            <a:ext cx="1377800" cy="354724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F78F792-658B-40B9-8495-CFBD5725DEFD}"/>
              </a:ext>
            </a:extLst>
          </p:cNvPr>
          <p:cNvSpPr txBox="1">
            <a:spLocks/>
          </p:cNvSpPr>
          <p:nvPr/>
        </p:nvSpPr>
        <p:spPr>
          <a:xfrm>
            <a:off x="166133" y="4846312"/>
            <a:ext cx="10436885" cy="502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2300" b="1" dirty="0">
                <a:solidFill>
                  <a:srgbClr val="2B4361"/>
                </a:solidFill>
              </a:rPr>
              <a:t>3 Revolutions Future Mobility Program Sponsors: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2967AAF-4E56-4E1E-8C01-96C73CAD0D75}"/>
              </a:ext>
            </a:extLst>
          </p:cNvPr>
          <p:cNvSpPr txBox="1">
            <a:spLocks/>
          </p:cNvSpPr>
          <p:nvPr/>
        </p:nvSpPr>
        <p:spPr>
          <a:xfrm>
            <a:off x="172906" y="3169117"/>
            <a:ext cx="3161658" cy="502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2300" b="1" dirty="0">
                <a:solidFill>
                  <a:srgbClr val="2B4361"/>
                </a:solidFill>
              </a:rPr>
              <a:t>Research Supported by: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D0CC040-DE3E-4140-BC7D-C4E3A35073C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0897" y="3692487"/>
            <a:ext cx="1175418" cy="92104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EE5F52A-7807-457C-A983-0B4489967CA2}"/>
              </a:ext>
            </a:extLst>
          </p:cNvPr>
          <p:cNvPicPr/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2885" y="3752641"/>
            <a:ext cx="913001" cy="757542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CE2F01-DB69-49E5-96CF-52063AC00A50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2098" y="3899071"/>
            <a:ext cx="1630998" cy="484572"/>
          </a:xfrm>
          <a:prstGeom prst="rect">
            <a:avLst/>
          </a:prstGeom>
        </p:spPr>
      </p:pic>
      <p:pic>
        <p:nvPicPr>
          <p:cNvPr id="52" name="Picture 10" descr="https://3rev.ucdavis.edu/wp-content/uploads/2018/10/caltrans.jpeg">
            <a:extLst>
              <a:ext uri="{FF2B5EF4-FFF2-40B4-BE49-F238E27FC236}">
                <a16:creationId xmlns:a16="http://schemas.microsoft.com/office/drawing/2014/main" id="{F4E9D6D5-2EB4-4D1E-A2E2-633AF324A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54766" y="3746390"/>
            <a:ext cx="943327" cy="77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 descr="https://3rev.ucdavis.edu/wp-content/uploads/2018/10/caltrans.jpeg">
            <a:extLst>
              <a:ext uri="{FF2B5EF4-FFF2-40B4-BE49-F238E27FC236}">
                <a16:creationId xmlns:a16="http://schemas.microsoft.com/office/drawing/2014/main" id="{11559AF1-5734-470D-A076-D55323233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1314" y="5996155"/>
            <a:ext cx="800386" cy="66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6" descr="https://3rev.ucdavis.edu/wp-content/uploads/2018/10/US-EPA-600px-300dpi-300x164.jpg">
            <a:extLst>
              <a:ext uri="{FF2B5EF4-FFF2-40B4-BE49-F238E27FC236}">
                <a16:creationId xmlns:a16="http://schemas.microsoft.com/office/drawing/2014/main" id="{1301D880-826E-4131-84C9-5AE834D98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3716" y="5419750"/>
            <a:ext cx="1211603" cy="6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5722B88-A669-4C83-BF30-7DEB77112E8A}"/>
              </a:ext>
            </a:extLst>
          </p:cNvPr>
          <p:cNvPicPr/>
          <p:nvPr/>
        </p:nvPicPr>
        <p:blipFill>
          <a:blip r:embed="rId18"/>
          <a:stretch>
            <a:fillRect/>
          </a:stretch>
        </p:blipFill>
        <p:spPr>
          <a:xfrm>
            <a:off x="363071" y="3830189"/>
            <a:ext cx="802393" cy="64882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E633FB8-0234-4A77-9ACC-AD500E9F1BB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306" y="6244235"/>
            <a:ext cx="1404583" cy="32622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45CFE33-B974-48A2-BF3E-2F13B2E0F74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917937" y="3936152"/>
            <a:ext cx="1680835" cy="364518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BBFDE4F-CCA8-4645-AD3F-BC31E9AC169C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476" y="6311092"/>
            <a:ext cx="1107175" cy="23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94018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31874</TotalTime>
  <Words>309</Words>
  <Application>Microsoft Office PowerPoint</Application>
  <PresentationFormat>Widescreen</PresentationFormat>
  <Paragraphs>79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Futura UC Davis Book</vt:lpstr>
      <vt:lpstr>Arial</vt:lpstr>
      <vt:lpstr>Calibri</vt:lpstr>
      <vt:lpstr>1_Custom Design</vt:lpstr>
      <vt:lpstr>PowerPoint Presentation</vt:lpstr>
      <vt:lpstr>PowerPoint Presentation</vt:lpstr>
      <vt:lpstr>Research Team</vt:lpstr>
      <vt:lpstr>Acknowledgements </vt:lpstr>
      <vt:lpstr>Acknowledgements </vt:lpstr>
    </vt:vector>
  </TitlesOfParts>
  <Manager/>
  <Company>RHINO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Giovanni Circella</dc:creator>
  <cp:keywords/>
  <dc:description/>
  <cp:lastModifiedBy>Keita Makino</cp:lastModifiedBy>
  <cp:revision>2004</cp:revision>
  <cp:lastPrinted>2016-02-26T02:53:51Z</cp:lastPrinted>
  <dcterms:created xsi:type="dcterms:W3CDTF">2012-10-21T18:46:56Z</dcterms:created>
  <dcterms:modified xsi:type="dcterms:W3CDTF">2020-09-09T00:48:27Z</dcterms:modified>
  <cp:category/>
</cp:coreProperties>
</file>