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6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  <a:srgbClr val="262626"/>
    <a:srgbClr val="00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67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83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912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38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968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586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211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31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75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241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946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47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9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507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80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60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99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C358-17CE-4025-BF15-C175A31405EC}" type="datetimeFigureOut">
              <a:rPr lang="es-VE" smtClean="0"/>
              <a:t>06-01-2017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A7C6-BCD8-4EFC-9748-0B4038504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9790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462"/>
            <a:ext cx="9144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6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CSS</a:t>
            </a:r>
            <a:endParaRPr lang="es-V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8337" y="753228"/>
            <a:ext cx="1395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#3</a:t>
            </a:r>
            <a:endParaRPr lang="es-VE" sz="6000" dirty="0"/>
          </a:p>
        </p:txBody>
      </p:sp>
      <p:sp>
        <p:nvSpPr>
          <p:cNvPr id="14" name="Shape 68729"/>
          <p:cNvSpPr/>
          <p:nvPr/>
        </p:nvSpPr>
        <p:spPr>
          <a:xfrm>
            <a:off x="531639" y="2151620"/>
            <a:ext cx="8251400" cy="4581998"/>
          </a:xfrm>
          <a:custGeom>
            <a:avLst/>
            <a:gdLst/>
            <a:ahLst/>
            <a:cxnLst/>
            <a:rect l="0" t="0" r="0" b="0"/>
            <a:pathLst>
              <a:path w="6060009" h="2022005">
                <a:moveTo>
                  <a:pt x="0" y="0"/>
                </a:moveTo>
                <a:lnTo>
                  <a:pt x="6060009" y="0"/>
                </a:lnTo>
                <a:lnTo>
                  <a:pt x="6060009" y="2022005"/>
                </a:lnTo>
                <a:lnTo>
                  <a:pt x="0" y="2022005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 w="0" cap="flat">
            <a:solidFill>
              <a:schemeClr val="bg1"/>
            </a:solidFill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A13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s-VE" dirty="0"/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656680" y="2957853"/>
            <a:ext cx="3934326" cy="2858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 smtClean="0"/>
              <a:t>	Podemos </a:t>
            </a:r>
            <a:r>
              <a:rPr lang="es-ES" sz="3200" dirty="0"/>
              <a:t>decir que el lenguaje CSS sirve para organizar la presentación y aspecto de una página web.</a:t>
            </a:r>
            <a:endParaRPr lang="es-VE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977" t="20702" r="61440" b="46106"/>
          <a:stretch/>
        </p:blipFill>
        <p:spPr>
          <a:xfrm>
            <a:off x="4591006" y="2216895"/>
            <a:ext cx="4095796" cy="43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4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JS</a:t>
            </a:r>
            <a:endParaRPr lang="es-V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8337" y="753228"/>
            <a:ext cx="1395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#4</a:t>
            </a:r>
            <a:endParaRPr lang="es-VE" sz="6000" dirty="0"/>
          </a:p>
        </p:txBody>
      </p:sp>
      <p:sp>
        <p:nvSpPr>
          <p:cNvPr id="14" name="Shape 68729"/>
          <p:cNvSpPr/>
          <p:nvPr/>
        </p:nvSpPr>
        <p:spPr>
          <a:xfrm>
            <a:off x="531639" y="2151620"/>
            <a:ext cx="8251414" cy="4581998"/>
          </a:xfrm>
          <a:custGeom>
            <a:avLst/>
            <a:gdLst/>
            <a:ahLst/>
            <a:cxnLst/>
            <a:rect l="0" t="0" r="0" b="0"/>
            <a:pathLst>
              <a:path w="6060009" h="2022005">
                <a:moveTo>
                  <a:pt x="0" y="0"/>
                </a:moveTo>
                <a:lnTo>
                  <a:pt x="6060009" y="0"/>
                </a:lnTo>
                <a:lnTo>
                  <a:pt x="6060009" y="2022005"/>
                </a:lnTo>
                <a:lnTo>
                  <a:pt x="0" y="2022005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 w="0" cap="flat">
            <a:solidFill>
              <a:schemeClr val="bg1"/>
            </a:solidFill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A13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s-VE" dirty="0"/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637673" y="2322095"/>
            <a:ext cx="3898231" cy="2707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dirty="0" smtClean="0"/>
              <a:t>	JavaScript </a:t>
            </a:r>
            <a:r>
              <a:rPr lang="es-ES" dirty="0"/>
              <a:t>(abreviado comúnmente JS) es un lenguaje de programación interpretado, dialecto del estándar </a:t>
            </a:r>
            <a:r>
              <a:rPr lang="es-ES" dirty="0" err="1"/>
              <a:t>ECMAScript</a:t>
            </a:r>
            <a:r>
              <a:rPr lang="es-ES" dirty="0"/>
              <a:t>. Se define como orientado a objetos</a:t>
            </a:r>
            <a:r>
              <a:rPr lang="es-ES" dirty="0" smtClean="0"/>
              <a:t>, </a:t>
            </a:r>
            <a:r>
              <a:rPr lang="es-ES" dirty="0"/>
              <a:t>basado en prototipos, imperativo, débilmente </a:t>
            </a:r>
            <a:r>
              <a:rPr lang="es-ES" dirty="0" err="1"/>
              <a:t>tipado</a:t>
            </a:r>
            <a:r>
              <a:rPr lang="es-ES" dirty="0"/>
              <a:t> y dinámico.</a:t>
            </a:r>
            <a:endParaRPr lang="es-VE" dirty="0"/>
          </a:p>
        </p:txBody>
      </p:sp>
      <p:pic>
        <p:nvPicPr>
          <p:cNvPr id="10242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 t="28192" r="11830" b="19585"/>
          <a:stretch/>
        </p:blipFill>
        <p:spPr bwMode="auto">
          <a:xfrm>
            <a:off x="4882171" y="2216895"/>
            <a:ext cx="3792597" cy="43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7491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SQL</a:t>
            </a:r>
            <a:endParaRPr lang="es-V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8337" y="753228"/>
            <a:ext cx="1395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#5</a:t>
            </a:r>
            <a:endParaRPr lang="es-VE" sz="6000" dirty="0"/>
          </a:p>
        </p:txBody>
      </p:sp>
      <p:sp>
        <p:nvSpPr>
          <p:cNvPr id="14" name="Shape 68729"/>
          <p:cNvSpPr/>
          <p:nvPr/>
        </p:nvSpPr>
        <p:spPr>
          <a:xfrm>
            <a:off x="531639" y="2151620"/>
            <a:ext cx="8251414" cy="4581998"/>
          </a:xfrm>
          <a:custGeom>
            <a:avLst/>
            <a:gdLst/>
            <a:ahLst/>
            <a:cxnLst/>
            <a:rect l="0" t="0" r="0" b="0"/>
            <a:pathLst>
              <a:path w="6060009" h="2022005">
                <a:moveTo>
                  <a:pt x="0" y="0"/>
                </a:moveTo>
                <a:lnTo>
                  <a:pt x="6060009" y="0"/>
                </a:lnTo>
                <a:lnTo>
                  <a:pt x="6060009" y="2022005"/>
                </a:lnTo>
                <a:lnTo>
                  <a:pt x="0" y="2022005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 w="0" cap="flat">
            <a:solidFill>
              <a:schemeClr val="bg1"/>
            </a:solidFill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A13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s-VE" dirty="0"/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637673" y="2322095"/>
            <a:ext cx="3898231" cy="2707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dirty="0"/>
              <a:t>SQL (por sus siglas en inglés 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; en español lenguaje de consulta estructurada) es un lenguaje declarativo de acceso a bases de datos relacionales que permite especificar diversos tipos de operaciones en ellas.</a:t>
            </a:r>
            <a:endParaRPr lang="es-VE" dirty="0"/>
          </a:p>
        </p:txBody>
      </p:sp>
      <p:pic>
        <p:nvPicPr>
          <p:cNvPr id="1026" name="Picture 2" descr="Resultado de imagen para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24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0085"/>
          <p:cNvGrpSpPr/>
          <p:nvPr/>
        </p:nvGrpSpPr>
        <p:grpSpPr>
          <a:xfrm>
            <a:off x="0" y="154547"/>
            <a:ext cx="8909593" cy="6581104"/>
            <a:chOff x="1067994" y="0"/>
            <a:chExt cx="6543400" cy="4007993"/>
          </a:xfrm>
        </p:grpSpPr>
        <p:sp>
          <p:nvSpPr>
            <p:cNvPr id="7" name="Shape 68726"/>
            <p:cNvSpPr/>
            <p:nvPr/>
          </p:nvSpPr>
          <p:spPr>
            <a:xfrm>
              <a:off x="2472004" y="0"/>
              <a:ext cx="5088001" cy="1367993"/>
            </a:xfrm>
            <a:custGeom>
              <a:avLst/>
              <a:gdLst/>
              <a:ahLst/>
              <a:cxnLst/>
              <a:rect l="0" t="0" r="0" b="0"/>
              <a:pathLst>
                <a:path w="5088001" h="1367993">
                  <a:moveTo>
                    <a:pt x="0" y="0"/>
                  </a:moveTo>
                  <a:lnTo>
                    <a:pt x="5088001" y="0"/>
                  </a:lnTo>
                  <a:lnTo>
                    <a:pt x="5088001" y="1367993"/>
                  </a:lnTo>
                  <a:lnTo>
                    <a:pt x="0" y="136799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8" name="Rectangle 15330"/>
            <p:cNvSpPr/>
            <p:nvPr/>
          </p:nvSpPr>
          <p:spPr>
            <a:xfrm>
              <a:off x="2675425" y="317756"/>
              <a:ext cx="4766641" cy="5970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VE" sz="3600" b="1" dirty="0" smtClean="0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¿Qué necesito para tener mi propia pagina web?</a:t>
              </a:r>
              <a:endParaRPr lang="es-VE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15331"/>
            <p:cNvSpPr/>
            <p:nvPr/>
          </p:nvSpPr>
          <p:spPr>
            <a:xfrm>
              <a:off x="7386001" y="359993"/>
              <a:ext cx="225393" cy="7961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VE" sz="4800" b="1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es-VE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68727"/>
            <p:cNvSpPr/>
            <p:nvPr/>
          </p:nvSpPr>
          <p:spPr>
            <a:xfrm>
              <a:off x="1067994" y="1276643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1" name="Shape 68728"/>
            <p:cNvSpPr/>
            <p:nvPr/>
          </p:nvSpPr>
          <p:spPr>
            <a:xfrm>
              <a:off x="1728000" y="1151992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2" name="Shape 68729"/>
            <p:cNvSpPr/>
            <p:nvPr/>
          </p:nvSpPr>
          <p:spPr>
            <a:xfrm>
              <a:off x="1499997" y="2399983"/>
              <a:ext cx="6060009" cy="1608010"/>
            </a:xfrm>
            <a:custGeom>
              <a:avLst/>
              <a:gdLst/>
              <a:ahLst/>
              <a:cxnLst/>
              <a:rect l="0" t="0" r="0" b="0"/>
              <a:pathLst>
                <a:path w="6060009" h="2022005">
                  <a:moveTo>
                    <a:pt x="0" y="0"/>
                  </a:moveTo>
                  <a:lnTo>
                    <a:pt x="6060009" y="0"/>
                  </a:lnTo>
                  <a:lnTo>
                    <a:pt x="6060009" y="2022005"/>
                  </a:lnTo>
                  <a:lnTo>
                    <a:pt x="0" y="202200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A1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588222" y="2790177"/>
            <a:ext cx="6064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Para tener una página web necesitas:</a:t>
            </a:r>
            <a:endParaRPr lang="es-VE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27900" y="2831725"/>
            <a:ext cx="191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#1</a:t>
            </a:r>
            <a:endParaRPr lang="es-VE" sz="6000" dirty="0"/>
          </a:p>
        </p:txBody>
      </p:sp>
      <p:sp>
        <p:nvSpPr>
          <p:cNvPr id="15" name="Rectángulo 14"/>
          <p:cNvSpPr/>
          <p:nvPr/>
        </p:nvSpPr>
        <p:spPr>
          <a:xfrm>
            <a:off x="803671" y="4137718"/>
            <a:ext cx="52751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000" dirty="0" smtClean="0">
                <a:solidFill>
                  <a:srgbClr val="262626"/>
                </a:solidFill>
              </a:rPr>
              <a:t>REGISTRAR UN DOMINIO:</a:t>
            </a:r>
          </a:p>
          <a:p>
            <a:pPr algn="just"/>
            <a:r>
              <a:rPr lang="es-VE" sz="2000" dirty="0" smtClean="0"/>
              <a:t>	</a:t>
            </a:r>
            <a:r>
              <a:rPr lang="es-VE" sz="2000" dirty="0" smtClean="0">
                <a:solidFill>
                  <a:srgbClr val="262626"/>
                </a:solidFill>
              </a:rPr>
              <a:t>Hay multitud de empresas dedicadas al registro de dominios. Algunas de ellas incluso ofrecen el registro del dominio gratis si alojas tu sitio web con ellos. Ejemplos de ellos están: com.nu y </a:t>
            </a:r>
            <a:r>
              <a:rPr lang="es-VE" sz="2000" dirty="0" err="1" smtClean="0">
                <a:solidFill>
                  <a:srgbClr val="262626"/>
                </a:solidFill>
              </a:rPr>
              <a:t>hostingvnz</a:t>
            </a:r>
            <a:r>
              <a:rPr lang="es-VE" sz="2000" dirty="0">
                <a:solidFill>
                  <a:srgbClr val="262626"/>
                </a:solidFill>
              </a:rPr>
              <a:t>.</a:t>
            </a:r>
          </a:p>
        </p:txBody>
      </p:sp>
      <p:pic>
        <p:nvPicPr>
          <p:cNvPr id="1028" name="Picture 4" descr="Resultado de imagen para crear pagina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57" y="4318142"/>
            <a:ext cx="1976337" cy="1591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8031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0085"/>
          <p:cNvGrpSpPr/>
          <p:nvPr/>
        </p:nvGrpSpPr>
        <p:grpSpPr>
          <a:xfrm>
            <a:off x="0" y="154547"/>
            <a:ext cx="8909593" cy="6581104"/>
            <a:chOff x="1067994" y="0"/>
            <a:chExt cx="6543400" cy="4007993"/>
          </a:xfrm>
        </p:grpSpPr>
        <p:sp>
          <p:nvSpPr>
            <p:cNvPr id="7" name="Shape 68726"/>
            <p:cNvSpPr/>
            <p:nvPr/>
          </p:nvSpPr>
          <p:spPr>
            <a:xfrm>
              <a:off x="2472004" y="0"/>
              <a:ext cx="5088001" cy="1367993"/>
            </a:xfrm>
            <a:custGeom>
              <a:avLst/>
              <a:gdLst/>
              <a:ahLst/>
              <a:cxnLst/>
              <a:rect l="0" t="0" r="0" b="0"/>
              <a:pathLst>
                <a:path w="5088001" h="1367993">
                  <a:moveTo>
                    <a:pt x="0" y="0"/>
                  </a:moveTo>
                  <a:lnTo>
                    <a:pt x="5088001" y="0"/>
                  </a:lnTo>
                  <a:lnTo>
                    <a:pt x="5088001" y="1367993"/>
                  </a:lnTo>
                  <a:lnTo>
                    <a:pt x="0" y="136799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8" name="Rectangle 15330"/>
            <p:cNvSpPr/>
            <p:nvPr/>
          </p:nvSpPr>
          <p:spPr>
            <a:xfrm>
              <a:off x="2675425" y="317756"/>
              <a:ext cx="4766641" cy="5970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VE" sz="3600" b="1" dirty="0" smtClean="0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¿Qué necesito para tener mi propia pagina web?</a:t>
              </a:r>
              <a:endParaRPr lang="es-VE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15331"/>
            <p:cNvSpPr/>
            <p:nvPr/>
          </p:nvSpPr>
          <p:spPr>
            <a:xfrm>
              <a:off x="7386001" y="359993"/>
              <a:ext cx="225393" cy="7961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VE" sz="4800" b="1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es-VE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68727"/>
            <p:cNvSpPr/>
            <p:nvPr/>
          </p:nvSpPr>
          <p:spPr>
            <a:xfrm>
              <a:off x="1067994" y="1276643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1" name="Shape 68728"/>
            <p:cNvSpPr/>
            <p:nvPr/>
          </p:nvSpPr>
          <p:spPr>
            <a:xfrm>
              <a:off x="1728000" y="1151992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2" name="Shape 68729"/>
            <p:cNvSpPr/>
            <p:nvPr/>
          </p:nvSpPr>
          <p:spPr>
            <a:xfrm>
              <a:off x="1499997" y="2399983"/>
              <a:ext cx="6060009" cy="1608010"/>
            </a:xfrm>
            <a:custGeom>
              <a:avLst/>
              <a:gdLst/>
              <a:ahLst/>
              <a:cxnLst/>
              <a:rect l="0" t="0" r="0" b="0"/>
              <a:pathLst>
                <a:path w="6060009" h="2022005">
                  <a:moveTo>
                    <a:pt x="0" y="0"/>
                  </a:moveTo>
                  <a:lnTo>
                    <a:pt x="6060009" y="0"/>
                  </a:lnTo>
                  <a:lnTo>
                    <a:pt x="6060009" y="2022005"/>
                  </a:lnTo>
                  <a:lnTo>
                    <a:pt x="0" y="202200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A1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588222" y="2790177"/>
            <a:ext cx="6064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Para tener una página web necesitas:</a:t>
            </a:r>
            <a:endParaRPr lang="es-VE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27900" y="2831725"/>
            <a:ext cx="191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#2</a:t>
            </a:r>
            <a:endParaRPr lang="es-VE" sz="6000" dirty="0"/>
          </a:p>
        </p:txBody>
      </p:sp>
      <p:sp>
        <p:nvSpPr>
          <p:cNvPr id="15" name="Rectángulo 14"/>
          <p:cNvSpPr/>
          <p:nvPr/>
        </p:nvSpPr>
        <p:spPr>
          <a:xfrm>
            <a:off x="3701023" y="4124335"/>
            <a:ext cx="49016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262626"/>
                </a:solidFill>
              </a:rPr>
              <a:t>CONTRATAR HOSTING (ALOJAMIENTO U HOSPEDAJE):</a:t>
            </a:r>
          </a:p>
          <a:p>
            <a:pPr algn="just"/>
            <a:r>
              <a:rPr lang="es-ES" sz="2400" dirty="0" smtClean="0">
                <a:solidFill>
                  <a:srgbClr val="262626"/>
                </a:solidFill>
              </a:rPr>
              <a:t>	Consiste en poner tu sitio web en un servidor, desde el que tus páginas serán descargadas por los visitantes que entren a tu sitio web.</a:t>
            </a:r>
            <a:endParaRPr lang="es-VE" sz="2400" dirty="0">
              <a:solidFill>
                <a:srgbClr val="262626"/>
              </a:solidFill>
            </a:endParaRPr>
          </a:p>
        </p:txBody>
      </p:sp>
      <p:pic>
        <p:nvPicPr>
          <p:cNvPr id="13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6" y="4632080"/>
            <a:ext cx="2728253" cy="1566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595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0085"/>
          <p:cNvGrpSpPr/>
          <p:nvPr/>
        </p:nvGrpSpPr>
        <p:grpSpPr>
          <a:xfrm>
            <a:off x="0" y="154547"/>
            <a:ext cx="8909593" cy="6581104"/>
            <a:chOff x="1067994" y="0"/>
            <a:chExt cx="6543400" cy="4007993"/>
          </a:xfrm>
        </p:grpSpPr>
        <p:sp>
          <p:nvSpPr>
            <p:cNvPr id="7" name="Shape 68726"/>
            <p:cNvSpPr/>
            <p:nvPr/>
          </p:nvSpPr>
          <p:spPr>
            <a:xfrm>
              <a:off x="2472004" y="0"/>
              <a:ext cx="5088001" cy="1367993"/>
            </a:xfrm>
            <a:custGeom>
              <a:avLst/>
              <a:gdLst/>
              <a:ahLst/>
              <a:cxnLst/>
              <a:rect l="0" t="0" r="0" b="0"/>
              <a:pathLst>
                <a:path w="5088001" h="1367993">
                  <a:moveTo>
                    <a:pt x="0" y="0"/>
                  </a:moveTo>
                  <a:lnTo>
                    <a:pt x="5088001" y="0"/>
                  </a:lnTo>
                  <a:lnTo>
                    <a:pt x="5088001" y="1367993"/>
                  </a:lnTo>
                  <a:lnTo>
                    <a:pt x="0" y="136799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8" name="Rectangle 15330"/>
            <p:cNvSpPr/>
            <p:nvPr/>
          </p:nvSpPr>
          <p:spPr>
            <a:xfrm>
              <a:off x="2675425" y="317756"/>
              <a:ext cx="4766641" cy="5970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VE" sz="3600" b="1" dirty="0" smtClean="0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¿Qué necesito para tener mi propia pagina web?</a:t>
              </a:r>
              <a:endParaRPr lang="es-VE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15331"/>
            <p:cNvSpPr/>
            <p:nvPr/>
          </p:nvSpPr>
          <p:spPr>
            <a:xfrm>
              <a:off x="7386001" y="359993"/>
              <a:ext cx="225393" cy="7961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VE" sz="4800" b="1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es-VE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68727"/>
            <p:cNvSpPr/>
            <p:nvPr/>
          </p:nvSpPr>
          <p:spPr>
            <a:xfrm>
              <a:off x="1067994" y="1276643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1" name="Shape 68728"/>
            <p:cNvSpPr/>
            <p:nvPr/>
          </p:nvSpPr>
          <p:spPr>
            <a:xfrm>
              <a:off x="1728000" y="1151992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2" name="Shape 68729"/>
            <p:cNvSpPr/>
            <p:nvPr/>
          </p:nvSpPr>
          <p:spPr>
            <a:xfrm>
              <a:off x="1499997" y="2399983"/>
              <a:ext cx="6060009" cy="1608010"/>
            </a:xfrm>
            <a:custGeom>
              <a:avLst/>
              <a:gdLst/>
              <a:ahLst/>
              <a:cxnLst/>
              <a:rect l="0" t="0" r="0" b="0"/>
              <a:pathLst>
                <a:path w="6060009" h="2022005">
                  <a:moveTo>
                    <a:pt x="0" y="0"/>
                  </a:moveTo>
                  <a:lnTo>
                    <a:pt x="6060009" y="0"/>
                  </a:lnTo>
                  <a:lnTo>
                    <a:pt x="6060009" y="2022005"/>
                  </a:lnTo>
                  <a:lnTo>
                    <a:pt x="0" y="202200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A1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588222" y="2790177"/>
            <a:ext cx="6064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Para tener una página web necesitas:</a:t>
            </a:r>
            <a:endParaRPr lang="es-VE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27900" y="2831725"/>
            <a:ext cx="191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#3</a:t>
            </a:r>
            <a:endParaRPr lang="es-VE" sz="6000" dirty="0"/>
          </a:p>
        </p:txBody>
      </p:sp>
      <p:sp>
        <p:nvSpPr>
          <p:cNvPr id="15" name="Rectángulo 14"/>
          <p:cNvSpPr/>
          <p:nvPr/>
        </p:nvSpPr>
        <p:spPr>
          <a:xfrm>
            <a:off x="803670" y="4137716"/>
            <a:ext cx="42577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262626"/>
                </a:solidFill>
              </a:rPr>
              <a:t>DISEÑO DEL SITIO WEB: </a:t>
            </a:r>
          </a:p>
          <a:p>
            <a:pPr algn="just"/>
            <a:r>
              <a:rPr lang="es-ES" sz="2400" dirty="0">
                <a:solidFill>
                  <a:srgbClr val="262626"/>
                </a:solidFill>
              </a:rPr>
              <a:t>	</a:t>
            </a:r>
            <a:r>
              <a:rPr lang="es-ES" sz="2400" dirty="0" smtClean="0">
                <a:solidFill>
                  <a:srgbClr val="262626"/>
                </a:solidFill>
              </a:rPr>
              <a:t>Consiste en la creación de un diseño y la maquetación de los textos, imágenes, vídeos y sonido.</a:t>
            </a:r>
            <a:endParaRPr lang="es-VE" sz="2400" dirty="0"/>
          </a:p>
        </p:txBody>
      </p:sp>
      <p:pic>
        <p:nvPicPr>
          <p:cNvPr id="6146" name="Picture 2" descr="Resultado de ima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46" y="4274690"/>
            <a:ext cx="3578908" cy="20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4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0085"/>
          <p:cNvGrpSpPr/>
          <p:nvPr/>
        </p:nvGrpSpPr>
        <p:grpSpPr>
          <a:xfrm>
            <a:off x="0" y="154547"/>
            <a:ext cx="8909593" cy="6581104"/>
            <a:chOff x="1067994" y="0"/>
            <a:chExt cx="6543400" cy="4007993"/>
          </a:xfrm>
        </p:grpSpPr>
        <p:sp>
          <p:nvSpPr>
            <p:cNvPr id="7" name="Shape 68726"/>
            <p:cNvSpPr/>
            <p:nvPr/>
          </p:nvSpPr>
          <p:spPr>
            <a:xfrm>
              <a:off x="2472004" y="0"/>
              <a:ext cx="5088001" cy="1367993"/>
            </a:xfrm>
            <a:custGeom>
              <a:avLst/>
              <a:gdLst/>
              <a:ahLst/>
              <a:cxnLst/>
              <a:rect l="0" t="0" r="0" b="0"/>
              <a:pathLst>
                <a:path w="5088001" h="1367993">
                  <a:moveTo>
                    <a:pt x="0" y="0"/>
                  </a:moveTo>
                  <a:lnTo>
                    <a:pt x="5088001" y="0"/>
                  </a:lnTo>
                  <a:lnTo>
                    <a:pt x="5088001" y="1367993"/>
                  </a:lnTo>
                  <a:lnTo>
                    <a:pt x="0" y="136799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8" name="Rectangle 15330"/>
            <p:cNvSpPr/>
            <p:nvPr/>
          </p:nvSpPr>
          <p:spPr>
            <a:xfrm>
              <a:off x="2675425" y="317756"/>
              <a:ext cx="4766641" cy="5970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VE" sz="3600" b="1" dirty="0" smtClean="0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¿Qué necesito para tener mi propia pagina web?</a:t>
              </a:r>
              <a:endParaRPr lang="es-VE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15331"/>
            <p:cNvSpPr/>
            <p:nvPr/>
          </p:nvSpPr>
          <p:spPr>
            <a:xfrm>
              <a:off x="7386001" y="359993"/>
              <a:ext cx="225393" cy="7961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VE" sz="4800" b="1">
                  <a:solidFill>
                    <a:srgbClr val="FFFEF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es-VE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68727"/>
            <p:cNvSpPr/>
            <p:nvPr/>
          </p:nvSpPr>
          <p:spPr>
            <a:xfrm>
              <a:off x="1067994" y="1276643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1" name="Shape 68728"/>
            <p:cNvSpPr/>
            <p:nvPr/>
          </p:nvSpPr>
          <p:spPr>
            <a:xfrm>
              <a:off x="1728000" y="1151992"/>
              <a:ext cx="5088001" cy="95999"/>
            </a:xfrm>
            <a:custGeom>
              <a:avLst/>
              <a:gdLst/>
              <a:ahLst/>
              <a:cxnLst/>
              <a:rect l="0" t="0" r="0" b="0"/>
              <a:pathLst>
                <a:path w="5088001" h="95999">
                  <a:moveTo>
                    <a:pt x="0" y="0"/>
                  </a:moveTo>
                  <a:lnTo>
                    <a:pt x="5088001" y="0"/>
                  </a:lnTo>
                  <a:lnTo>
                    <a:pt x="5088001" y="95999"/>
                  </a:lnTo>
                  <a:lnTo>
                    <a:pt x="0" y="959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E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/>
            </a:p>
          </p:txBody>
        </p:sp>
        <p:sp>
          <p:nvSpPr>
            <p:cNvPr id="12" name="Shape 68729"/>
            <p:cNvSpPr/>
            <p:nvPr/>
          </p:nvSpPr>
          <p:spPr>
            <a:xfrm>
              <a:off x="1499997" y="2399983"/>
              <a:ext cx="6060009" cy="1608010"/>
            </a:xfrm>
            <a:custGeom>
              <a:avLst/>
              <a:gdLst/>
              <a:ahLst/>
              <a:cxnLst/>
              <a:rect l="0" t="0" r="0" b="0"/>
              <a:pathLst>
                <a:path w="6060009" h="2022005">
                  <a:moveTo>
                    <a:pt x="0" y="0"/>
                  </a:moveTo>
                  <a:lnTo>
                    <a:pt x="6060009" y="0"/>
                  </a:lnTo>
                  <a:lnTo>
                    <a:pt x="6060009" y="2022005"/>
                  </a:lnTo>
                  <a:lnTo>
                    <a:pt x="0" y="202200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A1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VE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588222" y="2790177"/>
            <a:ext cx="6064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Para tener una página web necesitas:</a:t>
            </a:r>
            <a:endParaRPr lang="es-VE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27900" y="2831725"/>
            <a:ext cx="191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#4</a:t>
            </a:r>
            <a:endParaRPr lang="es-VE" sz="6000" dirty="0"/>
          </a:p>
        </p:txBody>
      </p:sp>
      <p:sp>
        <p:nvSpPr>
          <p:cNvPr id="15" name="Rectángulo 14"/>
          <p:cNvSpPr/>
          <p:nvPr/>
        </p:nvSpPr>
        <p:spPr>
          <a:xfrm>
            <a:off x="803671" y="4137718"/>
            <a:ext cx="3385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262626"/>
                </a:solidFill>
              </a:rPr>
              <a:t>PROGRAMACIÓN: </a:t>
            </a:r>
          </a:p>
          <a:p>
            <a:pPr algn="just"/>
            <a:r>
              <a:rPr lang="es-ES" sz="2400" dirty="0" smtClean="0">
                <a:solidFill>
                  <a:srgbClr val="262626"/>
                </a:solidFill>
              </a:rPr>
              <a:t>	Consiste en "traducir" el diseño a un código que pueda ser leído y entendido por los navegadores. PHP, CSS, JS, OTROS…</a:t>
            </a:r>
            <a:endParaRPr lang="es-VE" sz="2400" dirty="0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91" y="4290702"/>
            <a:ext cx="3031288" cy="1788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4" name="Picture 4" descr="Resultado de imagen para lenguaje php c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92" y="4718581"/>
            <a:ext cx="1358199" cy="9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60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11036"/>
          </a:xfrm>
          <a:prstGeom prst="rect">
            <a:avLst/>
          </a:prstGeom>
        </p:spPr>
      </p:pic>
      <p:sp>
        <p:nvSpPr>
          <p:cNvPr id="7" name="Shape 68729"/>
          <p:cNvSpPr/>
          <p:nvPr/>
        </p:nvSpPr>
        <p:spPr>
          <a:xfrm>
            <a:off x="1" y="2150773"/>
            <a:ext cx="9144000" cy="4855334"/>
          </a:xfrm>
          <a:custGeom>
            <a:avLst/>
            <a:gdLst/>
            <a:ahLst/>
            <a:cxnLst/>
            <a:rect l="0" t="0" r="0" b="0"/>
            <a:pathLst>
              <a:path w="6060009" h="2022005">
                <a:moveTo>
                  <a:pt x="0" y="0"/>
                </a:moveTo>
                <a:lnTo>
                  <a:pt x="6060009" y="0"/>
                </a:lnTo>
                <a:lnTo>
                  <a:pt x="6060009" y="2022005"/>
                </a:lnTo>
                <a:lnTo>
                  <a:pt x="0" y="2022005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A13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s-VE" dirty="0"/>
          </a:p>
        </p:txBody>
      </p:sp>
      <p:sp>
        <p:nvSpPr>
          <p:cNvPr id="10" name="Rectángulo 9"/>
          <p:cNvSpPr/>
          <p:nvPr/>
        </p:nvSpPr>
        <p:spPr>
          <a:xfrm>
            <a:off x="141668" y="2150772"/>
            <a:ext cx="55121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3200" dirty="0" smtClean="0">
                <a:solidFill>
                  <a:srgbClr val="262626"/>
                </a:solidFill>
              </a:rPr>
              <a:t>	Un navegador web (en inglés, web browser) es un software, aplicación o programa que permite el acceso a la Web, interpretando la información de distintos tipos de archivos y sitios web para que estos puedan ser visualizados.</a:t>
            </a:r>
            <a:endParaRPr lang="es-VE" sz="3200" dirty="0">
              <a:solidFill>
                <a:srgbClr val="262626"/>
              </a:solidFill>
            </a:endParaRPr>
          </a:p>
        </p:txBody>
      </p:sp>
      <p:pic>
        <p:nvPicPr>
          <p:cNvPr id="9" name="Picture 2" descr="Resultado de ima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93" y="3232596"/>
            <a:ext cx="3037135" cy="2025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4043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110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741"/>
            <a:ext cx="9144000" cy="48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9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HTML</a:t>
            </a:r>
            <a:endParaRPr lang="es-V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8337" y="753228"/>
            <a:ext cx="1395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#1</a:t>
            </a:r>
            <a:endParaRPr lang="es-VE" sz="6000" dirty="0"/>
          </a:p>
        </p:txBody>
      </p:sp>
      <p:sp>
        <p:nvSpPr>
          <p:cNvPr id="14" name="Shape 68729"/>
          <p:cNvSpPr/>
          <p:nvPr/>
        </p:nvSpPr>
        <p:spPr>
          <a:xfrm>
            <a:off x="588222" y="2153653"/>
            <a:ext cx="8251400" cy="4581998"/>
          </a:xfrm>
          <a:custGeom>
            <a:avLst/>
            <a:gdLst/>
            <a:ahLst/>
            <a:cxnLst/>
            <a:rect l="0" t="0" r="0" b="0"/>
            <a:pathLst>
              <a:path w="6060009" h="2022005">
                <a:moveTo>
                  <a:pt x="0" y="0"/>
                </a:moveTo>
                <a:lnTo>
                  <a:pt x="6060009" y="0"/>
                </a:lnTo>
                <a:lnTo>
                  <a:pt x="6060009" y="2022005"/>
                </a:lnTo>
                <a:lnTo>
                  <a:pt x="0" y="2022005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 w="0" cap="flat">
            <a:solidFill>
              <a:schemeClr val="bg1"/>
            </a:solidFill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A13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s-VE" dirty="0"/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697832" y="2218928"/>
            <a:ext cx="4078705" cy="45167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	HTML</a:t>
            </a:r>
            <a:r>
              <a:rPr lang="es-ES" dirty="0"/>
              <a:t>, siglas de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, hace referencia al lenguaje de marcado para la elaboración de páginas web. Es un estándar que, en sus diferentes versiones, define una estructura básica y un código para la definición de contenido de una página web, como texto, imágenes, </a:t>
            </a:r>
            <a:r>
              <a:rPr lang="es-ES" dirty="0" smtClean="0"/>
              <a:t>entre otros archivos. </a:t>
            </a:r>
            <a:r>
              <a:rPr lang="es-ES" dirty="0"/>
              <a:t>..</a:t>
            </a:r>
            <a:endParaRPr lang="es-VE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15673" t="7044" r="69616" b="65514"/>
          <a:stretch/>
        </p:blipFill>
        <p:spPr>
          <a:xfrm>
            <a:off x="4886147" y="2315061"/>
            <a:ext cx="3786936" cy="44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89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PHP</a:t>
            </a:r>
            <a:endParaRPr lang="es-V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8337" y="753228"/>
            <a:ext cx="1395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dirty="0" smtClean="0"/>
              <a:t>#2</a:t>
            </a:r>
            <a:endParaRPr lang="es-VE" sz="6000" dirty="0"/>
          </a:p>
        </p:txBody>
      </p:sp>
      <p:sp>
        <p:nvSpPr>
          <p:cNvPr id="14" name="Shape 68729"/>
          <p:cNvSpPr/>
          <p:nvPr/>
        </p:nvSpPr>
        <p:spPr>
          <a:xfrm>
            <a:off x="531639" y="2151620"/>
            <a:ext cx="8251400" cy="4581998"/>
          </a:xfrm>
          <a:custGeom>
            <a:avLst/>
            <a:gdLst/>
            <a:ahLst/>
            <a:cxnLst/>
            <a:rect l="0" t="0" r="0" b="0"/>
            <a:pathLst>
              <a:path w="6060009" h="2022005">
                <a:moveTo>
                  <a:pt x="0" y="0"/>
                </a:moveTo>
                <a:lnTo>
                  <a:pt x="6060009" y="0"/>
                </a:lnTo>
                <a:lnTo>
                  <a:pt x="6060009" y="2022005"/>
                </a:lnTo>
                <a:lnTo>
                  <a:pt x="0" y="2022005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 w="0" cap="flat">
            <a:solidFill>
              <a:schemeClr val="bg1"/>
            </a:solidFill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A13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s-VE" dirty="0"/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697832" y="2218928"/>
            <a:ext cx="8085207" cy="19680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 smtClean="0"/>
              <a:t>	PHP </a:t>
            </a:r>
            <a:r>
              <a:rPr lang="es-ES" sz="3200" dirty="0"/>
              <a:t>es un lenguaje de programación de uso general de código del lado del servidor originalmente diseñado para el desarrollo web de contenido dinámico.</a:t>
            </a:r>
            <a:endParaRPr lang="es-V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62" y="3963570"/>
            <a:ext cx="5934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6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110</TotalTime>
  <Words>152</Words>
  <Application>Microsoft Office PowerPoint</Application>
  <PresentationFormat>Presentación en pantalla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</vt:lpstr>
      <vt:lpstr>PHP</vt:lpstr>
      <vt:lpstr>CSS</vt:lpstr>
      <vt:lpstr>JS</vt:lpstr>
      <vt:lpstr>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Suarez</dc:creator>
  <cp:lastModifiedBy>Erick Suarez</cp:lastModifiedBy>
  <cp:revision>16</cp:revision>
  <dcterms:created xsi:type="dcterms:W3CDTF">2016-11-23T09:50:19Z</dcterms:created>
  <dcterms:modified xsi:type="dcterms:W3CDTF">2017-01-06T15:01:17Z</dcterms:modified>
</cp:coreProperties>
</file>