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pen Sauce Heavy" charset="1" panose="00000A00000000000000"/>
      <p:regular r:id="rId26"/>
    </p:embeddedFont>
    <p:embeddedFont>
      <p:font typeface="Open Sauce" charset="1" panose="00000500000000000000"/>
      <p:regular r:id="rId27"/>
    </p:embeddedFont>
    <p:embeddedFont>
      <p:font typeface="Open Sauce Bold" charset="1" panose="00000800000000000000"/>
      <p:regular r:id="rId28"/>
    </p:embeddedFont>
    <p:embeddedFont>
      <p:font typeface="Open Sans Bold" charset="1" panose="020B0806030504020204"/>
      <p:regular r:id="rId29"/>
    </p:embeddedFont>
    <p:embeddedFont>
      <p:font typeface="Canva Sans Bold" charset="1" panose="020B0803030501040103"/>
      <p:regular r:id="rId30"/>
    </p:embeddedFont>
    <p:embeddedFont>
      <p:font typeface="Dynapuff Condensed Bold" charset="1" panose="00000000000000000000"/>
      <p:regular r:id="rId31"/>
    </p:embeddedFont>
    <p:embeddedFont>
      <p:font typeface="Open Sans" charset="1" panose="020B06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png" Type="http://schemas.openxmlformats.org/officeDocument/2006/relationships/image"/><Relationship Id="rId16" Target="../media/image4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https://www.doi.org/10.58257/IJPREMS39220" TargetMode="External" Type="http://schemas.openxmlformats.org/officeDocument/2006/relationships/hyperlink"/><Relationship Id="rId13" Target="https://github.com/3rr0r-505/HoneyPott3r/wiki" TargetMode="External" Type="http://schemas.openxmlformats.org/officeDocument/2006/relationships/hyperlink"/><Relationship Id="rId14" Target="https://youtu.be/OIiUPNZWTNE" TargetMode="External" Type="http://schemas.openxmlformats.org/officeDocument/2006/relationships/hyperlink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5.png" Type="http://schemas.openxmlformats.org/officeDocument/2006/relationships/image"/><Relationship Id="rId12" Target="../media/image6.svg" Type="http://schemas.openxmlformats.org/officeDocument/2006/relationships/image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59854" y="2403279"/>
            <a:ext cx="10368293" cy="368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MAJOR</a:t>
            </a:r>
          </a:p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PROJECT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246351" y="6284678"/>
            <a:ext cx="9801658" cy="222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9"/>
              </a:lnSpc>
            </a:pPr>
            <a:r>
              <a:rPr lang="en-US" sz="33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 Comprehensive Study on Design and Optimization of  </a:t>
            </a:r>
          </a:p>
          <a:p>
            <a:pPr algn="ctr">
              <a:lnSpc>
                <a:spcPts val="3909"/>
              </a:lnSpc>
            </a:pPr>
            <a:r>
              <a:rPr lang="en-US" sz="33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Network deception technologies (Honeypots)</a:t>
            </a:r>
          </a:p>
          <a:p>
            <a:pPr algn="ctr">
              <a:lnSpc>
                <a:spcPts val="572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69739" y="3131754"/>
            <a:ext cx="5063447" cy="506344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605291" y="1739205"/>
            <a:ext cx="1096126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GOALS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99904" y="3131754"/>
            <a:ext cx="5063447" cy="50634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26729" y="3131754"/>
            <a:ext cx="5063447" cy="506344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22075" y="3061250"/>
            <a:ext cx="1352939" cy="1335719"/>
          </a:xfrm>
          <a:custGeom>
            <a:avLst/>
            <a:gdLst/>
            <a:ahLst/>
            <a:cxnLst/>
            <a:rect r="r" b="b" t="t" l="l"/>
            <a:pathLst>
              <a:path h="1335719" w="1352939">
                <a:moveTo>
                  <a:pt x="0" y="0"/>
                </a:moveTo>
                <a:lnTo>
                  <a:pt x="1352939" y="0"/>
                </a:lnTo>
                <a:lnTo>
                  <a:pt x="1352939" y="1335720"/>
                </a:lnTo>
                <a:lnTo>
                  <a:pt x="0" y="13357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05472" y="4406495"/>
            <a:ext cx="5292352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Enhancing network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security by studying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efficiency and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design of current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honeypot systems </a:t>
            </a:r>
          </a:p>
          <a:p>
            <a:pPr algn="ctr">
              <a:lnSpc>
                <a:spcPts val="344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2085451" y="4406495"/>
            <a:ext cx="5292352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Comparative study of frequently the honeypot systems tested for threat identification, and integration with other security measures </a:t>
            </a:r>
          </a:p>
          <a:p>
            <a:pPr algn="ctr">
              <a:lnSpc>
                <a:spcPts val="344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612277" y="4406495"/>
            <a:ext cx="5292352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Identifying and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analysing vulnerabilities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developing a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Honeypot network </a:t>
            </a:r>
          </a:p>
          <a:p>
            <a:pPr algn="ctr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analysis tool </a:t>
            </a:r>
          </a:p>
          <a:p>
            <a:pPr algn="ctr">
              <a:lnSpc>
                <a:spcPts val="3449"/>
              </a:lnSpc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6999256" y="3131754"/>
            <a:ext cx="1352939" cy="1335719"/>
          </a:xfrm>
          <a:custGeom>
            <a:avLst/>
            <a:gdLst/>
            <a:ahLst/>
            <a:cxnLst/>
            <a:rect r="r" b="b" t="t" l="l"/>
            <a:pathLst>
              <a:path h="1335719" w="1352939">
                <a:moveTo>
                  <a:pt x="0" y="0"/>
                </a:moveTo>
                <a:lnTo>
                  <a:pt x="1352938" y="0"/>
                </a:lnTo>
                <a:lnTo>
                  <a:pt x="1352938" y="1335719"/>
                </a:lnTo>
                <a:lnTo>
                  <a:pt x="0" y="13357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352151" y="3061250"/>
            <a:ext cx="1352939" cy="1335719"/>
          </a:xfrm>
          <a:custGeom>
            <a:avLst/>
            <a:gdLst/>
            <a:ahLst/>
            <a:cxnLst/>
            <a:rect r="r" b="b" t="t" l="l"/>
            <a:pathLst>
              <a:path h="1335719" w="1352939">
                <a:moveTo>
                  <a:pt x="0" y="0"/>
                </a:moveTo>
                <a:lnTo>
                  <a:pt x="1352939" y="0"/>
                </a:lnTo>
                <a:lnTo>
                  <a:pt x="1352939" y="1335720"/>
                </a:lnTo>
                <a:lnTo>
                  <a:pt x="0" y="13357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07331" y="1962240"/>
            <a:ext cx="4735367" cy="4998947"/>
          </a:xfrm>
          <a:custGeom>
            <a:avLst/>
            <a:gdLst/>
            <a:ahLst/>
            <a:cxnLst/>
            <a:rect r="r" b="b" t="t" l="l"/>
            <a:pathLst>
              <a:path h="4998947" w="4735367">
                <a:moveTo>
                  <a:pt x="0" y="0"/>
                </a:moveTo>
                <a:lnTo>
                  <a:pt x="4735366" y="0"/>
                </a:lnTo>
                <a:lnTo>
                  <a:pt x="4735366" y="4998947"/>
                </a:lnTo>
                <a:lnTo>
                  <a:pt x="0" y="49989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63554" y="2236354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METHODOLOGY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63554" y="5076674"/>
            <a:ext cx="5116196" cy="326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Focusing on the the different types of Honeypot systems and determining the best use cases for each</a:t>
            </a:r>
          </a:p>
          <a:p>
            <a:pPr algn="l">
              <a:lnSpc>
                <a:spcPts val="2874"/>
              </a:lnSpc>
            </a:pPr>
          </a:p>
          <a:p>
            <a:pPr algn="l" marL="539749" indent="-269875" lvl="1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Identifying challenges in technologies used such as false positives and resource consumption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00607" y="5131185"/>
            <a:ext cx="5116196" cy="362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Developing a user friendly vulnerability scanner that simulates real-world threats to effectively assess the resilience of commonly used honeypots</a:t>
            </a:r>
          </a:p>
          <a:p>
            <a:pPr algn="l" marL="539749" indent="-269875" lvl="1">
              <a:lnSpc>
                <a:spcPts val="2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Comparative study of the honeypot technologies based on results</a:t>
            </a:r>
          </a:p>
          <a:p>
            <a:pPr algn="l">
              <a:lnSpc>
                <a:spcPts val="287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690797" y="3977526"/>
            <a:ext cx="286464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00607" y="3977526"/>
            <a:ext cx="422924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72265" y="3017296"/>
            <a:ext cx="12743470" cy="6241004"/>
          </a:xfrm>
          <a:custGeom>
            <a:avLst/>
            <a:gdLst/>
            <a:ahLst/>
            <a:cxnLst/>
            <a:rect r="r" b="b" t="t" l="l"/>
            <a:pathLst>
              <a:path h="6241004" w="12743470">
                <a:moveTo>
                  <a:pt x="0" y="0"/>
                </a:moveTo>
                <a:lnTo>
                  <a:pt x="12743470" y="0"/>
                </a:lnTo>
                <a:lnTo>
                  <a:pt x="12743470" y="6241004"/>
                </a:lnTo>
                <a:lnTo>
                  <a:pt x="0" y="6241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7138" t="-15295" r="-35112" b="-1313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61593" y="1449592"/>
            <a:ext cx="1516481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ROADMAP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-1200180" y="72969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200180" y="72969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61593" y="1449592"/>
            <a:ext cx="1516481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DEVELOPMENT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30272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5201282" y="3522554"/>
            <a:ext cx="3760442" cy="19050"/>
          </a:xfrm>
          <a:prstGeom prst="line">
            <a:avLst/>
          </a:prstGeom>
          <a:ln cap="flat" w="38100">
            <a:solidFill>
              <a:srgbClr val="007D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961724" y="30749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>
            <a:off x="9860278" y="3524882"/>
            <a:ext cx="3226440" cy="16722"/>
          </a:xfrm>
          <a:prstGeom prst="line">
            <a:avLst/>
          </a:prstGeom>
          <a:ln cap="flat" w="38100">
            <a:solidFill>
              <a:srgbClr val="007D9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08671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58293" y="4562596"/>
            <a:ext cx="59260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7D9C"/>
                </a:solidFill>
                <a:latin typeface="Dynapuff Condensed Bold"/>
                <a:ea typeface="Dynapuff Condensed Bold"/>
                <a:cs typeface="Dynapuff Condensed Bold"/>
                <a:sym typeface="Dynapuff Condensed Bold"/>
              </a:rPr>
              <a:t>PHASE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99565" y="4562596"/>
            <a:ext cx="59260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7D9C"/>
                </a:solidFill>
                <a:latin typeface="Dynapuff Condensed Bold"/>
                <a:ea typeface="Dynapuff Condensed Bold"/>
                <a:cs typeface="Dynapuff Condensed Bold"/>
                <a:sym typeface="Dynapuff Condensed Bold"/>
              </a:rPr>
              <a:t>PHASE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40837" y="4608016"/>
            <a:ext cx="59260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7D9C"/>
                </a:solidFill>
                <a:latin typeface="Dynapuff Condensed Bold"/>
                <a:ea typeface="Dynapuff Condensed Bold"/>
                <a:cs typeface="Dynapuff Condensed Bold"/>
                <a:sym typeface="Dynapuff Condensed Bold"/>
              </a:rPr>
              <a:t>PHASE 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1175679">
            <a:off x="2139234" y="4854250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1" y="0"/>
                </a:lnTo>
                <a:lnTo>
                  <a:pt x="4408001" y="4206042"/>
                </a:lnTo>
                <a:lnTo>
                  <a:pt x="0" y="42060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1175679">
            <a:off x="6939999" y="4854250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2" y="0"/>
                </a:lnTo>
                <a:lnTo>
                  <a:pt x="4408002" y="4206042"/>
                </a:lnTo>
                <a:lnTo>
                  <a:pt x="0" y="42060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175679">
            <a:off x="11781271" y="4854250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2" y="0"/>
                </a:lnTo>
                <a:lnTo>
                  <a:pt x="4408002" y="4206042"/>
                </a:lnTo>
                <a:lnTo>
                  <a:pt x="0" y="42060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673719" y="6115171"/>
            <a:ext cx="3193339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 done on modules. It includes implementing all attack vectors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88602" y="6065096"/>
            <a:ext cx="3193339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work and report writing to analyse our results and paper submission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14992" y="6033253"/>
            <a:ext cx="3193339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oping and Hosting a dashboard after running scans on the test Honeypot networks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995212" y="2784892"/>
            <a:ext cx="1513422" cy="1513422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54290" y="2765842"/>
            <a:ext cx="1513422" cy="1513422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749392" y="2755000"/>
            <a:ext cx="1573206" cy="1573206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964974" y="3785547"/>
            <a:ext cx="3954661" cy="4540843"/>
          </a:xfrm>
          <a:custGeom>
            <a:avLst/>
            <a:gdLst/>
            <a:ahLst/>
            <a:cxnLst/>
            <a:rect r="r" b="b" t="t" l="l"/>
            <a:pathLst>
              <a:path h="4540843" w="3954661">
                <a:moveTo>
                  <a:pt x="0" y="0"/>
                </a:moveTo>
                <a:lnTo>
                  <a:pt x="3954661" y="0"/>
                </a:lnTo>
                <a:lnTo>
                  <a:pt x="3954661" y="4540843"/>
                </a:lnTo>
                <a:lnTo>
                  <a:pt x="0" y="4540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45696" y="1449592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TECH STACK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8668" y="3055594"/>
            <a:ext cx="5116196" cy="601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Programming language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python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Libraries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requests, paramiko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Web Technology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html5, css3, JavaScript, Bootstrap, Flask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Database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mongoDB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Cloud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AWS EC2</a:t>
            </a:r>
          </a:p>
          <a:p>
            <a:pPr algn="l">
              <a:lnSpc>
                <a:spcPts val="344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880937" y="3028950"/>
            <a:ext cx="6670179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Tools used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Nmap,  Nikto, WP-Scan,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Metasploit, Netcat, Trivy, Safety-cli,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Hping3, Slowhttptest, Docker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Protocols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SSH(22), HTTP(80)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Honeypots used</a:t>
            </a: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880937" y="6680584"/>
            <a:ext cx="5071348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SSH: Cowrie</a:t>
            </a: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HTTP: Conpot, Wordpot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234277" y="3951053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6532" y="4133146"/>
            <a:ext cx="933589" cy="933589"/>
          </a:xfrm>
          <a:custGeom>
            <a:avLst/>
            <a:gdLst/>
            <a:ahLst/>
            <a:cxnLst/>
            <a:rect r="r" b="b" t="t" l="l"/>
            <a:pathLst>
              <a:path h="933589" w="933589">
                <a:moveTo>
                  <a:pt x="0" y="0"/>
                </a:moveTo>
                <a:lnTo>
                  <a:pt x="933589" y="0"/>
                </a:lnTo>
                <a:lnTo>
                  <a:pt x="933589" y="933590"/>
                </a:lnTo>
                <a:lnTo>
                  <a:pt x="0" y="933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45696" y="148190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21729" y="4161873"/>
            <a:ext cx="5116196" cy="296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Honeypots are highly static in nature making them vulnerable to fingerprinting</a:t>
            </a: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Vulnerable to DoS </a:t>
            </a: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attack can lead to system crashes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96339" y="4161873"/>
            <a:ext cx="5116196" cy="334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Outdated dependencies and weak configurations</a:t>
            </a: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</a:p>
          <a:p>
            <a:pPr algn="l">
              <a:lnSpc>
                <a:spcPts val="298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egular updates, sandboxing, and strict access controls are necessary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46532" y="6237067"/>
            <a:ext cx="933589" cy="933589"/>
          </a:xfrm>
          <a:custGeom>
            <a:avLst/>
            <a:gdLst/>
            <a:ahLst/>
            <a:cxnLst/>
            <a:rect r="r" b="b" t="t" l="l"/>
            <a:pathLst>
              <a:path h="933589" w="933589">
                <a:moveTo>
                  <a:pt x="0" y="0"/>
                </a:moveTo>
                <a:lnTo>
                  <a:pt x="933589" y="0"/>
                </a:lnTo>
                <a:lnTo>
                  <a:pt x="933589" y="933589"/>
                </a:lnTo>
                <a:lnTo>
                  <a:pt x="0" y="9335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62749" y="4142823"/>
            <a:ext cx="933589" cy="933589"/>
          </a:xfrm>
          <a:custGeom>
            <a:avLst/>
            <a:gdLst/>
            <a:ahLst/>
            <a:cxnLst/>
            <a:rect r="r" b="b" t="t" l="l"/>
            <a:pathLst>
              <a:path h="933589" w="933589">
                <a:moveTo>
                  <a:pt x="0" y="0"/>
                </a:moveTo>
                <a:lnTo>
                  <a:pt x="933590" y="0"/>
                </a:lnTo>
                <a:lnTo>
                  <a:pt x="933590" y="933589"/>
                </a:lnTo>
                <a:lnTo>
                  <a:pt x="0" y="9335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062749" y="6343237"/>
            <a:ext cx="933589" cy="933589"/>
          </a:xfrm>
          <a:custGeom>
            <a:avLst/>
            <a:gdLst/>
            <a:ahLst/>
            <a:cxnLst/>
            <a:rect r="r" b="b" t="t" l="l"/>
            <a:pathLst>
              <a:path h="933589" w="933589">
                <a:moveTo>
                  <a:pt x="0" y="0"/>
                </a:moveTo>
                <a:lnTo>
                  <a:pt x="933590" y="0"/>
                </a:lnTo>
                <a:lnTo>
                  <a:pt x="933590" y="933590"/>
                </a:lnTo>
                <a:lnTo>
                  <a:pt x="0" y="933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95172" y="3519138"/>
            <a:ext cx="2304288" cy="4114800"/>
          </a:xfrm>
          <a:custGeom>
            <a:avLst/>
            <a:gdLst/>
            <a:ahLst/>
            <a:cxnLst/>
            <a:rect r="r" b="b" t="t" l="l"/>
            <a:pathLst>
              <a:path h="4114800" w="2304288">
                <a:moveTo>
                  <a:pt x="0" y="0"/>
                </a:moveTo>
                <a:lnTo>
                  <a:pt x="2304288" y="0"/>
                </a:lnTo>
                <a:lnTo>
                  <a:pt x="2304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76570" y="3452463"/>
            <a:ext cx="9230233" cy="554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9773" indent="-379887" lvl="1">
              <a:lnSpc>
                <a:spcPts val="4926"/>
              </a:lnSpc>
              <a:buFont typeface="Arial"/>
              <a:buChar char="•"/>
            </a:pPr>
            <a:r>
              <a:rPr lang="en-US" sz="351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Improved scalability and modularity</a:t>
            </a:r>
          </a:p>
          <a:p>
            <a:pPr algn="ctr">
              <a:lnSpc>
                <a:spcPts val="4926"/>
              </a:lnSpc>
            </a:pPr>
          </a:p>
          <a:p>
            <a:pPr algn="ctr" marL="759773" indent="-379887" lvl="1">
              <a:lnSpc>
                <a:spcPts val="4926"/>
              </a:lnSpc>
              <a:buFont typeface="Arial"/>
              <a:buChar char="•"/>
            </a:pPr>
            <a:r>
              <a:rPr lang="en-US" sz="351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Coverage of more protocols beyond SSH and HTTP </a:t>
            </a:r>
          </a:p>
          <a:p>
            <a:pPr algn="ctr">
              <a:lnSpc>
                <a:spcPts val="4926"/>
              </a:lnSpc>
            </a:pPr>
          </a:p>
          <a:p>
            <a:pPr algn="ctr" marL="759773" indent="-379887" lvl="1">
              <a:lnSpc>
                <a:spcPts val="4926"/>
              </a:lnSpc>
              <a:buFont typeface="Arial"/>
              <a:buChar char="•"/>
            </a:pPr>
            <a:r>
              <a:rPr lang="en-US" sz="351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Real-time detection and response features</a:t>
            </a:r>
          </a:p>
          <a:p>
            <a:pPr algn="ctr">
              <a:lnSpc>
                <a:spcPts val="4926"/>
              </a:lnSpc>
            </a:pPr>
          </a:p>
          <a:p>
            <a:pPr algn="ctr" marL="759773" indent="-379887" lvl="1">
              <a:lnSpc>
                <a:spcPts val="4926"/>
              </a:lnSpc>
              <a:buFont typeface="Arial"/>
              <a:buChar char="•"/>
            </a:pPr>
            <a:r>
              <a:rPr lang="en-US" sz="351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Automated log analysis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370" y="4253152"/>
            <a:ext cx="7315200" cy="2646772"/>
          </a:xfrm>
          <a:custGeom>
            <a:avLst/>
            <a:gdLst/>
            <a:ahLst/>
            <a:cxnLst/>
            <a:rect r="r" b="b" t="t" l="l"/>
            <a:pathLst>
              <a:path h="2646772" w="7315200">
                <a:moveTo>
                  <a:pt x="0" y="0"/>
                </a:moveTo>
                <a:lnTo>
                  <a:pt x="7315200" y="0"/>
                </a:lnTo>
                <a:lnTo>
                  <a:pt x="7315200" y="2646772"/>
                </a:lnTo>
                <a:lnTo>
                  <a:pt x="0" y="2646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345696" y="1449592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FUTURE SCOPE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136491" y="4217877"/>
            <a:ext cx="530509" cy="658645"/>
          </a:xfrm>
          <a:custGeom>
            <a:avLst/>
            <a:gdLst/>
            <a:ahLst/>
            <a:cxnLst/>
            <a:rect r="r" b="b" t="t" l="l"/>
            <a:pathLst>
              <a:path h="658645" w="530509">
                <a:moveTo>
                  <a:pt x="0" y="0"/>
                </a:moveTo>
                <a:lnTo>
                  <a:pt x="530509" y="0"/>
                </a:lnTo>
                <a:lnTo>
                  <a:pt x="530509" y="658645"/>
                </a:lnTo>
                <a:lnTo>
                  <a:pt x="0" y="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3345696" y="2236354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RELEVANT LINKS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67000" y="4151202"/>
            <a:ext cx="14591943" cy="369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sz="3519" b="true">
                <a:solidFill>
                  <a:srgbClr val="007D9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Paper DOI:</a:t>
            </a:r>
            <a:r>
              <a:rPr lang="en-US" sz="3519" u="sng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  <a:hlinkClick r:id="rId12" tooltip="https://www.doi.org/10.58257/IJPREMS39220"/>
              </a:rPr>
              <a:t> https://www.doi.org/10.58257/IJPREMS39220</a:t>
            </a:r>
          </a:p>
          <a:p>
            <a:pPr algn="l">
              <a:lnSpc>
                <a:spcPts val="4926"/>
              </a:lnSpc>
            </a:pPr>
          </a:p>
          <a:p>
            <a:pPr algn="l">
              <a:lnSpc>
                <a:spcPts val="4926"/>
              </a:lnSpc>
            </a:pPr>
            <a:r>
              <a:rPr lang="en-US" sz="3519" b="true">
                <a:solidFill>
                  <a:srgbClr val="007D9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 Documentation:</a:t>
            </a:r>
            <a:r>
              <a:rPr lang="en-US" sz="3519" u="sng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  <a:hlinkClick r:id="rId13" tooltip="https://github.com/3rr0r-505/HoneyPott3r/wiki"/>
              </a:rPr>
              <a:t> https://github.com/3rr0r-505/HoneyPott3r/wiki</a:t>
            </a:r>
          </a:p>
          <a:p>
            <a:pPr algn="l">
              <a:lnSpc>
                <a:spcPts val="4926"/>
              </a:lnSpc>
            </a:pPr>
          </a:p>
          <a:p>
            <a:pPr algn="l">
              <a:lnSpc>
                <a:spcPts val="4926"/>
              </a:lnSpc>
              <a:spcBef>
                <a:spcPct val="0"/>
              </a:spcBef>
            </a:pPr>
            <a:r>
              <a:rPr lang="en-US" b="true" sz="3519">
                <a:solidFill>
                  <a:srgbClr val="007D9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YouTube Demo:</a:t>
            </a:r>
            <a:r>
              <a:rPr lang="en-US" sz="351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9" u="sng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  <a:hlinkClick r:id="rId14" tooltip="https://youtu.be/OIiUPNZWTNE"/>
              </a:rPr>
              <a:t>https://youtu.be/OIiUPNZWTNE</a:t>
            </a:r>
          </a:p>
          <a:p>
            <a:pPr algn="ctr">
              <a:lnSpc>
                <a:spcPts val="4926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136491" y="5371914"/>
            <a:ext cx="530509" cy="658645"/>
          </a:xfrm>
          <a:custGeom>
            <a:avLst/>
            <a:gdLst/>
            <a:ahLst/>
            <a:cxnLst/>
            <a:rect r="r" b="b" t="t" l="l"/>
            <a:pathLst>
              <a:path h="658645" w="530509">
                <a:moveTo>
                  <a:pt x="0" y="0"/>
                </a:moveTo>
                <a:lnTo>
                  <a:pt x="530509" y="0"/>
                </a:lnTo>
                <a:lnTo>
                  <a:pt x="530509" y="658645"/>
                </a:lnTo>
                <a:lnTo>
                  <a:pt x="0" y="658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36491" y="6525951"/>
            <a:ext cx="530509" cy="658645"/>
          </a:xfrm>
          <a:custGeom>
            <a:avLst/>
            <a:gdLst/>
            <a:ahLst/>
            <a:cxnLst/>
            <a:rect r="r" b="b" t="t" l="l"/>
            <a:pathLst>
              <a:path h="658645" w="530509">
                <a:moveTo>
                  <a:pt x="0" y="0"/>
                </a:moveTo>
                <a:lnTo>
                  <a:pt x="530509" y="0"/>
                </a:lnTo>
                <a:lnTo>
                  <a:pt x="530509" y="658646"/>
                </a:lnTo>
                <a:lnTo>
                  <a:pt x="0" y="6586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3368" y="1960877"/>
            <a:ext cx="1096126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88422" y="4116455"/>
            <a:ext cx="10929338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Honeypots face certain challenges which make them suitable only for specific field of use.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By proper study and scanning for vulnerabilities, we can find the appropriate use case and optimization techniques for commonly used honeypot technologies like Cowrie.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Developing a vulnerability scanner with Honeypots as the main focus to enhance defensive security.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13897" y="398786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59854" y="3422440"/>
            <a:ext cx="10368293" cy="368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</a:t>
            </a:r>
          </a:p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YOU!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92809" y="2674035"/>
            <a:ext cx="7702381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OUR TEAM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74169" y="4569498"/>
            <a:ext cx="5060023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Aditya Chaurasia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53807" y="4569498"/>
            <a:ext cx="920362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4169" y="5448540"/>
            <a:ext cx="5060023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Samrat Dey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53807" y="5448540"/>
            <a:ext cx="920362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74169" y="6327583"/>
            <a:ext cx="5060023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Siddiqua Rahman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53807" y="6327583"/>
            <a:ext cx="920362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23076" y="7419722"/>
            <a:ext cx="5441848" cy="10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sz="4291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Guide: A. B. Thakur</a:t>
            </a:r>
          </a:p>
          <a:p>
            <a:pPr algn="l">
              <a:lnSpc>
                <a:spcPts val="3555"/>
              </a:lnSpc>
            </a:pPr>
            <a:r>
              <a:rPr lang="en-US" sz="3091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 (</a:t>
            </a:r>
            <a:r>
              <a:rPr lang="en-US" sz="309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Assistant Professor)</a:t>
            </a:r>
          </a:p>
        </p:txBody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59854" y="1251505"/>
            <a:ext cx="10368293" cy="139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5"/>
              </a:lnSpc>
            </a:pPr>
            <a:r>
              <a:rPr lang="en-US" b="true" sz="10299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156941"/>
            <a:ext cx="16230600" cy="468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[1] N. El Kamel, M. Eddabbah, Y. Lmoumen, and R. Touahni, "A Smart Agent Design for Cyber Security Based on Honeypot and Machine Learning," Wiley Online Library, [2020].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[2] A. Ghourabi, T. Abbes, and A. Bouhoula, "Characterization of attacks collected from the deployment of Web service honeypot," Wiley Online Library, [2013].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[3] Faldi, Dinamita Romadoni and M. T. Sumadi, "The Implementation of Network Server Security System Using Honeypot," ResearchGate, [2023].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913353" y="4077016"/>
            <a:ext cx="231640" cy="688660"/>
          </a:xfrm>
          <a:custGeom>
            <a:avLst/>
            <a:gdLst/>
            <a:ahLst/>
            <a:cxnLst/>
            <a:rect r="r" b="b" t="t" l="l"/>
            <a:pathLst>
              <a:path h="688660" w="231640">
                <a:moveTo>
                  <a:pt x="0" y="0"/>
                </a:moveTo>
                <a:lnTo>
                  <a:pt x="231640" y="0"/>
                </a:lnTo>
                <a:lnTo>
                  <a:pt x="231640" y="688659"/>
                </a:lnTo>
                <a:lnTo>
                  <a:pt x="0" y="6886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69203" y="5499476"/>
            <a:ext cx="551580" cy="659498"/>
          </a:xfrm>
          <a:custGeom>
            <a:avLst/>
            <a:gdLst/>
            <a:ahLst/>
            <a:cxnLst/>
            <a:rect r="r" b="b" t="t" l="l"/>
            <a:pathLst>
              <a:path h="659498" w="551580">
                <a:moveTo>
                  <a:pt x="0" y="0"/>
                </a:moveTo>
                <a:lnTo>
                  <a:pt x="551580" y="0"/>
                </a:lnTo>
                <a:lnTo>
                  <a:pt x="551580" y="659498"/>
                </a:lnTo>
                <a:lnTo>
                  <a:pt x="0" y="659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99145" y="6892774"/>
            <a:ext cx="460057" cy="657225"/>
          </a:xfrm>
          <a:custGeom>
            <a:avLst/>
            <a:gdLst/>
            <a:ahLst/>
            <a:cxnLst/>
            <a:rect r="r" b="b" t="t" l="l"/>
            <a:pathLst>
              <a:path h="657225" w="460057">
                <a:moveTo>
                  <a:pt x="0" y="0"/>
                </a:moveTo>
                <a:lnTo>
                  <a:pt x="460057" y="0"/>
                </a:lnTo>
                <a:lnTo>
                  <a:pt x="460057" y="657225"/>
                </a:lnTo>
                <a:lnTo>
                  <a:pt x="0" y="6572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96180" y="8225147"/>
            <a:ext cx="497626" cy="685951"/>
          </a:xfrm>
          <a:custGeom>
            <a:avLst/>
            <a:gdLst/>
            <a:ahLst/>
            <a:cxnLst/>
            <a:rect r="r" b="b" t="t" l="l"/>
            <a:pathLst>
              <a:path h="685951" w="497626">
                <a:moveTo>
                  <a:pt x="0" y="0"/>
                </a:moveTo>
                <a:lnTo>
                  <a:pt x="497626" y="0"/>
                </a:lnTo>
                <a:lnTo>
                  <a:pt x="497626" y="685950"/>
                </a:lnTo>
                <a:lnTo>
                  <a:pt x="0" y="6859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45434" y="4077016"/>
            <a:ext cx="520168" cy="621940"/>
          </a:xfrm>
          <a:custGeom>
            <a:avLst/>
            <a:gdLst/>
            <a:ahLst/>
            <a:cxnLst/>
            <a:rect r="r" b="b" t="t" l="l"/>
            <a:pathLst>
              <a:path h="621940" w="520168">
                <a:moveTo>
                  <a:pt x="0" y="0"/>
                </a:moveTo>
                <a:lnTo>
                  <a:pt x="520168" y="0"/>
                </a:lnTo>
                <a:lnTo>
                  <a:pt x="520168" y="621939"/>
                </a:lnTo>
                <a:lnTo>
                  <a:pt x="0" y="62193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69223" y="5473023"/>
            <a:ext cx="496379" cy="685951"/>
          </a:xfrm>
          <a:custGeom>
            <a:avLst/>
            <a:gdLst/>
            <a:ahLst/>
            <a:cxnLst/>
            <a:rect r="r" b="b" t="t" l="l"/>
            <a:pathLst>
              <a:path h="685951" w="496379">
                <a:moveTo>
                  <a:pt x="0" y="0"/>
                </a:moveTo>
                <a:lnTo>
                  <a:pt x="496379" y="0"/>
                </a:lnTo>
                <a:lnTo>
                  <a:pt x="496379" y="685951"/>
                </a:lnTo>
                <a:lnTo>
                  <a:pt x="0" y="68595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089150" y="6804701"/>
            <a:ext cx="512622" cy="717411"/>
          </a:xfrm>
          <a:custGeom>
            <a:avLst/>
            <a:gdLst/>
            <a:ahLst/>
            <a:cxnLst/>
            <a:rect r="r" b="b" t="t" l="l"/>
            <a:pathLst>
              <a:path h="717411" w="512622">
                <a:moveTo>
                  <a:pt x="0" y="0"/>
                </a:moveTo>
                <a:lnTo>
                  <a:pt x="512622" y="0"/>
                </a:lnTo>
                <a:lnTo>
                  <a:pt x="512622" y="717411"/>
                </a:lnTo>
                <a:lnTo>
                  <a:pt x="0" y="71741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089150" y="8133111"/>
            <a:ext cx="520432" cy="870023"/>
          </a:xfrm>
          <a:custGeom>
            <a:avLst/>
            <a:gdLst/>
            <a:ahLst/>
            <a:cxnLst/>
            <a:rect r="r" b="b" t="t" l="l"/>
            <a:pathLst>
              <a:path h="870023" w="520432">
                <a:moveTo>
                  <a:pt x="0" y="0"/>
                </a:moveTo>
                <a:lnTo>
                  <a:pt x="520432" y="0"/>
                </a:lnTo>
                <a:lnTo>
                  <a:pt x="520432" y="870022"/>
                </a:lnTo>
                <a:lnTo>
                  <a:pt x="0" y="87002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43550" y="2236354"/>
            <a:ext cx="971127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CONTENTS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03814" y="4775200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03814" y="6213504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THEORY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03814" y="7607149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GOALS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03814" y="8968247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METHODOLOGY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45434" y="4775200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ROAD MAP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45434" y="7607149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 STACK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45434" y="6213504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DEVELOPMENT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045434" y="8968247"/>
            <a:ext cx="2946923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86584" y="4077952"/>
            <a:ext cx="10929338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The evolution of cyber attack behavior in recent times has redendered traditional security technologies incapable of detection &amp; prevention.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Honeypot technology serves as an active defense strategy that can effecively supplement the limitations of old network protection measures.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It aims to convert passive network defense  into active defense through interaction with and tracking of intruders. 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980211" y="416367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3368" y="1873961"/>
            <a:ext cx="1096126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312733" y="767474"/>
            <a:ext cx="9692832" cy="7075767"/>
          </a:xfrm>
          <a:custGeom>
            <a:avLst/>
            <a:gdLst/>
            <a:ahLst/>
            <a:cxnLst/>
            <a:rect r="r" b="b" t="t" l="l"/>
            <a:pathLst>
              <a:path h="7075767" w="9692832">
                <a:moveTo>
                  <a:pt x="0" y="0"/>
                </a:moveTo>
                <a:lnTo>
                  <a:pt x="9692832" y="0"/>
                </a:lnTo>
                <a:lnTo>
                  <a:pt x="9692832" y="7075768"/>
                </a:lnTo>
                <a:lnTo>
                  <a:pt x="0" y="70757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7D9C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3678517" y="8149340"/>
            <a:ext cx="1096126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true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Graph showing attack trend evolution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8463" y="8720840"/>
            <a:ext cx="188476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7D9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424388" y="3124545"/>
            <a:ext cx="8508719" cy="5393920"/>
          </a:xfrm>
          <a:custGeom>
            <a:avLst/>
            <a:gdLst/>
            <a:ahLst/>
            <a:cxnLst/>
            <a:rect r="r" b="b" t="t" l="l"/>
            <a:pathLst>
              <a:path h="5393920" w="8508719">
                <a:moveTo>
                  <a:pt x="0" y="0"/>
                </a:moveTo>
                <a:lnTo>
                  <a:pt x="8508719" y="0"/>
                </a:lnTo>
                <a:lnTo>
                  <a:pt x="8508719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47625" cap="sq">
            <a:solidFill>
              <a:srgbClr val="007D9C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3345696" y="148190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THEORY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5514" y="3464067"/>
            <a:ext cx="6345024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Honeypots are decoy systems designed to attract attackers.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They help in analyzing cyber threats and strengthening defense mechanisms. 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For example, Cowrie emulates SSH/Telnet to capture brute force attack.</a:t>
            </a:r>
          </a:p>
          <a:p>
            <a:pPr algn="l">
              <a:lnSpc>
                <a:spcPts val="344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9608" y="3489194"/>
            <a:ext cx="3974760" cy="1068191"/>
          </a:xfrm>
          <a:custGeom>
            <a:avLst/>
            <a:gdLst/>
            <a:ahLst/>
            <a:cxnLst/>
            <a:rect r="r" b="b" t="t" l="l"/>
            <a:pathLst>
              <a:path h="1068191" w="3974760">
                <a:moveTo>
                  <a:pt x="0" y="0"/>
                </a:moveTo>
                <a:lnTo>
                  <a:pt x="3974760" y="0"/>
                </a:lnTo>
                <a:lnTo>
                  <a:pt x="3974760" y="1068191"/>
                </a:lnTo>
                <a:lnTo>
                  <a:pt x="0" y="1068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31715" y="4557385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868418" y="3489194"/>
            <a:ext cx="3974760" cy="1068191"/>
          </a:xfrm>
          <a:custGeom>
            <a:avLst/>
            <a:gdLst/>
            <a:ahLst/>
            <a:cxnLst/>
            <a:rect r="r" b="b" t="t" l="l"/>
            <a:pathLst>
              <a:path h="1068191" w="3974760">
                <a:moveTo>
                  <a:pt x="0" y="0"/>
                </a:moveTo>
                <a:lnTo>
                  <a:pt x="3974760" y="0"/>
                </a:lnTo>
                <a:lnTo>
                  <a:pt x="3974760" y="1068191"/>
                </a:lnTo>
                <a:lnTo>
                  <a:pt x="0" y="1068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868418" y="4557385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05121" y="4557385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509928" y="3489194"/>
            <a:ext cx="3974760" cy="1068191"/>
          </a:xfrm>
          <a:custGeom>
            <a:avLst/>
            <a:gdLst/>
            <a:ahLst/>
            <a:cxnLst/>
            <a:rect r="r" b="b" t="t" l="l"/>
            <a:pathLst>
              <a:path h="1068191" w="3974760">
                <a:moveTo>
                  <a:pt x="0" y="0"/>
                </a:moveTo>
                <a:lnTo>
                  <a:pt x="3974760" y="0"/>
                </a:lnTo>
                <a:lnTo>
                  <a:pt x="3974760" y="1068191"/>
                </a:lnTo>
                <a:lnTo>
                  <a:pt x="0" y="1068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45696" y="148190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THEORY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75014" y="3594665"/>
            <a:ext cx="3170587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Low-Interaction Honeypots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58706" y="3594665"/>
            <a:ext cx="3170587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High-Interaction Honeypots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42399" y="3594665"/>
            <a:ext cx="3170587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Hybrid  Honeypots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90326" y="4846310"/>
            <a:ext cx="3655431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Simulate limited resources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Light-weigth and easy to maintain hence fewer resources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Collect basic information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68418" y="5154461"/>
            <a:ext cx="3655431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Pose as legitimate network infrastructures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Resource intrusive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Provide deeper insights for attacker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05121" y="5065385"/>
            <a:ext cx="3655431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combination of both for better balance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Less resources required than HIH and more data collected than LIH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35783" y="6064372"/>
            <a:ext cx="3738619" cy="3836270"/>
          </a:xfrm>
          <a:custGeom>
            <a:avLst/>
            <a:gdLst/>
            <a:ahLst/>
            <a:cxnLst/>
            <a:rect r="r" b="b" t="t" l="l"/>
            <a:pathLst>
              <a:path h="3836270" w="3738619">
                <a:moveTo>
                  <a:pt x="0" y="0"/>
                </a:moveTo>
                <a:lnTo>
                  <a:pt x="3738620" y="0"/>
                </a:lnTo>
                <a:lnTo>
                  <a:pt x="3738620" y="3836270"/>
                </a:lnTo>
                <a:lnTo>
                  <a:pt x="0" y="38362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26898" y="2055379"/>
            <a:ext cx="4714875" cy="4114800"/>
          </a:xfrm>
          <a:custGeom>
            <a:avLst/>
            <a:gdLst/>
            <a:ahLst/>
            <a:cxnLst/>
            <a:rect r="r" b="b" t="t" l="l"/>
            <a:pathLst>
              <a:path h="4114800" w="4714875">
                <a:moveTo>
                  <a:pt x="0" y="0"/>
                </a:moveTo>
                <a:lnTo>
                  <a:pt x="4714875" y="0"/>
                </a:lnTo>
                <a:lnTo>
                  <a:pt x="471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45696" y="148190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THEORY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397372"/>
            <a:ext cx="1095135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REAL-WORLD APPLICATIONS</a:t>
            </a:r>
          </a:p>
          <a:p>
            <a:pPr algn="l">
              <a:lnSpc>
                <a:spcPts val="3449"/>
              </a:lnSpc>
            </a:pP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ENTERPRISES USE THEM FOR THREAT INTELLIGENCE</a:t>
            </a: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Helps in detecting new cyber threats</a:t>
            </a: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Used in law enforcement to track cyber criminals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74973" y="6910945"/>
            <a:ext cx="1095135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99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CHALLENGES IN DEPLOYMENT </a:t>
            </a:r>
          </a:p>
          <a:p>
            <a:pPr algn="l">
              <a:lnSpc>
                <a:spcPts val="3449"/>
              </a:lnSpc>
            </a:pP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ATTACKERS DETECTING AND EVADING HONEYPOTS</a:t>
            </a: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HIGH RESOURCE CONSUMPTION AND MAINTENANCE</a:t>
            </a:r>
          </a:p>
          <a:p>
            <a:pPr algn="l" marL="647697" indent="-323848" lvl="1">
              <a:lnSpc>
                <a:spcPts val="3449"/>
              </a:lnSpc>
              <a:buFont typeface="Arial"/>
              <a:buChar char="•"/>
            </a:pPr>
            <a:r>
              <a:rPr lang="en-US" sz="299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ETHICAL CONCERNS AND FALSE POSITIVES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608986" y="1028700"/>
            <a:ext cx="7070028" cy="6213054"/>
          </a:xfrm>
          <a:custGeom>
            <a:avLst/>
            <a:gdLst/>
            <a:ahLst/>
            <a:cxnLst/>
            <a:rect r="r" b="b" t="t" l="l"/>
            <a:pathLst>
              <a:path h="6213054" w="7070028">
                <a:moveTo>
                  <a:pt x="0" y="0"/>
                </a:moveTo>
                <a:lnTo>
                  <a:pt x="7070028" y="0"/>
                </a:lnTo>
                <a:lnTo>
                  <a:pt x="7070028" y="6213054"/>
                </a:lnTo>
                <a:lnTo>
                  <a:pt x="0" y="621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8481" r="0" b="-1044"/>
            </a:stretch>
          </a:blipFill>
          <a:ln w="38100" cap="sq">
            <a:solidFill>
              <a:srgbClr val="007D9C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615014" y="7806648"/>
            <a:ext cx="7057972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 b="true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Attacks detected by WS Honeypot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40106" y="8378148"/>
            <a:ext cx="188476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7D9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DAGc2UZOx0Q</dc:identifier>
  <dcterms:modified xsi:type="dcterms:W3CDTF">2011-08-01T06:04:30Z</dcterms:modified>
  <cp:revision>1</cp:revision>
  <dc:title>Major PROJECT</dc:title>
</cp:coreProperties>
</file>