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8ABAFA-19A4-47B7-AAA3-C50D6480F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50CFB56-331C-4736-AB4D-35B3D55D0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00348C-6758-4BBE-991E-342DC2882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6E16-8258-4DDF-9B12-019E32F86287}" type="datetimeFigureOut">
              <a:rPr lang="it-IT" smtClean="0"/>
              <a:t>17/01/2021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830EEC-C8EF-4CE4-BE03-138F88FF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DADCE1-B5D0-428F-A821-69ED117E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8EBF-8EC9-4536-B141-7336228FD0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240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404EF7-3104-4BA4-8B86-24E4D994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93444A6-BFB8-42F9-8B1F-0DD7AC2C3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FB7DB7-6967-461C-A0BC-FD04A3CD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6E16-8258-4DDF-9B12-019E32F86287}" type="datetimeFigureOut">
              <a:rPr lang="it-IT" smtClean="0"/>
              <a:t>17/01/2021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B3AD4D-698C-4B01-8848-812123D1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6572BB-FB24-4A6B-8247-D23E37C8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8EBF-8EC9-4536-B141-7336228FD0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973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D31D334-381F-4353-A6D9-458748843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EDE2D57-262C-4CB4-ACE4-855711626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680FCF-01A9-4F2B-ACF2-28526B963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6E16-8258-4DDF-9B12-019E32F86287}" type="datetimeFigureOut">
              <a:rPr lang="it-IT" smtClean="0"/>
              <a:t>17/01/2021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DB33D3-0850-4B60-B3FF-4818226B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C4C5A6-38DD-476D-832B-0530D060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8EBF-8EC9-4536-B141-7336228FD0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827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5B571A-EFCA-4D1E-A1D8-AFD2B54E5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530DF2-B92D-4710-8A26-C64B9A290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F40CE9-2ACC-4B77-A1E7-C386C37B2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6E16-8258-4DDF-9B12-019E32F86287}" type="datetimeFigureOut">
              <a:rPr lang="it-IT" smtClean="0"/>
              <a:t>17/01/2021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CB4378-BF6F-40AC-B300-61FBB7AD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F02492-8320-4D00-9319-443654DF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8EBF-8EC9-4536-B141-7336228FD0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037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198761-60B0-4D51-B50E-950300DE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3B89A5-377D-4F9C-9C50-6325BC0E1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6D33DC-9862-4979-9FF8-7334E4B2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6E16-8258-4DDF-9B12-019E32F86287}" type="datetimeFigureOut">
              <a:rPr lang="it-IT" smtClean="0"/>
              <a:t>17/01/2021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5C7C7E-2192-40A1-8F32-B75DDD4D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076160-B3B3-4052-AF80-374C5269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8EBF-8EC9-4536-B141-7336228FD0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154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15D146-73A3-44AB-AF23-7053432A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8A0B50-24BB-45B3-9B4D-64801365B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3203E7D-A338-4B99-94D0-874D557B6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883191C-D66C-4E84-82B8-0C08330E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6E16-8258-4DDF-9B12-019E32F86287}" type="datetimeFigureOut">
              <a:rPr lang="it-IT" smtClean="0"/>
              <a:t>17/01/2021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E549B0-3351-421B-BCF9-EAA74B2A9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96DCE1C-D4E1-4FDE-BD84-03552E2A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8EBF-8EC9-4536-B141-7336228FD0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04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90E097-FEEC-4757-A4A3-54C0C342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F170D0-45F0-4931-8773-3D44EEE3F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726A743-45FD-412E-A55C-1913E67E3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C6C807-57D8-45D6-B010-B1A2BC6E3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ADD313D-0FC4-442C-8181-1C832339F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1FBCDF9-D433-40AE-ADDF-88F074619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6E16-8258-4DDF-9B12-019E32F86287}" type="datetimeFigureOut">
              <a:rPr lang="it-IT" smtClean="0"/>
              <a:t>17/01/2021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97FADB-3512-4A58-AFC4-53A080EC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9866D01-94E7-417F-A15B-7BB44FA6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8EBF-8EC9-4536-B141-7336228FD0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43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125D28-A24F-4D19-8A75-1B6B69C2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8357CF3-8419-4135-BD1C-3D8C06A24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6E16-8258-4DDF-9B12-019E32F86287}" type="datetimeFigureOut">
              <a:rPr lang="it-IT" smtClean="0"/>
              <a:t>17/01/2021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19E5E38-EBC9-4DFA-B702-0F470EBF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20F2D53-6225-42BA-B284-4D5A7DDE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8EBF-8EC9-4536-B141-7336228FD0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568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FD712E3-AA5A-410B-8EE2-C57A48DE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6E16-8258-4DDF-9B12-019E32F86287}" type="datetimeFigureOut">
              <a:rPr lang="it-IT" smtClean="0"/>
              <a:t>17/01/2021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2B8BDEF-6671-4FBA-8998-F6A405E5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E4AAF1-8692-411D-80FA-7AFC1110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8EBF-8EC9-4536-B141-7336228FD0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37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89C813-A1AA-4587-B00F-D50E24A0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73CB69-732D-422A-B72E-0BDF96E45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2B97511-FEE6-4BCE-8516-0EAC72AEA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D42ABA0-B2DC-4AE0-9777-1F4CB0E5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6E16-8258-4DDF-9B12-019E32F86287}" type="datetimeFigureOut">
              <a:rPr lang="it-IT" smtClean="0"/>
              <a:t>17/01/2021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AC40EC-5119-42B6-9904-9C3FCBD2E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10F3F4E-B271-4550-A298-7C310EF9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8EBF-8EC9-4536-B141-7336228FD0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655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097D36-077D-45EC-B50F-8721D2DC5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7F408F3-487C-4680-8485-4694891C7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3936595-6A89-4E29-9AA8-4BB5BD2B1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91CED7B-FCE4-44C6-9762-514B5BC03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6E16-8258-4DDF-9B12-019E32F86287}" type="datetimeFigureOut">
              <a:rPr lang="it-IT" smtClean="0"/>
              <a:t>17/01/2021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1838F7-9653-4AB9-A0CB-072F0BB5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029451-C67A-46C8-85FE-4FB285760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8EBF-8EC9-4536-B141-7336228FD0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996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58609EC-B1F9-4AD6-B321-B213B928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FDDD239-1985-4A91-BC51-51DE9577F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D203FE-8D8F-40BB-976E-2A1B95139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C6E16-8258-4DDF-9B12-019E32F86287}" type="datetimeFigureOut">
              <a:rPr lang="it-IT" smtClean="0"/>
              <a:t>17/01/2021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3E4534-AE79-4FED-8689-54082B89A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910A44-2850-4517-B18F-1895834AB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D8EBF-8EC9-4536-B141-7336228FD0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12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DE44AB2-AFD7-45D7-95E9-44B35B73A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it-IT" sz="4000" dirty="0" err="1">
                <a:solidFill>
                  <a:schemeClr val="tx2"/>
                </a:solidFill>
              </a:rPr>
              <a:t>Lector</a:t>
            </a:r>
            <a:r>
              <a:rPr lang="it-IT" sz="4000" dirty="0">
                <a:solidFill>
                  <a:schemeClr val="tx2"/>
                </a:solidFill>
              </a:rPr>
              <a:t> </a:t>
            </a:r>
            <a:r>
              <a:rPr lang="it-IT" sz="4000" dirty="0" err="1">
                <a:solidFill>
                  <a:schemeClr val="tx2"/>
                </a:solidFill>
              </a:rPr>
              <a:t>Internals</a:t>
            </a:r>
            <a:endParaRPr lang="it-IT" sz="4000" dirty="0">
              <a:solidFill>
                <a:schemeClr val="tx2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398419C-7C9C-4161-A958-97C61A8EE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it-IT" dirty="0">
                <a:solidFill>
                  <a:schemeClr val="tx2"/>
                </a:solidFill>
              </a:rPr>
              <a:t>Toy </a:t>
            </a:r>
            <a:r>
              <a:rPr lang="it-IT" dirty="0" err="1">
                <a:solidFill>
                  <a:schemeClr val="tx2"/>
                </a:solidFill>
              </a:rPr>
              <a:t>example</a:t>
            </a:r>
            <a:r>
              <a:rPr lang="it-IT" dirty="0">
                <a:solidFill>
                  <a:schemeClr val="tx2"/>
                </a:solidFill>
              </a:rPr>
              <a:t> with Data </a:t>
            </a:r>
            <a:r>
              <a:rPr lang="it-IT" dirty="0" err="1">
                <a:solidFill>
                  <a:schemeClr val="tx2"/>
                </a:solidFill>
              </a:rPr>
              <a:t>structures</a:t>
            </a:r>
            <a:r>
              <a:rPr lang="it-IT" dirty="0">
                <a:solidFill>
                  <a:schemeClr val="tx2"/>
                </a:solidFill>
              </a:rPr>
              <a:t> and notes</a:t>
            </a:r>
          </a:p>
        </p:txBody>
      </p:sp>
    </p:spTree>
    <p:extLst>
      <p:ext uri="{BB962C8B-B14F-4D97-AF65-F5344CB8AC3E}">
        <p14:creationId xmlns:p14="http://schemas.microsoft.com/office/powerpoint/2010/main" val="143314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1189BF0-56B2-4F98-BD99-68A311BF2C30}"/>
              </a:ext>
            </a:extLst>
          </p:cNvPr>
          <p:cNvSpPr/>
          <p:nvPr/>
        </p:nvSpPr>
        <p:spPr>
          <a:xfrm>
            <a:off x="573631" y="553505"/>
            <a:ext cx="1605941" cy="13168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u="sng" dirty="0"/>
              <a:t>Text Corpus:</a:t>
            </a:r>
          </a:p>
          <a:p>
            <a:pPr algn="ctr"/>
            <a:r>
              <a:rPr lang="it-IT" dirty="0"/>
              <a:t>«Natural </a:t>
            </a:r>
            <a:r>
              <a:rPr lang="it-IT" dirty="0" err="1"/>
              <a:t>language</a:t>
            </a:r>
            <a:r>
              <a:rPr lang="it-IT" dirty="0"/>
              <a:t> </a:t>
            </a:r>
            <a:r>
              <a:rPr lang="it-IT" dirty="0" err="1"/>
              <a:t>written</a:t>
            </a:r>
            <a:r>
              <a:rPr lang="it-IT" dirty="0"/>
              <a:t> text»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42C744E-4F7D-4F45-A64C-C07883C77297}"/>
              </a:ext>
            </a:extLst>
          </p:cNvPr>
          <p:cNvSpPr/>
          <p:nvPr/>
        </p:nvSpPr>
        <p:spPr>
          <a:xfrm>
            <a:off x="3542593" y="105039"/>
            <a:ext cx="1711234" cy="21289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u="sng" dirty="0"/>
              <a:t>Text </a:t>
            </a:r>
            <a:r>
              <a:rPr lang="it-IT" u="sng" dirty="0" err="1"/>
              <a:t>Triples</a:t>
            </a:r>
            <a:r>
              <a:rPr lang="it-IT" u="sng" dirty="0"/>
              <a:t> (TT):</a:t>
            </a:r>
          </a:p>
          <a:p>
            <a:pPr algn="ctr"/>
            <a:r>
              <a:rPr lang="it-IT" sz="900" dirty="0"/>
              <a:t>E6, «</a:t>
            </a:r>
            <a:r>
              <a:rPr lang="it-IT" sz="900" dirty="0" err="1"/>
              <a:t>was</a:t>
            </a:r>
            <a:r>
              <a:rPr lang="it-IT" sz="900" dirty="0"/>
              <a:t> </a:t>
            </a:r>
            <a:r>
              <a:rPr lang="it-IT" sz="900" dirty="0" err="1"/>
              <a:t>born</a:t>
            </a:r>
            <a:r>
              <a:rPr lang="it-IT" sz="900" dirty="0"/>
              <a:t> in», E10</a:t>
            </a:r>
          </a:p>
          <a:p>
            <a:pPr algn="ctr"/>
            <a:r>
              <a:rPr lang="it-IT" sz="900" dirty="0"/>
              <a:t>E1, «</a:t>
            </a:r>
            <a:r>
              <a:rPr lang="it-IT" sz="900" dirty="0" err="1"/>
              <a:t>met</a:t>
            </a:r>
            <a:r>
              <a:rPr lang="it-IT" sz="900" dirty="0"/>
              <a:t>», E3</a:t>
            </a:r>
          </a:p>
          <a:p>
            <a:pPr algn="ctr"/>
            <a:r>
              <a:rPr lang="it-IT" sz="900" dirty="0"/>
              <a:t>E1, «</a:t>
            </a:r>
            <a:r>
              <a:rPr lang="it-IT" sz="900" dirty="0" err="1"/>
              <a:t>married</a:t>
            </a:r>
            <a:r>
              <a:rPr lang="it-IT" sz="900" dirty="0"/>
              <a:t> to», E3 </a:t>
            </a:r>
          </a:p>
          <a:p>
            <a:pPr algn="ctr"/>
            <a:r>
              <a:rPr lang="it-IT" sz="900" dirty="0"/>
              <a:t>E1, «</a:t>
            </a:r>
            <a:r>
              <a:rPr lang="it-IT" sz="900" dirty="0" err="1"/>
              <a:t>attended</a:t>
            </a:r>
            <a:r>
              <a:rPr lang="it-IT" sz="900" dirty="0"/>
              <a:t>», E2</a:t>
            </a:r>
          </a:p>
          <a:p>
            <a:pPr algn="ctr"/>
            <a:r>
              <a:rPr lang="it-IT" sz="900" dirty="0"/>
              <a:t>E9, «</a:t>
            </a:r>
            <a:r>
              <a:rPr lang="it-IT" sz="900" dirty="0" err="1"/>
              <a:t>born</a:t>
            </a:r>
            <a:r>
              <a:rPr lang="it-IT" sz="900" dirty="0"/>
              <a:t> in», E4</a:t>
            </a:r>
          </a:p>
          <a:p>
            <a:pPr algn="ctr"/>
            <a:r>
              <a:rPr lang="it-IT" sz="900" dirty="0"/>
              <a:t>E9, «</a:t>
            </a:r>
            <a:r>
              <a:rPr lang="it-IT" sz="900" dirty="0" err="1"/>
              <a:t>graduated</a:t>
            </a:r>
            <a:r>
              <a:rPr lang="it-IT" sz="900" dirty="0"/>
              <a:t> </a:t>
            </a:r>
            <a:r>
              <a:rPr lang="it-IT" sz="900" dirty="0" err="1"/>
              <a:t>at</a:t>
            </a:r>
            <a:r>
              <a:rPr lang="it-IT" sz="900" dirty="0"/>
              <a:t>», E2</a:t>
            </a:r>
          </a:p>
          <a:p>
            <a:pPr algn="ctr"/>
            <a:r>
              <a:rPr lang="it-IT" sz="900" dirty="0"/>
              <a:t>E6, «</a:t>
            </a:r>
            <a:r>
              <a:rPr lang="it-IT" sz="900" dirty="0" err="1"/>
              <a:t>born</a:t>
            </a:r>
            <a:r>
              <a:rPr lang="it-IT" sz="900" dirty="0"/>
              <a:t> in», E10</a:t>
            </a:r>
          </a:p>
          <a:p>
            <a:pPr algn="ctr"/>
            <a:r>
              <a:rPr lang="it-IT" sz="900" dirty="0"/>
              <a:t>E6, «</a:t>
            </a:r>
            <a:r>
              <a:rPr lang="it-IT" sz="900" dirty="0" err="1"/>
              <a:t>married</a:t>
            </a:r>
            <a:r>
              <a:rPr lang="it-IT" sz="900" dirty="0"/>
              <a:t> to», E8</a:t>
            </a:r>
          </a:p>
          <a:p>
            <a:pPr algn="ctr"/>
            <a:r>
              <a:rPr lang="it-IT" sz="900" dirty="0"/>
              <a:t>E1, «</a:t>
            </a:r>
            <a:r>
              <a:rPr lang="it-IT" sz="900" dirty="0" err="1"/>
              <a:t>born</a:t>
            </a:r>
            <a:r>
              <a:rPr lang="it-IT" sz="900" dirty="0"/>
              <a:t> in», E4</a:t>
            </a:r>
          </a:p>
          <a:p>
            <a:pPr algn="ctr"/>
            <a:r>
              <a:rPr lang="it-IT" sz="900" dirty="0"/>
              <a:t>E6, «</a:t>
            </a:r>
            <a:r>
              <a:rPr lang="it-IT" sz="900" dirty="0" err="1"/>
              <a:t>met</a:t>
            </a:r>
            <a:r>
              <a:rPr lang="it-IT" sz="900" dirty="0"/>
              <a:t>», E9</a:t>
            </a:r>
          </a:p>
          <a:p>
            <a:pPr algn="ctr"/>
            <a:r>
              <a:rPr lang="it-IT" sz="900" dirty="0">
                <a:solidFill>
                  <a:schemeClr val="bg1"/>
                </a:solidFill>
              </a:rPr>
              <a:t>E5, «</a:t>
            </a:r>
            <a:r>
              <a:rPr lang="it-IT" sz="900" dirty="0" err="1">
                <a:solidFill>
                  <a:schemeClr val="bg1"/>
                </a:solidFill>
              </a:rPr>
              <a:t>was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born</a:t>
            </a:r>
            <a:r>
              <a:rPr lang="it-IT" sz="900" dirty="0">
                <a:solidFill>
                  <a:schemeClr val="bg1"/>
                </a:solidFill>
              </a:rPr>
              <a:t> in», E7</a:t>
            </a:r>
          </a:p>
          <a:p>
            <a:pPr algn="ctr"/>
            <a:r>
              <a:rPr lang="it-IT" sz="900" dirty="0">
                <a:solidFill>
                  <a:schemeClr val="bg1"/>
                </a:solidFill>
              </a:rPr>
              <a:t>E1, «</a:t>
            </a:r>
            <a:r>
              <a:rPr lang="it-IT" sz="900" dirty="0" err="1">
                <a:solidFill>
                  <a:schemeClr val="bg1"/>
                </a:solidFill>
              </a:rPr>
              <a:t>met</a:t>
            </a:r>
            <a:r>
              <a:rPr lang="it-IT" sz="900" dirty="0">
                <a:solidFill>
                  <a:schemeClr val="bg1"/>
                </a:solidFill>
              </a:rPr>
              <a:t>», E6</a:t>
            </a:r>
          </a:p>
          <a:p>
            <a:pPr algn="ctr"/>
            <a:r>
              <a:rPr lang="it-IT" sz="900" dirty="0">
                <a:solidFill>
                  <a:schemeClr val="bg1"/>
                </a:solidFill>
              </a:rPr>
              <a:t>E8, «</a:t>
            </a:r>
            <a:r>
              <a:rPr lang="it-IT" sz="900" dirty="0" err="1">
                <a:solidFill>
                  <a:schemeClr val="bg1"/>
                </a:solidFill>
              </a:rPr>
              <a:t>met</a:t>
            </a:r>
            <a:r>
              <a:rPr lang="it-IT" sz="900" dirty="0">
                <a:solidFill>
                  <a:schemeClr val="bg1"/>
                </a:solidFill>
              </a:rPr>
              <a:t>» E3</a:t>
            </a:r>
            <a:endParaRPr lang="it-IT" sz="900" dirty="0"/>
          </a:p>
          <a:p>
            <a:pPr algn="ctr"/>
            <a:endParaRPr lang="it-IT" sz="800" dirty="0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815CAA98-17F1-40AC-B3D8-E84563C4ECA3}"/>
              </a:ext>
            </a:extLst>
          </p:cNvPr>
          <p:cNvSpPr/>
          <p:nvPr/>
        </p:nvSpPr>
        <p:spPr>
          <a:xfrm>
            <a:off x="2179573" y="899950"/>
            <a:ext cx="1363016" cy="579750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8EEA034-E075-4F05-B795-5A850FBC4021}"/>
              </a:ext>
            </a:extLst>
          </p:cNvPr>
          <p:cNvSpPr/>
          <p:nvPr/>
        </p:nvSpPr>
        <p:spPr>
          <a:xfrm>
            <a:off x="9631873" y="105039"/>
            <a:ext cx="2394408" cy="20566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u="sng" dirty="0"/>
              <a:t>Knowledge </a:t>
            </a:r>
            <a:r>
              <a:rPr lang="it-IT" u="sng" dirty="0" err="1"/>
              <a:t>Graph</a:t>
            </a:r>
            <a:r>
              <a:rPr lang="it-IT" u="sng" dirty="0"/>
              <a:t> (KG):</a:t>
            </a:r>
            <a:endParaRPr lang="it-IT" sz="800" u="sng" dirty="0"/>
          </a:p>
          <a:p>
            <a:pPr algn="ctr"/>
            <a:r>
              <a:rPr lang="it-IT" sz="1200" dirty="0"/>
              <a:t>E1, </a:t>
            </a:r>
            <a:r>
              <a:rPr lang="it-IT" sz="1200" dirty="0" err="1">
                <a:solidFill>
                  <a:schemeClr val="accent5"/>
                </a:solidFill>
              </a:rPr>
              <a:t>educatedAt</a:t>
            </a:r>
            <a:r>
              <a:rPr lang="it-IT" sz="1200" dirty="0"/>
              <a:t>, E2</a:t>
            </a:r>
          </a:p>
          <a:p>
            <a:pPr algn="ctr"/>
            <a:r>
              <a:rPr lang="it-IT" sz="1200" dirty="0"/>
              <a:t>E1, </a:t>
            </a:r>
            <a:r>
              <a:rPr lang="it-IT" sz="1200" dirty="0" err="1">
                <a:solidFill>
                  <a:schemeClr val="accent2">
                    <a:lumMod val="75000"/>
                  </a:schemeClr>
                </a:solidFill>
              </a:rPr>
              <a:t>spouse</a:t>
            </a:r>
            <a:r>
              <a:rPr lang="it-IT" sz="1200" dirty="0"/>
              <a:t>, E3</a:t>
            </a:r>
          </a:p>
          <a:p>
            <a:pPr algn="ctr"/>
            <a:r>
              <a:rPr lang="it-IT" sz="1200" dirty="0"/>
              <a:t>E1, </a:t>
            </a:r>
            <a:r>
              <a:rPr lang="it-IT" sz="1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birthPlace</a:t>
            </a:r>
            <a:r>
              <a:rPr lang="it-IT" sz="1200" dirty="0"/>
              <a:t>, E4</a:t>
            </a:r>
          </a:p>
          <a:p>
            <a:pPr algn="ctr"/>
            <a:r>
              <a:rPr lang="it-IT" sz="1200" dirty="0"/>
              <a:t>E1, </a:t>
            </a:r>
            <a:r>
              <a:rPr lang="it-IT" sz="1200" dirty="0" err="1">
                <a:solidFill>
                  <a:schemeClr val="accent4"/>
                </a:solidFill>
              </a:rPr>
              <a:t>deathPlace</a:t>
            </a:r>
            <a:r>
              <a:rPr lang="it-IT" sz="1200" dirty="0"/>
              <a:t>, E4</a:t>
            </a:r>
          </a:p>
          <a:p>
            <a:pPr algn="ctr"/>
            <a:r>
              <a:rPr lang="it-IT" sz="1200" dirty="0"/>
              <a:t>E5, </a:t>
            </a:r>
            <a:r>
              <a:rPr lang="it-IT" sz="1200" dirty="0" err="1">
                <a:solidFill>
                  <a:schemeClr val="accent5"/>
                </a:solidFill>
              </a:rPr>
              <a:t>educatedAt</a:t>
            </a:r>
            <a:r>
              <a:rPr lang="it-IT" sz="1200" dirty="0"/>
              <a:t>, E2</a:t>
            </a:r>
          </a:p>
          <a:p>
            <a:pPr algn="ctr"/>
            <a:r>
              <a:rPr lang="it-IT" sz="1200" dirty="0"/>
              <a:t>E5, </a:t>
            </a:r>
            <a:r>
              <a:rPr lang="it-IT" sz="1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birthPlace</a:t>
            </a:r>
            <a:r>
              <a:rPr lang="it-IT" sz="1200" dirty="0"/>
              <a:t>, E7</a:t>
            </a:r>
          </a:p>
          <a:p>
            <a:pPr algn="ctr"/>
            <a:r>
              <a:rPr lang="it-IT" sz="1200" dirty="0"/>
              <a:t>E6, </a:t>
            </a:r>
            <a:r>
              <a:rPr lang="it-IT" sz="1200" dirty="0" err="1">
                <a:solidFill>
                  <a:schemeClr val="accent2">
                    <a:lumMod val="75000"/>
                  </a:schemeClr>
                </a:solidFill>
              </a:rPr>
              <a:t>spouse</a:t>
            </a:r>
            <a:r>
              <a:rPr lang="it-IT" sz="1200" dirty="0"/>
              <a:t>, E8</a:t>
            </a:r>
          </a:p>
          <a:p>
            <a:pPr algn="ctr"/>
            <a:r>
              <a:rPr lang="it-IT" sz="1200" dirty="0"/>
              <a:t>E9, </a:t>
            </a:r>
            <a:r>
              <a:rPr lang="it-IT" sz="1200" dirty="0" err="1">
                <a:solidFill>
                  <a:schemeClr val="accent4"/>
                </a:solidFill>
              </a:rPr>
              <a:t>deathPlace</a:t>
            </a:r>
            <a:r>
              <a:rPr lang="it-IT" sz="1200" dirty="0"/>
              <a:t>, E10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8B1BB32-C3D5-4185-86A1-2C0C8663B12F}"/>
              </a:ext>
            </a:extLst>
          </p:cNvPr>
          <p:cNvSpPr/>
          <p:nvPr/>
        </p:nvSpPr>
        <p:spPr>
          <a:xfrm>
            <a:off x="6160827" y="105039"/>
            <a:ext cx="2539254" cy="20557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u="sng" dirty="0" err="1"/>
              <a:t>Distant</a:t>
            </a:r>
            <a:r>
              <a:rPr lang="it-IT" sz="2000" u="sng" dirty="0"/>
              <a:t> </a:t>
            </a:r>
            <a:r>
              <a:rPr lang="it-IT" sz="2000" u="sng" dirty="0" err="1"/>
              <a:t>Supervision</a:t>
            </a:r>
            <a:r>
              <a:rPr lang="it-IT" sz="2000" u="sng" dirty="0"/>
              <a:t>:</a:t>
            </a:r>
          </a:p>
          <a:p>
            <a:pPr algn="ctr"/>
            <a:endParaRPr lang="it-IT" sz="800" dirty="0"/>
          </a:p>
          <a:p>
            <a:r>
              <a:rPr lang="it-IT" sz="1200" dirty="0">
                <a:latin typeface="Consolas" panose="020B0609020204030204" pitchFamily="49" charset="0"/>
                <a:ea typeface="Ebrima" panose="02000000000000000000" pitchFamily="2" charset="0"/>
                <a:cs typeface="Ebrima" panose="02000000000000000000" pitchFamily="2" charset="0"/>
              </a:rPr>
              <a:t>for </a:t>
            </a:r>
            <a:r>
              <a:rPr lang="it-IT" sz="1200" dirty="0" err="1">
                <a:latin typeface="Consolas" panose="020B0609020204030204" pitchFamily="49" charset="0"/>
                <a:ea typeface="Ebrima" panose="02000000000000000000" pitchFamily="2" charset="0"/>
                <a:cs typeface="Ebrima" panose="02000000000000000000" pitchFamily="2" charset="0"/>
              </a:rPr>
              <a:t>sx</a:t>
            </a:r>
            <a:r>
              <a:rPr lang="it-IT" sz="1200" dirty="0">
                <a:latin typeface="Consolas" panose="020B0609020204030204" pitchFamily="49" charset="0"/>
                <a:ea typeface="Ebrima" panose="02000000000000000000" pitchFamily="2" charset="0"/>
                <a:cs typeface="Ebrima" panose="02000000000000000000" pitchFamily="2" charset="0"/>
              </a:rPr>
              <a:t>, </a:t>
            </a:r>
            <a:r>
              <a:rPr lang="it-IT" sz="1200" dirty="0" err="1">
                <a:latin typeface="Consolas" panose="020B0609020204030204" pitchFamily="49" charset="0"/>
                <a:ea typeface="Ebrima" panose="02000000000000000000" pitchFamily="2" charset="0"/>
                <a:cs typeface="Ebrima" panose="02000000000000000000" pitchFamily="2" charset="0"/>
              </a:rPr>
              <a:t>phr</a:t>
            </a:r>
            <a:r>
              <a:rPr lang="it-IT" sz="1200" dirty="0">
                <a:latin typeface="Consolas" panose="020B0609020204030204" pitchFamily="49" charset="0"/>
                <a:ea typeface="Ebrima" panose="02000000000000000000" pitchFamily="2" charset="0"/>
                <a:cs typeface="Ebrima" panose="02000000000000000000" pitchFamily="2" charset="0"/>
              </a:rPr>
              <a:t>, </a:t>
            </a:r>
            <a:r>
              <a:rPr lang="it-IT" sz="1200" dirty="0" err="1">
                <a:latin typeface="Consolas" panose="020B0609020204030204" pitchFamily="49" charset="0"/>
                <a:ea typeface="Ebrima" panose="02000000000000000000" pitchFamily="2" charset="0"/>
                <a:cs typeface="Ebrima" panose="02000000000000000000" pitchFamily="2" charset="0"/>
              </a:rPr>
              <a:t>ox</a:t>
            </a:r>
            <a:r>
              <a:rPr lang="it-IT" sz="1200" dirty="0">
                <a:latin typeface="Consolas" panose="020B0609020204030204" pitchFamily="49" charset="0"/>
                <a:ea typeface="Ebrima" panose="02000000000000000000" pitchFamily="2" charset="0"/>
                <a:cs typeface="Ebrima" panose="02000000000000000000" pitchFamily="2" charset="0"/>
              </a:rPr>
              <a:t> in TT:</a:t>
            </a:r>
          </a:p>
          <a:p>
            <a:r>
              <a:rPr lang="it-IT" sz="1200" dirty="0">
                <a:latin typeface="Consolas" panose="020B0609020204030204" pitchFamily="49" charset="0"/>
                <a:ea typeface="Ebrima" panose="02000000000000000000" pitchFamily="2" charset="0"/>
                <a:cs typeface="Ebrima" panose="02000000000000000000" pitchFamily="2" charset="0"/>
              </a:rPr>
              <a:t> for </a:t>
            </a:r>
            <a:r>
              <a:rPr lang="it-IT" sz="1200" dirty="0" err="1">
                <a:latin typeface="Consolas" panose="020B0609020204030204" pitchFamily="49" charset="0"/>
                <a:ea typeface="Ebrima" panose="02000000000000000000" pitchFamily="2" charset="0"/>
                <a:cs typeface="Ebrima" panose="02000000000000000000" pitchFamily="2" charset="0"/>
              </a:rPr>
              <a:t>sy</a:t>
            </a:r>
            <a:r>
              <a:rPr lang="it-IT" sz="1200" dirty="0">
                <a:latin typeface="Consolas" panose="020B0609020204030204" pitchFamily="49" charset="0"/>
                <a:ea typeface="Ebrima" panose="02000000000000000000" pitchFamily="2" charset="0"/>
                <a:cs typeface="Ebrima" panose="02000000000000000000" pitchFamily="2" charset="0"/>
              </a:rPr>
              <a:t>, </a:t>
            </a:r>
            <a:r>
              <a:rPr lang="it-IT" sz="1200" dirty="0" err="1">
                <a:latin typeface="Consolas" panose="020B0609020204030204" pitchFamily="49" charset="0"/>
                <a:ea typeface="Ebrima" panose="02000000000000000000" pitchFamily="2" charset="0"/>
                <a:cs typeface="Ebrima" panose="02000000000000000000" pitchFamily="2" charset="0"/>
              </a:rPr>
              <a:t>rel</a:t>
            </a:r>
            <a:r>
              <a:rPr lang="it-IT" sz="1200" dirty="0">
                <a:latin typeface="Consolas" panose="020B0609020204030204" pitchFamily="49" charset="0"/>
                <a:ea typeface="Ebrima" panose="02000000000000000000" pitchFamily="2" charset="0"/>
                <a:cs typeface="Ebrima" panose="02000000000000000000" pitchFamily="2" charset="0"/>
              </a:rPr>
              <a:t>, </a:t>
            </a:r>
            <a:r>
              <a:rPr lang="it-IT" sz="1200" dirty="0" err="1">
                <a:latin typeface="Consolas" panose="020B0609020204030204" pitchFamily="49" charset="0"/>
                <a:ea typeface="Ebrima" panose="02000000000000000000" pitchFamily="2" charset="0"/>
                <a:cs typeface="Ebrima" panose="02000000000000000000" pitchFamily="2" charset="0"/>
              </a:rPr>
              <a:t>oy</a:t>
            </a:r>
            <a:r>
              <a:rPr lang="it-IT" sz="1200" dirty="0">
                <a:latin typeface="Consolas" panose="020B0609020204030204" pitchFamily="49" charset="0"/>
                <a:ea typeface="Ebrima" panose="02000000000000000000" pitchFamily="2" charset="0"/>
                <a:cs typeface="Ebrima" panose="02000000000000000000" pitchFamily="2" charset="0"/>
              </a:rPr>
              <a:t> in KG:</a:t>
            </a:r>
          </a:p>
          <a:p>
            <a:r>
              <a:rPr lang="it-IT" sz="1200" dirty="0">
                <a:latin typeface="Consolas" panose="020B0609020204030204" pitchFamily="49" charset="0"/>
                <a:ea typeface="Ebrima" panose="02000000000000000000" pitchFamily="2" charset="0"/>
                <a:cs typeface="Ebrima" panose="02000000000000000000" pitchFamily="2" charset="0"/>
              </a:rPr>
              <a:t>   </a:t>
            </a:r>
            <a:r>
              <a:rPr lang="it-IT" sz="1200" dirty="0" err="1">
                <a:latin typeface="Consolas" panose="020B0609020204030204" pitchFamily="49" charset="0"/>
                <a:ea typeface="Ebrima" panose="02000000000000000000" pitchFamily="2" charset="0"/>
                <a:cs typeface="Ebrima" panose="02000000000000000000" pitchFamily="2" charset="0"/>
              </a:rPr>
              <a:t>if</a:t>
            </a:r>
            <a:r>
              <a:rPr lang="it-IT" sz="1200" dirty="0">
                <a:latin typeface="Consolas" panose="020B0609020204030204" pitchFamily="49" charset="0"/>
                <a:ea typeface="Ebrima" panose="02000000000000000000" pitchFamily="2" charset="0"/>
                <a:cs typeface="Ebrima" panose="02000000000000000000" pitchFamily="2" charset="0"/>
              </a:rPr>
              <a:t> (</a:t>
            </a:r>
            <a:r>
              <a:rPr lang="it-IT" sz="1200" dirty="0" err="1">
                <a:latin typeface="Consolas" panose="020B0609020204030204" pitchFamily="49" charset="0"/>
                <a:ea typeface="Ebrima" panose="02000000000000000000" pitchFamily="2" charset="0"/>
                <a:cs typeface="Ebrima" panose="02000000000000000000" pitchFamily="2" charset="0"/>
              </a:rPr>
              <a:t>sx</a:t>
            </a:r>
            <a:r>
              <a:rPr lang="it-IT" sz="1200" dirty="0">
                <a:latin typeface="Consolas" panose="020B0609020204030204" pitchFamily="49" charset="0"/>
                <a:ea typeface="Ebrima" panose="02000000000000000000" pitchFamily="2" charset="0"/>
                <a:cs typeface="Ebrima" panose="02000000000000000000" pitchFamily="2" charset="0"/>
              </a:rPr>
              <a:t>, </a:t>
            </a:r>
            <a:r>
              <a:rPr lang="it-IT" sz="1200" dirty="0" err="1">
                <a:latin typeface="Consolas" panose="020B0609020204030204" pitchFamily="49" charset="0"/>
                <a:ea typeface="Ebrima" panose="02000000000000000000" pitchFamily="2" charset="0"/>
                <a:cs typeface="Ebrima" panose="02000000000000000000" pitchFamily="2" charset="0"/>
              </a:rPr>
              <a:t>ox</a:t>
            </a:r>
            <a:r>
              <a:rPr lang="it-IT" sz="1200" dirty="0">
                <a:latin typeface="Consolas" panose="020B0609020204030204" pitchFamily="49" charset="0"/>
                <a:ea typeface="Ebrima" panose="02000000000000000000" pitchFamily="2" charset="0"/>
                <a:cs typeface="Ebrima" panose="02000000000000000000" pitchFamily="2" charset="0"/>
              </a:rPr>
              <a:t>)==(</a:t>
            </a:r>
            <a:r>
              <a:rPr lang="it-IT" sz="1200" dirty="0" err="1">
                <a:latin typeface="Consolas" panose="020B0609020204030204" pitchFamily="49" charset="0"/>
                <a:ea typeface="Ebrima" panose="02000000000000000000" pitchFamily="2" charset="0"/>
                <a:cs typeface="Ebrima" panose="02000000000000000000" pitchFamily="2" charset="0"/>
              </a:rPr>
              <a:t>sy</a:t>
            </a:r>
            <a:r>
              <a:rPr lang="it-IT" sz="1200" dirty="0">
                <a:latin typeface="Consolas" panose="020B0609020204030204" pitchFamily="49" charset="0"/>
                <a:ea typeface="Ebrima" panose="02000000000000000000" pitchFamily="2" charset="0"/>
                <a:cs typeface="Ebrima" panose="02000000000000000000" pitchFamily="2" charset="0"/>
              </a:rPr>
              <a:t>, </a:t>
            </a:r>
            <a:r>
              <a:rPr lang="it-IT" sz="1200" dirty="0" err="1">
                <a:latin typeface="Consolas" panose="020B0609020204030204" pitchFamily="49" charset="0"/>
                <a:ea typeface="Ebrima" panose="02000000000000000000" pitchFamily="2" charset="0"/>
                <a:cs typeface="Ebrima" panose="02000000000000000000" pitchFamily="2" charset="0"/>
              </a:rPr>
              <a:t>oy</a:t>
            </a:r>
            <a:r>
              <a:rPr lang="it-IT" sz="1200" dirty="0">
                <a:latin typeface="Consolas" panose="020B0609020204030204" pitchFamily="49" charset="0"/>
                <a:ea typeface="Ebrima" panose="02000000000000000000" pitchFamily="2" charset="0"/>
                <a:cs typeface="Ebrima" panose="02000000000000000000" pitchFamily="2" charset="0"/>
              </a:rPr>
              <a:t>):</a:t>
            </a:r>
          </a:p>
          <a:p>
            <a:r>
              <a:rPr lang="it-IT" sz="1200" dirty="0">
                <a:latin typeface="Consolas" panose="020B0609020204030204" pitchFamily="49" charset="0"/>
                <a:ea typeface="Ebrima" panose="02000000000000000000" pitchFamily="2" charset="0"/>
                <a:cs typeface="Ebrima" panose="02000000000000000000" pitchFamily="2" charset="0"/>
              </a:rPr>
              <a:t>    </a:t>
            </a:r>
            <a:r>
              <a:rPr lang="it-IT" sz="1200" b="1" dirty="0">
                <a:solidFill>
                  <a:srgbClr val="00B050"/>
                </a:solidFill>
                <a:latin typeface="Consolas" panose="020B0609020204030204" pitchFamily="49" charset="0"/>
                <a:ea typeface="Ebrima" panose="02000000000000000000" pitchFamily="2" charset="0"/>
                <a:cs typeface="Ebrima" panose="02000000000000000000" pitchFamily="2" charset="0"/>
              </a:rPr>
              <a:t>#&gt;&gt;&gt; </a:t>
            </a:r>
            <a:r>
              <a:rPr lang="it-IT" sz="1200" b="1" dirty="0" err="1">
                <a:solidFill>
                  <a:srgbClr val="00B050"/>
                </a:solidFill>
                <a:latin typeface="Consolas" panose="020B0609020204030204" pitchFamily="49" charset="0"/>
                <a:ea typeface="Ebrima" panose="02000000000000000000" pitchFamily="2" charset="0"/>
                <a:cs typeface="Ebrima" panose="02000000000000000000" pitchFamily="2" charset="0"/>
              </a:rPr>
              <a:t>phr</a:t>
            </a:r>
            <a:r>
              <a:rPr lang="it-IT" sz="1200" b="1" dirty="0">
                <a:solidFill>
                  <a:srgbClr val="00B050"/>
                </a:solidFill>
                <a:latin typeface="Consolas" panose="020B0609020204030204" pitchFamily="49" charset="0"/>
                <a:ea typeface="Ebrima" panose="02000000000000000000" pitchFamily="2" charset="0"/>
                <a:cs typeface="Ebrima" panose="02000000000000000000" pitchFamily="2" charset="0"/>
              </a:rPr>
              <a:t>: </a:t>
            </a:r>
            <a:r>
              <a:rPr lang="it-IT" sz="1200" b="1" dirty="0" err="1">
                <a:solidFill>
                  <a:srgbClr val="00B050"/>
                </a:solidFill>
                <a:latin typeface="Consolas" panose="020B0609020204030204" pitchFamily="49" charset="0"/>
                <a:ea typeface="Ebrima" panose="02000000000000000000" pitchFamily="2" charset="0"/>
                <a:cs typeface="Ebrima" panose="02000000000000000000" pitchFamily="2" charset="0"/>
              </a:rPr>
              <a:t>rel</a:t>
            </a:r>
            <a:r>
              <a:rPr lang="it-IT" sz="1200" b="1" dirty="0">
                <a:solidFill>
                  <a:srgbClr val="00B050"/>
                </a:solidFill>
                <a:latin typeface="Consolas" panose="020B0609020204030204" pitchFamily="49" charset="0"/>
                <a:ea typeface="Ebrima" panose="02000000000000000000" pitchFamily="2" charset="0"/>
                <a:cs typeface="Ebrima" panose="02000000000000000000" pitchFamily="2" charset="0"/>
              </a:rPr>
              <a:t> &gt;&gt;&gt;</a:t>
            </a:r>
          </a:p>
          <a:p>
            <a:r>
              <a:rPr lang="it-IT" sz="1200" dirty="0">
                <a:latin typeface="Consolas" panose="020B0609020204030204" pitchFamily="49" charset="0"/>
                <a:ea typeface="Ebrima" panose="02000000000000000000" pitchFamily="2" charset="0"/>
                <a:cs typeface="Ebrima" panose="02000000000000000000" pitchFamily="2" charset="0"/>
              </a:rPr>
              <a:t>   else:</a:t>
            </a:r>
          </a:p>
          <a:p>
            <a:r>
              <a:rPr lang="it-IT" sz="1200" dirty="0">
                <a:latin typeface="Consolas" panose="020B0609020204030204" pitchFamily="49" charset="0"/>
                <a:ea typeface="Ebrima" panose="02000000000000000000" pitchFamily="2" charset="0"/>
                <a:cs typeface="Ebrima" panose="02000000000000000000" pitchFamily="2" charset="0"/>
              </a:rPr>
              <a:t>    </a:t>
            </a:r>
            <a:r>
              <a:rPr lang="it-IT" sz="1200" b="1" dirty="0">
                <a:solidFill>
                  <a:srgbClr val="FF0000"/>
                </a:solidFill>
                <a:latin typeface="Consolas" panose="020B0609020204030204" pitchFamily="49" charset="0"/>
                <a:ea typeface="Ebrima" panose="02000000000000000000" pitchFamily="2" charset="0"/>
                <a:cs typeface="Ebrima" panose="02000000000000000000" pitchFamily="2" charset="0"/>
              </a:rPr>
              <a:t>#&gt;&gt;&gt; </a:t>
            </a:r>
            <a:r>
              <a:rPr lang="it-IT" sz="1200" b="1" dirty="0" err="1">
                <a:solidFill>
                  <a:srgbClr val="FF0000"/>
                </a:solidFill>
                <a:latin typeface="Consolas" panose="020B0609020204030204" pitchFamily="49" charset="0"/>
                <a:ea typeface="Ebrima" panose="02000000000000000000" pitchFamily="2" charset="0"/>
                <a:cs typeface="Ebrima" panose="02000000000000000000" pitchFamily="2" charset="0"/>
              </a:rPr>
              <a:t>phr</a:t>
            </a:r>
            <a:r>
              <a:rPr lang="it-IT" sz="1200" b="1" dirty="0">
                <a:solidFill>
                  <a:srgbClr val="FF0000"/>
                </a:solidFill>
                <a:latin typeface="Consolas" panose="020B0609020204030204" pitchFamily="49" charset="0"/>
                <a:ea typeface="Ebrima" panose="02000000000000000000" pitchFamily="2" charset="0"/>
                <a:cs typeface="Ebrima" panose="02000000000000000000" pitchFamily="2" charset="0"/>
              </a:rPr>
              <a:t>: </a:t>
            </a:r>
            <a:r>
              <a:rPr lang="it-IT" sz="1200" b="1" dirty="0" err="1">
                <a:solidFill>
                  <a:srgbClr val="FF0000"/>
                </a:solidFill>
                <a:latin typeface="Consolas" panose="020B0609020204030204" pitchFamily="49" charset="0"/>
                <a:ea typeface="Ebrima" panose="02000000000000000000" pitchFamily="2" charset="0"/>
                <a:cs typeface="Ebrima" panose="02000000000000000000" pitchFamily="2" charset="0"/>
              </a:rPr>
              <a:t>unknown</a:t>
            </a:r>
            <a:r>
              <a:rPr lang="it-IT" sz="1200" b="1" dirty="0">
                <a:solidFill>
                  <a:srgbClr val="FF0000"/>
                </a:solidFill>
                <a:latin typeface="Consolas" panose="020B0609020204030204" pitchFamily="49" charset="0"/>
                <a:ea typeface="Ebrima" panose="02000000000000000000" pitchFamily="2" charset="0"/>
                <a:cs typeface="Ebrima" panose="02000000000000000000" pitchFamily="2" charset="0"/>
              </a:rPr>
              <a:t> &gt;&gt;&gt;</a:t>
            </a:r>
          </a:p>
          <a:p>
            <a:endParaRPr lang="it-IT" sz="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it-IT" sz="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ctr"/>
            <a:r>
              <a:rPr lang="it-IT" sz="1200" dirty="0">
                <a:solidFill>
                  <a:schemeClr val="bg2">
                    <a:lumMod val="75000"/>
                  </a:schemeClr>
                </a:solidFill>
              </a:rPr>
              <a:t>(Or: </a:t>
            </a:r>
            <a:r>
              <a:rPr lang="it-IT" sz="1200" dirty="0" err="1">
                <a:solidFill>
                  <a:schemeClr val="bg2">
                    <a:lumMod val="75000"/>
                  </a:schemeClr>
                </a:solidFill>
              </a:rPr>
              <a:t>Optimized</a:t>
            </a:r>
            <a:r>
              <a:rPr lang="it-IT" sz="1200" dirty="0">
                <a:solidFill>
                  <a:schemeClr val="bg2">
                    <a:lumMod val="75000"/>
                  </a:schemeClr>
                </a:solidFill>
              </a:rPr>
              <a:t> SQL query)</a:t>
            </a:r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50013500-7FAA-4042-9EDB-6A07FCDFE148}"/>
              </a:ext>
            </a:extLst>
          </p:cNvPr>
          <p:cNvSpPr/>
          <p:nvPr/>
        </p:nvSpPr>
        <p:spPr>
          <a:xfrm>
            <a:off x="5253827" y="914893"/>
            <a:ext cx="906996" cy="615531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FEE2035B-FE86-4819-9A69-A565075FDAFD}"/>
              </a:ext>
            </a:extLst>
          </p:cNvPr>
          <p:cNvSpPr/>
          <p:nvPr/>
        </p:nvSpPr>
        <p:spPr>
          <a:xfrm rot="10800000">
            <a:off x="8700080" y="915139"/>
            <a:ext cx="931790" cy="614450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28B102F1-717F-4DC6-A999-1F7E8A33D198}"/>
              </a:ext>
            </a:extLst>
          </p:cNvPr>
          <p:cNvSpPr/>
          <p:nvPr/>
        </p:nvSpPr>
        <p:spPr>
          <a:xfrm>
            <a:off x="6799520" y="3264658"/>
            <a:ext cx="2330752" cy="16402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u="sng" dirty="0" err="1"/>
              <a:t>Labeled</a:t>
            </a:r>
            <a:r>
              <a:rPr lang="it-IT" u="sng" dirty="0"/>
              <a:t> </a:t>
            </a:r>
            <a:r>
              <a:rPr lang="it-IT" u="sng" dirty="0" err="1"/>
              <a:t>Triples</a:t>
            </a:r>
            <a:r>
              <a:rPr lang="it-IT" u="sng" dirty="0"/>
              <a:t>:</a:t>
            </a:r>
            <a:endParaRPr lang="it-IT" sz="800" u="sng" dirty="0"/>
          </a:p>
          <a:p>
            <a:pPr algn="ctr"/>
            <a:r>
              <a:rPr lang="it-IT" sz="1200" dirty="0"/>
              <a:t>E1, «</a:t>
            </a:r>
            <a:r>
              <a:rPr lang="it-IT" sz="1200" dirty="0" err="1"/>
              <a:t>met</a:t>
            </a:r>
            <a:r>
              <a:rPr lang="it-IT" sz="1200" dirty="0"/>
              <a:t>», E3, </a:t>
            </a:r>
            <a:r>
              <a:rPr lang="it-IT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spouse</a:t>
            </a:r>
            <a:endParaRPr lang="it-IT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it-IT" sz="1200" dirty="0"/>
              <a:t>E1, «</a:t>
            </a:r>
            <a:r>
              <a:rPr lang="it-IT" sz="1200" dirty="0" err="1"/>
              <a:t>married</a:t>
            </a:r>
            <a:r>
              <a:rPr lang="it-IT" sz="1200" dirty="0"/>
              <a:t> to», E3, </a:t>
            </a:r>
            <a:r>
              <a:rPr lang="it-IT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spouse</a:t>
            </a:r>
            <a:endParaRPr lang="it-IT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it-IT" sz="1200" dirty="0"/>
              <a:t>E1, «</a:t>
            </a:r>
            <a:r>
              <a:rPr lang="it-IT" sz="1200" dirty="0" err="1"/>
              <a:t>attended</a:t>
            </a:r>
            <a:r>
              <a:rPr lang="it-IT" sz="1200" dirty="0"/>
              <a:t>», E2, </a:t>
            </a:r>
            <a:r>
              <a:rPr lang="it-IT" sz="1200" dirty="0" err="1">
                <a:solidFill>
                  <a:schemeClr val="accent5"/>
                </a:solidFill>
              </a:rPr>
              <a:t>educatedAt</a:t>
            </a:r>
            <a:endParaRPr lang="it-IT" sz="1200" dirty="0">
              <a:solidFill>
                <a:schemeClr val="accent5"/>
              </a:solidFill>
            </a:endParaRPr>
          </a:p>
          <a:p>
            <a:pPr algn="ctr"/>
            <a:r>
              <a:rPr lang="it-IT" sz="1200" dirty="0"/>
              <a:t>E6, «</a:t>
            </a:r>
            <a:r>
              <a:rPr lang="it-IT" sz="1200" dirty="0" err="1"/>
              <a:t>married</a:t>
            </a:r>
            <a:r>
              <a:rPr lang="it-IT" sz="1200" dirty="0"/>
              <a:t> to», E8, </a:t>
            </a:r>
            <a:r>
              <a:rPr lang="it-IT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spouse</a:t>
            </a:r>
            <a:endParaRPr lang="it-IT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it-IT" sz="1200" dirty="0"/>
              <a:t>E1, «</a:t>
            </a:r>
            <a:r>
              <a:rPr lang="it-IT" sz="1200" dirty="0" err="1"/>
              <a:t>born</a:t>
            </a:r>
            <a:r>
              <a:rPr lang="it-IT" sz="1200" dirty="0"/>
              <a:t> in», E4, </a:t>
            </a:r>
            <a:r>
              <a:rPr lang="it-IT" sz="1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birthPlace</a:t>
            </a:r>
            <a:endParaRPr lang="it-IT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it-IT" sz="1200" dirty="0"/>
              <a:t>E1, «</a:t>
            </a:r>
            <a:r>
              <a:rPr lang="it-IT" sz="1200" dirty="0" err="1"/>
              <a:t>born</a:t>
            </a:r>
            <a:r>
              <a:rPr lang="it-IT" sz="1200" dirty="0"/>
              <a:t> in», E4, </a:t>
            </a:r>
            <a:r>
              <a:rPr lang="it-IT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deathPlace</a:t>
            </a:r>
            <a:endParaRPr lang="it-IT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it-IT" sz="1200" dirty="0">
                <a:solidFill>
                  <a:schemeClr val="bg1"/>
                </a:solidFill>
              </a:rPr>
              <a:t>E5, «</a:t>
            </a:r>
            <a:r>
              <a:rPr lang="it-IT" sz="1200" dirty="0" err="1">
                <a:solidFill>
                  <a:schemeClr val="bg1"/>
                </a:solidFill>
              </a:rPr>
              <a:t>was</a:t>
            </a:r>
            <a:r>
              <a:rPr lang="it-IT" sz="1200" dirty="0">
                <a:solidFill>
                  <a:schemeClr val="bg1"/>
                </a:solidFill>
              </a:rPr>
              <a:t> </a:t>
            </a:r>
            <a:r>
              <a:rPr lang="it-IT" sz="1200" dirty="0" err="1">
                <a:solidFill>
                  <a:schemeClr val="bg1"/>
                </a:solidFill>
              </a:rPr>
              <a:t>born</a:t>
            </a:r>
            <a:r>
              <a:rPr lang="it-IT" sz="1200" dirty="0">
                <a:solidFill>
                  <a:schemeClr val="bg1"/>
                </a:solidFill>
              </a:rPr>
              <a:t> in», E7, </a:t>
            </a:r>
            <a:r>
              <a:rPr lang="it-IT" sz="1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birthPlace</a:t>
            </a:r>
            <a:endParaRPr lang="it-IT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54395584-F4F7-4156-B549-51F5DD9C381C}"/>
              </a:ext>
            </a:extLst>
          </p:cNvPr>
          <p:cNvSpPr/>
          <p:nvPr/>
        </p:nvSpPr>
        <p:spPr>
          <a:xfrm>
            <a:off x="9631871" y="2691286"/>
            <a:ext cx="2394409" cy="16402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u="sng" dirty="0" err="1"/>
              <a:t>Unlabeled</a:t>
            </a:r>
            <a:r>
              <a:rPr lang="it-IT" u="sng" dirty="0"/>
              <a:t> </a:t>
            </a:r>
            <a:r>
              <a:rPr lang="it-IT" u="sng" dirty="0" err="1"/>
              <a:t>Triples</a:t>
            </a:r>
            <a:r>
              <a:rPr lang="it-IT" u="sng" dirty="0"/>
              <a:t>:</a:t>
            </a:r>
          </a:p>
          <a:p>
            <a:pPr algn="ctr"/>
            <a:r>
              <a:rPr lang="it-IT" sz="1200" dirty="0"/>
              <a:t>E6, «</a:t>
            </a:r>
            <a:r>
              <a:rPr lang="it-IT" sz="1200" dirty="0" err="1"/>
              <a:t>was</a:t>
            </a:r>
            <a:r>
              <a:rPr lang="it-IT" sz="1200" dirty="0"/>
              <a:t> </a:t>
            </a:r>
            <a:r>
              <a:rPr lang="it-IT" sz="1200" dirty="0" err="1"/>
              <a:t>born</a:t>
            </a:r>
            <a:r>
              <a:rPr lang="it-IT" sz="1200" dirty="0"/>
              <a:t> in», E10, </a:t>
            </a:r>
            <a:r>
              <a:rPr lang="it-IT" sz="1200" dirty="0" err="1"/>
              <a:t>unknown</a:t>
            </a:r>
            <a:endParaRPr lang="it-IT" sz="1200" dirty="0"/>
          </a:p>
          <a:p>
            <a:pPr algn="ctr"/>
            <a:r>
              <a:rPr lang="it-IT" sz="1200" dirty="0"/>
              <a:t>E9, «</a:t>
            </a:r>
            <a:r>
              <a:rPr lang="it-IT" sz="1200" dirty="0" err="1"/>
              <a:t>born</a:t>
            </a:r>
            <a:r>
              <a:rPr lang="it-IT" sz="1200" dirty="0"/>
              <a:t> in», E4, </a:t>
            </a:r>
            <a:r>
              <a:rPr lang="it-IT" sz="1200" dirty="0" err="1"/>
              <a:t>unknown</a:t>
            </a:r>
            <a:endParaRPr lang="it-IT" sz="1200" dirty="0"/>
          </a:p>
          <a:p>
            <a:pPr algn="ctr"/>
            <a:r>
              <a:rPr lang="it-IT" sz="1200" dirty="0"/>
              <a:t>E9, «</a:t>
            </a:r>
            <a:r>
              <a:rPr lang="it-IT" sz="1200" dirty="0" err="1"/>
              <a:t>graduated</a:t>
            </a:r>
            <a:r>
              <a:rPr lang="it-IT" sz="1200" dirty="0"/>
              <a:t> </a:t>
            </a:r>
            <a:r>
              <a:rPr lang="it-IT" sz="1200" dirty="0" err="1"/>
              <a:t>at</a:t>
            </a:r>
            <a:r>
              <a:rPr lang="it-IT" sz="1200" dirty="0"/>
              <a:t>», E2, </a:t>
            </a:r>
            <a:r>
              <a:rPr lang="it-IT" sz="1200" dirty="0" err="1"/>
              <a:t>unknown</a:t>
            </a:r>
            <a:endParaRPr lang="it-IT" sz="1200" dirty="0"/>
          </a:p>
          <a:p>
            <a:pPr algn="ctr"/>
            <a:r>
              <a:rPr lang="it-IT" sz="1200" dirty="0"/>
              <a:t>E6, «</a:t>
            </a:r>
            <a:r>
              <a:rPr lang="it-IT" sz="1200" dirty="0" err="1"/>
              <a:t>born</a:t>
            </a:r>
            <a:r>
              <a:rPr lang="it-IT" sz="1200" dirty="0"/>
              <a:t> in», E10, </a:t>
            </a:r>
            <a:r>
              <a:rPr lang="it-IT" sz="1200" dirty="0" err="1"/>
              <a:t>unknown</a:t>
            </a:r>
            <a:endParaRPr lang="it-IT" sz="1200" dirty="0"/>
          </a:p>
          <a:p>
            <a:pPr algn="ctr"/>
            <a:r>
              <a:rPr lang="it-IT" sz="1200" dirty="0"/>
              <a:t>E6, «</a:t>
            </a:r>
            <a:r>
              <a:rPr lang="it-IT" sz="1200" dirty="0" err="1"/>
              <a:t>met</a:t>
            </a:r>
            <a:r>
              <a:rPr lang="it-IT" sz="1200" dirty="0"/>
              <a:t>», E9, </a:t>
            </a:r>
            <a:r>
              <a:rPr lang="it-IT" sz="1200" dirty="0" err="1"/>
              <a:t>unknown</a:t>
            </a:r>
            <a:endParaRPr lang="it-IT" sz="1200" dirty="0"/>
          </a:p>
          <a:p>
            <a:pPr algn="ctr"/>
            <a:r>
              <a:rPr lang="it-IT" sz="1200" dirty="0">
                <a:solidFill>
                  <a:schemeClr val="bg1"/>
                </a:solidFill>
              </a:rPr>
              <a:t>E1, «</a:t>
            </a:r>
            <a:r>
              <a:rPr lang="it-IT" sz="1200" dirty="0" err="1">
                <a:solidFill>
                  <a:schemeClr val="bg1"/>
                </a:solidFill>
              </a:rPr>
              <a:t>met</a:t>
            </a:r>
            <a:r>
              <a:rPr lang="it-IT" sz="1200" dirty="0">
                <a:solidFill>
                  <a:schemeClr val="bg1"/>
                </a:solidFill>
              </a:rPr>
              <a:t>», E6, </a:t>
            </a:r>
            <a:r>
              <a:rPr lang="it-IT" sz="1200" dirty="0" err="1">
                <a:solidFill>
                  <a:schemeClr val="bg1"/>
                </a:solidFill>
              </a:rPr>
              <a:t>unknown</a:t>
            </a:r>
            <a:endParaRPr lang="it-IT" sz="1200" dirty="0">
              <a:solidFill>
                <a:schemeClr val="bg1"/>
              </a:solidFill>
            </a:endParaRPr>
          </a:p>
          <a:p>
            <a:pPr algn="ctr"/>
            <a:r>
              <a:rPr lang="it-IT" sz="1200" dirty="0">
                <a:solidFill>
                  <a:schemeClr val="bg1"/>
                </a:solidFill>
              </a:rPr>
              <a:t>E8, «</a:t>
            </a:r>
            <a:r>
              <a:rPr lang="it-IT" sz="1200" dirty="0" err="1">
                <a:solidFill>
                  <a:schemeClr val="bg1"/>
                </a:solidFill>
              </a:rPr>
              <a:t>met</a:t>
            </a:r>
            <a:r>
              <a:rPr lang="it-IT" sz="1200" dirty="0">
                <a:solidFill>
                  <a:schemeClr val="bg1"/>
                </a:solidFill>
              </a:rPr>
              <a:t>» E3, </a:t>
            </a:r>
            <a:r>
              <a:rPr lang="it-IT" sz="1200" dirty="0" err="1">
                <a:solidFill>
                  <a:schemeClr val="bg1"/>
                </a:solidFill>
              </a:rPr>
              <a:t>unknown</a:t>
            </a:r>
            <a:endParaRPr lang="it-IT" sz="1200" dirty="0"/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A4865F6C-6945-47CC-A982-2D56F0C42A3F}"/>
              </a:ext>
            </a:extLst>
          </p:cNvPr>
          <p:cNvSpPr/>
          <p:nvPr/>
        </p:nvSpPr>
        <p:spPr>
          <a:xfrm rot="5400000">
            <a:off x="6842774" y="2453265"/>
            <a:ext cx="1103822" cy="51896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b="1" dirty="0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9DD43B5F-B2DA-4184-8B02-69997E8990A0}"/>
              </a:ext>
            </a:extLst>
          </p:cNvPr>
          <p:cNvSpPr/>
          <p:nvPr/>
        </p:nvSpPr>
        <p:spPr>
          <a:xfrm>
            <a:off x="7101836" y="5787791"/>
            <a:ext cx="4981265" cy="9651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u="sng" dirty="0" err="1"/>
              <a:t>Lector</a:t>
            </a:r>
            <a:r>
              <a:rPr lang="it-IT" u="sng" dirty="0"/>
              <a:t> Training:</a:t>
            </a:r>
          </a:p>
          <a:p>
            <a:pPr algn="ctr"/>
            <a:r>
              <a:rPr lang="it-IT" sz="1400" dirty="0"/>
              <a:t>1. Group by pattern (</a:t>
            </a:r>
            <a:r>
              <a:rPr lang="it-IT" sz="1400" dirty="0" err="1"/>
              <a:t>phrase</a:t>
            </a:r>
            <a:r>
              <a:rPr lang="it-IT" sz="1400" dirty="0"/>
              <a:t> + </a:t>
            </a:r>
            <a:r>
              <a:rPr lang="it-IT" sz="1400" dirty="0" err="1"/>
              <a:t>entity</a:t>
            </a:r>
            <a:r>
              <a:rPr lang="it-IT" sz="1400" dirty="0"/>
              <a:t> </a:t>
            </a:r>
            <a:r>
              <a:rPr lang="it-IT" sz="1400" dirty="0" err="1"/>
              <a:t>types</a:t>
            </a:r>
            <a:r>
              <a:rPr lang="it-IT" sz="1400" dirty="0"/>
              <a:t>)</a:t>
            </a:r>
          </a:p>
          <a:p>
            <a:pPr algn="ctr"/>
            <a:r>
              <a:rPr lang="it-IT" sz="1200" dirty="0"/>
              <a:t>e.g. [«</a:t>
            </a:r>
            <a:r>
              <a:rPr lang="it-IT" sz="1200" dirty="0" err="1"/>
              <a:t>born</a:t>
            </a:r>
            <a:r>
              <a:rPr lang="it-IT" sz="1200" dirty="0"/>
              <a:t> in», </a:t>
            </a:r>
            <a:r>
              <a:rPr lang="it-IT" sz="1200" dirty="0" err="1"/>
              <a:t>Person</a:t>
            </a:r>
            <a:r>
              <a:rPr lang="it-IT" sz="1200" dirty="0"/>
              <a:t>, Place] </a:t>
            </a:r>
            <a:r>
              <a:rPr lang="it-IT" sz="1200" dirty="0" err="1"/>
              <a:t>has</a:t>
            </a:r>
            <a:r>
              <a:rPr lang="it-IT" sz="1200" dirty="0"/>
              <a:t> 1 </a:t>
            </a:r>
            <a:r>
              <a:rPr lang="it-IT" sz="1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birthPlace</a:t>
            </a:r>
            <a:r>
              <a:rPr lang="it-IT" sz="1200" dirty="0"/>
              <a:t>, 1 </a:t>
            </a:r>
            <a:r>
              <a:rPr lang="it-IT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deathPlace</a:t>
            </a:r>
            <a:r>
              <a:rPr lang="it-IT" sz="1200" dirty="0"/>
              <a:t> and 2 </a:t>
            </a:r>
            <a:r>
              <a:rPr lang="it-IT" sz="1200" dirty="0" err="1"/>
              <a:t>unknown</a:t>
            </a:r>
            <a:endParaRPr lang="it-IT" sz="1200" dirty="0"/>
          </a:p>
          <a:p>
            <a:pPr algn="ctr"/>
            <a:r>
              <a:rPr lang="it-IT" sz="1400" dirty="0"/>
              <a:t>2. Associate pattern to max </a:t>
            </a:r>
            <a:r>
              <a:rPr lang="it-IT" sz="1400" dirty="0" err="1"/>
              <a:t>count</a:t>
            </a:r>
            <a:r>
              <a:rPr lang="it-IT" sz="1400" dirty="0"/>
              <a:t> relation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7E2B2530-DC07-4BE0-85F4-9393A7478F3C}"/>
              </a:ext>
            </a:extLst>
          </p:cNvPr>
          <p:cNvSpPr/>
          <p:nvPr/>
        </p:nvSpPr>
        <p:spPr>
          <a:xfrm>
            <a:off x="2401611" y="2865204"/>
            <a:ext cx="3867762" cy="15177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u="sng" dirty="0"/>
              <a:t>Feature </a:t>
            </a:r>
            <a:r>
              <a:rPr lang="it-IT" u="sng" dirty="0" err="1"/>
              <a:t>extraction</a:t>
            </a:r>
            <a:r>
              <a:rPr lang="it-IT" u="sng" dirty="0"/>
              <a:t> or text processing:</a:t>
            </a:r>
          </a:p>
          <a:p>
            <a:pPr algn="ctr"/>
            <a:endParaRPr lang="it-IT" dirty="0"/>
          </a:p>
          <a:p>
            <a:pPr algn="ctr"/>
            <a:r>
              <a:rPr lang="it-IT" sz="1600" dirty="0"/>
              <a:t>«</a:t>
            </a:r>
            <a:r>
              <a:rPr lang="it-IT" sz="1600" dirty="0" err="1"/>
              <a:t>considering</a:t>
            </a:r>
            <a:r>
              <a:rPr lang="it-IT" sz="1600" dirty="0"/>
              <a:t> he </a:t>
            </a:r>
            <a:r>
              <a:rPr lang="it-IT" sz="1600" dirty="0" err="1"/>
              <a:t>was</a:t>
            </a:r>
            <a:r>
              <a:rPr lang="it-IT" sz="1600" dirty="0"/>
              <a:t> </a:t>
            </a:r>
            <a:r>
              <a:rPr lang="it-IT" sz="1600" dirty="0" err="1"/>
              <a:t>born</a:t>
            </a:r>
            <a:r>
              <a:rPr lang="it-IT" sz="1600" dirty="0"/>
              <a:t> in New York </a:t>
            </a:r>
            <a:r>
              <a:rPr lang="it-IT" sz="1600" dirty="0" err="1"/>
              <a:t>at</a:t>
            </a:r>
            <a:r>
              <a:rPr lang="it-IT" sz="1600" dirty="0"/>
              <a:t> the </a:t>
            </a:r>
            <a:r>
              <a:rPr lang="it-IT" sz="1600" dirty="0" err="1"/>
              <a:t>beginning</a:t>
            </a:r>
            <a:r>
              <a:rPr lang="it-IT" sz="1600" dirty="0"/>
              <a:t> of…» </a:t>
            </a:r>
            <a:r>
              <a:rPr lang="it-IT" sz="1600" dirty="0">
                <a:sym typeface="Wingdings" panose="05000000000000000000" pitchFamily="2" charset="2"/>
              </a:rPr>
              <a:t> «</a:t>
            </a:r>
            <a:r>
              <a:rPr lang="it-IT" sz="1600" dirty="0" err="1">
                <a:sym typeface="Wingdings" panose="05000000000000000000" pitchFamily="2" charset="2"/>
              </a:rPr>
              <a:t>was</a:t>
            </a:r>
            <a:r>
              <a:rPr lang="it-IT" sz="1600" dirty="0">
                <a:sym typeface="Wingdings" panose="05000000000000000000" pitchFamily="2" charset="2"/>
              </a:rPr>
              <a:t> </a:t>
            </a:r>
            <a:r>
              <a:rPr lang="it-IT" sz="1600" dirty="0" err="1">
                <a:sym typeface="Wingdings" panose="05000000000000000000" pitchFamily="2" charset="2"/>
              </a:rPr>
              <a:t>born</a:t>
            </a:r>
            <a:r>
              <a:rPr lang="it-IT" sz="1600" dirty="0">
                <a:sym typeface="Wingdings" panose="05000000000000000000" pitchFamily="2" charset="2"/>
              </a:rPr>
              <a:t> in»</a:t>
            </a:r>
            <a:endParaRPr lang="it-IT" sz="1600" dirty="0"/>
          </a:p>
        </p:txBody>
      </p:sp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83902ADC-B3D1-45E0-8E70-57CC308D24BA}"/>
              </a:ext>
            </a:extLst>
          </p:cNvPr>
          <p:cNvSpPr/>
          <p:nvPr/>
        </p:nvSpPr>
        <p:spPr>
          <a:xfrm rot="5400000">
            <a:off x="10443008" y="4528677"/>
            <a:ext cx="772134" cy="377884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Freccia a destra 26">
            <a:extLst>
              <a:ext uri="{FF2B5EF4-FFF2-40B4-BE49-F238E27FC236}">
                <a16:creationId xmlns:a16="http://schemas.microsoft.com/office/drawing/2014/main" id="{32B79262-DA8D-41D8-9C2D-80D2CAB08D85}"/>
              </a:ext>
            </a:extLst>
          </p:cNvPr>
          <p:cNvSpPr/>
          <p:nvPr/>
        </p:nvSpPr>
        <p:spPr>
          <a:xfrm rot="5400000">
            <a:off x="7526384" y="5160751"/>
            <a:ext cx="882869" cy="371211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24383FEB-CB0C-478F-A841-89F016E6E8FA}"/>
              </a:ext>
            </a:extLst>
          </p:cNvPr>
          <p:cNvSpPr/>
          <p:nvPr/>
        </p:nvSpPr>
        <p:spPr>
          <a:xfrm rot="10800000">
            <a:off x="4963854" y="6059598"/>
            <a:ext cx="2137982" cy="42155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10EE30E2-634B-488E-A8F2-A7CF25136962}"/>
              </a:ext>
            </a:extLst>
          </p:cNvPr>
          <p:cNvSpPr/>
          <p:nvPr/>
        </p:nvSpPr>
        <p:spPr>
          <a:xfrm>
            <a:off x="1705586" y="5253064"/>
            <a:ext cx="3258269" cy="15177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u="sng" dirty="0"/>
              <a:t>Model </a:t>
            </a:r>
            <a:r>
              <a:rPr lang="it-IT" u="sng" dirty="0" err="1"/>
              <a:t>Triples</a:t>
            </a:r>
            <a:r>
              <a:rPr lang="it-IT" u="sng" dirty="0"/>
              <a:t>:</a:t>
            </a:r>
          </a:p>
          <a:p>
            <a:pPr algn="ctr"/>
            <a:r>
              <a:rPr lang="it-IT" sz="1200" dirty="0"/>
              <a:t>«</a:t>
            </a:r>
            <a:r>
              <a:rPr lang="it-IT" sz="1200" dirty="0" err="1"/>
              <a:t>met</a:t>
            </a:r>
            <a:r>
              <a:rPr lang="it-IT" sz="1200" dirty="0"/>
              <a:t>», </a:t>
            </a:r>
            <a:r>
              <a:rPr lang="it-IT" sz="1200" dirty="0" err="1"/>
              <a:t>Person</a:t>
            </a:r>
            <a:r>
              <a:rPr lang="it-IT" sz="1200" dirty="0"/>
              <a:t>, </a:t>
            </a:r>
            <a:r>
              <a:rPr lang="it-IT" sz="1200" dirty="0" err="1"/>
              <a:t>Person</a:t>
            </a:r>
            <a:r>
              <a:rPr lang="it-IT" sz="1200" dirty="0"/>
              <a:t>, </a:t>
            </a:r>
            <a:r>
              <a:rPr lang="it-IT" sz="1200" dirty="0" err="1"/>
              <a:t>unknown</a:t>
            </a:r>
            <a:r>
              <a:rPr lang="it-IT" sz="1200" dirty="0"/>
              <a:t>, 3</a:t>
            </a:r>
          </a:p>
          <a:p>
            <a:pPr algn="ctr"/>
            <a:r>
              <a:rPr lang="it-IT" sz="1200" dirty="0"/>
              <a:t>«</a:t>
            </a:r>
            <a:r>
              <a:rPr lang="it-IT" sz="1200" dirty="0" err="1"/>
              <a:t>married</a:t>
            </a:r>
            <a:r>
              <a:rPr lang="it-IT" sz="1200" dirty="0"/>
              <a:t> to», </a:t>
            </a:r>
            <a:r>
              <a:rPr lang="it-IT" sz="1200" dirty="0" err="1"/>
              <a:t>Person</a:t>
            </a:r>
            <a:r>
              <a:rPr lang="it-IT" sz="1200" dirty="0"/>
              <a:t>, </a:t>
            </a:r>
            <a:r>
              <a:rPr lang="it-IT" sz="1200" dirty="0" err="1"/>
              <a:t>Person</a:t>
            </a:r>
            <a:r>
              <a:rPr lang="it-IT" sz="1200" dirty="0"/>
              <a:t>, </a:t>
            </a:r>
            <a:r>
              <a:rPr lang="it-IT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spouse</a:t>
            </a:r>
            <a:r>
              <a:rPr lang="it-IT" sz="1200" dirty="0"/>
              <a:t>, 2</a:t>
            </a:r>
          </a:p>
          <a:p>
            <a:pPr algn="ctr"/>
            <a:r>
              <a:rPr lang="it-IT" sz="1200" dirty="0"/>
              <a:t>«</a:t>
            </a:r>
            <a:r>
              <a:rPr lang="it-IT" sz="1200" dirty="0" err="1"/>
              <a:t>attended</a:t>
            </a:r>
            <a:r>
              <a:rPr lang="it-IT" sz="1200" dirty="0"/>
              <a:t>», </a:t>
            </a:r>
            <a:r>
              <a:rPr lang="it-IT" sz="1200" dirty="0" err="1"/>
              <a:t>Person</a:t>
            </a:r>
            <a:r>
              <a:rPr lang="it-IT" sz="1200" dirty="0"/>
              <a:t>, Institute, </a:t>
            </a:r>
            <a:r>
              <a:rPr lang="it-IT" sz="1200" dirty="0" err="1">
                <a:solidFill>
                  <a:schemeClr val="accent5"/>
                </a:solidFill>
              </a:rPr>
              <a:t>educatedAt</a:t>
            </a:r>
            <a:r>
              <a:rPr lang="it-IT" sz="1200" dirty="0"/>
              <a:t>, 1</a:t>
            </a:r>
          </a:p>
          <a:p>
            <a:pPr algn="ctr"/>
            <a:r>
              <a:rPr lang="it-IT" sz="1200" dirty="0"/>
              <a:t>«</a:t>
            </a:r>
            <a:r>
              <a:rPr lang="it-IT" sz="1200" dirty="0" err="1"/>
              <a:t>born</a:t>
            </a:r>
            <a:r>
              <a:rPr lang="it-IT" sz="1200" dirty="0"/>
              <a:t> in», </a:t>
            </a:r>
            <a:r>
              <a:rPr lang="it-IT" sz="1200" dirty="0" err="1"/>
              <a:t>Person</a:t>
            </a:r>
            <a:r>
              <a:rPr lang="it-IT" sz="1200" dirty="0"/>
              <a:t>, Place, </a:t>
            </a:r>
            <a:r>
              <a:rPr lang="it-IT" sz="1200" dirty="0" err="1"/>
              <a:t>unknown</a:t>
            </a:r>
            <a:r>
              <a:rPr lang="it-IT" sz="1200" dirty="0"/>
              <a:t>, 2</a:t>
            </a:r>
          </a:p>
          <a:p>
            <a:pPr algn="ctr"/>
            <a:r>
              <a:rPr lang="it-IT" sz="1200" dirty="0"/>
              <a:t>«</a:t>
            </a:r>
            <a:r>
              <a:rPr lang="it-IT" sz="1200" dirty="0" err="1"/>
              <a:t>was</a:t>
            </a:r>
            <a:r>
              <a:rPr lang="it-IT" sz="1200" dirty="0"/>
              <a:t> </a:t>
            </a:r>
            <a:r>
              <a:rPr lang="it-IT" sz="1200" dirty="0" err="1"/>
              <a:t>born</a:t>
            </a:r>
            <a:r>
              <a:rPr lang="it-IT" sz="1200" dirty="0"/>
              <a:t> in», </a:t>
            </a:r>
            <a:r>
              <a:rPr lang="it-IT" sz="1200" dirty="0" err="1"/>
              <a:t>Person</a:t>
            </a:r>
            <a:r>
              <a:rPr lang="it-IT" sz="1200" dirty="0"/>
              <a:t>, Place, </a:t>
            </a:r>
            <a:r>
              <a:rPr lang="it-IT" sz="1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birthPlace</a:t>
            </a:r>
            <a:r>
              <a:rPr lang="it-IT" sz="1200" dirty="0"/>
              <a:t>, 1</a:t>
            </a:r>
          </a:p>
          <a:p>
            <a:pPr algn="ctr"/>
            <a:r>
              <a:rPr lang="it-IT" sz="1200" dirty="0"/>
              <a:t>«</a:t>
            </a:r>
            <a:r>
              <a:rPr lang="it-IT" sz="1200" dirty="0" err="1"/>
              <a:t>graduated</a:t>
            </a:r>
            <a:r>
              <a:rPr lang="it-IT" sz="1200" dirty="0"/>
              <a:t> </a:t>
            </a:r>
            <a:r>
              <a:rPr lang="it-IT" sz="1200" dirty="0" err="1"/>
              <a:t>at</a:t>
            </a:r>
            <a:r>
              <a:rPr lang="it-IT" sz="1200" dirty="0"/>
              <a:t>», </a:t>
            </a:r>
            <a:r>
              <a:rPr lang="it-IT" sz="1200" dirty="0" err="1"/>
              <a:t>Person</a:t>
            </a:r>
            <a:r>
              <a:rPr lang="it-IT" sz="1200" dirty="0"/>
              <a:t>, Institute, </a:t>
            </a:r>
            <a:r>
              <a:rPr lang="it-IT" sz="1200" dirty="0" err="1"/>
              <a:t>unknown</a:t>
            </a:r>
            <a:r>
              <a:rPr lang="it-IT" sz="1200" dirty="0"/>
              <a:t>, 1</a:t>
            </a:r>
          </a:p>
        </p:txBody>
      </p:sp>
      <p:sp>
        <p:nvSpPr>
          <p:cNvPr id="4" name="Freccia angolare in su 3">
            <a:extLst>
              <a:ext uri="{FF2B5EF4-FFF2-40B4-BE49-F238E27FC236}">
                <a16:creationId xmlns:a16="http://schemas.microsoft.com/office/drawing/2014/main" id="{9C08F50D-660D-4FCE-BF05-E6FF879A1F3B}"/>
              </a:ext>
            </a:extLst>
          </p:cNvPr>
          <p:cNvSpPr/>
          <p:nvPr/>
        </p:nvSpPr>
        <p:spPr>
          <a:xfrm rot="5400000">
            <a:off x="8308123" y="1940911"/>
            <a:ext cx="1103820" cy="1543673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7BA08F4-909F-44A2-B0D9-45CE54229C3C}"/>
              </a:ext>
            </a:extLst>
          </p:cNvPr>
          <p:cNvSpPr/>
          <p:nvPr/>
        </p:nvSpPr>
        <p:spPr>
          <a:xfrm>
            <a:off x="464554" y="112096"/>
            <a:ext cx="2937681" cy="212185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bidirezionale verticale 14">
            <a:extLst>
              <a:ext uri="{FF2B5EF4-FFF2-40B4-BE49-F238E27FC236}">
                <a16:creationId xmlns:a16="http://schemas.microsoft.com/office/drawing/2014/main" id="{F601DFBE-7CC6-4E46-8D37-F4A50727D9E3}"/>
              </a:ext>
            </a:extLst>
          </p:cNvPr>
          <p:cNvSpPr/>
          <p:nvPr/>
        </p:nvSpPr>
        <p:spPr>
          <a:xfrm>
            <a:off x="4293928" y="2225933"/>
            <a:ext cx="232477" cy="639272"/>
          </a:xfrm>
          <a:prstGeom prst="up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llout: freccia in giù 17">
            <a:extLst>
              <a:ext uri="{FF2B5EF4-FFF2-40B4-BE49-F238E27FC236}">
                <a16:creationId xmlns:a16="http://schemas.microsoft.com/office/drawing/2014/main" id="{F7380A3C-9452-4FF9-BF3B-7FC1F1901849}"/>
              </a:ext>
            </a:extLst>
          </p:cNvPr>
          <p:cNvSpPr/>
          <p:nvPr/>
        </p:nvSpPr>
        <p:spPr>
          <a:xfrm>
            <a:off x="9631871" y="5103684"/>
            <a:ext cx="2394409" cy="684107"/>
          </a:xfrm>
          <a:prstGeom prst="downArrowCallou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u="sng" dirty="0"/>
              <a:t>Random sub-sampling:</a:t>
            </a:r>
          </a:p>
          <a:p>
            <a:pPr algn="ctr"/>
            <a:r>
              <a:rPr lang="it-IT" sz="1400" dirty="0"/>
              <a:t>(Test 100%, 75%, 50%, 25%)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31D7CD1-EA30-426D-925A-B4C04C936E37}"/>
              </a:ext>
            </a:extLst>
          </p:cNvPr>
          <p:cNvSpPr txBox="1"/>
          <p:nvPr/>
        </p:nvSpPr>
        <p:spPr>
          <a:xfrm>
            <a:off x="464553" y="112095"/>
            <a:ext cx="29376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u="sng" dirty="0" err="1"/>
              <a:t>Named</a:t>
            </a:r>
            <a:r>
              <a:rPr lang="it-IT" sz="1500" u="sng" dirty="0"/>
              <a:t> </a:t>
            </a:r>
            <a:r>
              <a:rPr lang="it-IT" sz="1500" u="sng" dirty="0" err="1"/>
              <a:t>Entity</a:t>
            </a:r>
            <a:r>
              <a:rPr lang="it-IT" sz="1500" u="sng" dirty="0"/>
              <a:t> </a:t>
            </a:r>
            <a:r>
              <a:rPr lang="it-IT" sz="1500" u="sng" dirty="0" err="1"/>
              <a:t>Recognition</a:t>
            </a:r>
            <a:r>
              <a:rPr lang="it-IT" sz="1500" u="sng" dirty="0"/>
              <a:t>/Tagging:</a:t>
            </a:r>
          </a:p>
        </p:txBody>
      </p: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4CBDA629-476F-4D15-884E-E20F6C0FF436}"/>
              </a:ext>
            </a:extLst>
          </p:cNvPr>
          <p:cNvCxnSpPr>
            <a:cxnSpLocks/>
            <a:stCxn id="8" idx="2"/>
            <a:endCxn id="12" idx="2"/>
          </p:cNvCxnSpPr>
          <p:nvPr/>
        </p:nvCxnSpPr>
        <p:spPr>
          <a:xfrm rot="5400000">
            <a:off x="6345095" y="-2250027"/>
            <a:ext cx="72282" cy="8895682"/>
          </a:xfrm>
          <a:prstGeom prst="bentConnector3">
            <a:avLst>
              <a:gd name="adj1" fmla="val 542766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01B5D9B-6986-4130-9C97-307303701513}"/>
              </a:ext>
            </a:extLst>
          </p:cNvPr>
          <p:cNvSpPr txBox="1"/>
          <p:nvPr/>
        </p:nvSpPr>
        <p:spPr>
          <a:xfrm>
            <a:off x="1832316" y="2494300"/>
            <a:ext cx="991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Entity</a:t>
            </a:r>
            <a:r>
              <a:rPr lang="it-IT" sz="1200" dirty="0"/>
              <a:t> source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83D8B7C2-6552-4303-893B-B7AA4153E5A8}"/>
              </a:ext>
            </a:extLst>
          </p:cNvPr>
          <p:cNvSpPr txBox="1"/>
          <p:nvPr/>
        </p:nvSpPr>
        <p:spPr>
          <a:xfrm>
            <a:off x="11401193" y="1803736"/>
            <a:ext cx="6250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>
                <a:solidFill>
                  <a:srgbClr val="FF0000"/>
                </a:solidFill>
              </a:rPr>
              <a:t>(</a:t>
            </a:r>
            <a:r>
              <a:rPr lang="it-IT" sz="900" dirty="0" err="1">
                <a:solidFill>
                  <a:srgbClr val="FF0000"/>
                </a:solidFill>
              </a:rPr>
              <a:t>unused</a:t>
            </a:r>
            <a:r>
              <a:rPr lang="it-IT" sz="9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97E6EFA1-D3DE-4735-919D-F19026881330}"/>
              </a:ext>
            </a:extLst>
          </p:cNvPr>
          <p:cNvSpPr txBox="1"/>
          <p:nvPr/>
        </p:nvSpPr>
        <p:spPr>
          <a:xfrm>
            <a:off x="11401192" y="1247195"/>
            <a:ext cx="625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>
                <a:solidFill>
                  <a:srgbClr val="FF0000"/>
                </a:solidFill>
              </a:rPr>
              <a:t>(</a:t>
            </a:r>
            <a:r>
              <a:rPr lang="it-IT" sz="900" dirty="0" err="1">
                <a:solidFill>
                  <a:srgbClr val="FF0000"/>
                </a:solidFill>
              </a:rPr>
              <a:t>unused</a:t>
            </a:r>
            <a:r>
              <a:rPr lang="it-IT" sz="9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D9662945-C040-4418-84AE-BCE3353A120B}"/>
              </a:ext>
            </a:extLst>
          </p:cNvPr>
          <p:cNvSpPr txBox="1"/>
          <p:nvPr/>
        </p:nvSpPr>
        <p:spPr>
          <a:xfrm>
            <a:off x="916191" y="1897328"/>
            <a:ext cx="2098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(</a:t>
            </a:r>
            <a:r>
              <a:rPr lang="it-IT" sz="1400" dirty="0" err="1"/>
              <a:t>Taken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already</a:t>
            </a:r>
            <a:r>
              <a:rPr lang="it-IT" sz="1400" dirty="0"/>
              <a:t> </a:t>
            </a:r>
            <a:r>
              <a:rPr lang="it-IT" sz="1400" dirty="0" err="1"/>
              <a:t>done</a:t>
            </a:r>
            <a:r>
              <a:rPr lang="it-IT" sz="1400" dirty="0"/>
              <a:t>)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670C89F5-7912-41C2-8CA8-B94DAC783A00}"/>
              </a:ext>
            </a:extLst>
          </p:cNvPr>
          <p:cNvSpPr txBox="1"/>
          <p:nvPr/>
        </p:nvSpPr>
        <p:spPr>
          <a:xfrm>
            <a:off x="100695" y="2900281"/>
            <a:ext cx="2078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*</a:t>
            </a:r>
            <a:r>
              <a:rPr lang="it-IT" sz="1200" dirty="0" err="1"/>
              <a:t>All</a:t>
            </a:r>
            <a:r>
              <a:rPr lang="it-IT" sz="1200" dirty="0"/>
              <a:t> </a:t>
            </a:r>
            <a:r>
              <a:rPr lang="it-IT" sz="1200" dirty="0" err="1"/>
              <a:t>Entities</a:t>
            </a:r>
            <a:r>
              <a:rPr lang="it-IT" sz="1200" dirty="0"/>
              <a:t> </a:t>
            </a:r>
            <a:r>
              <a:rPr lang="it-IT" sz="1200" dirty="0" err="1"/>
              <a:t>have</a:t>
            </a:r>
            <a:r>
              <a:rPr lang="it-IT" sz="1200" dirty="0"/>
              <a:t> a </a:t>
            </a:r>
            <a:r>
              <a:rPr lang="it-IT" sz="1200" dirty="0" err="1"/>
              <a:t>Type</a:t>
            </a:r>
            <a:r>
              <a:rPr lang="it-IT" sz="1200" dirty="0"/>
              <a:t> </a:t>
            </a:r>
            <a:r>
              <a:rPr lang="it-IT" sz="1200" dirty="0" err="1"/>
              <a:t>wich</a:t>
            </a:r>
            <a:r>
              <a:rPr lang="it-IT" sz="1200" dirty="0"/>
              <a:t> </a:t>
            </a:r>
            <a:r>
              <a:rPr lang="it-IT" sz="1200" dirty="0" err="1"/>
              <a:t>is</a:t>
            </a:r>
            <a:r>
              <a:rPr lang="it-IT" sz="1200" dirty="0"/>
              <a:t> </a:t>
            </a:r>
            <a:r>
              <a:rPr lang="it-IT" sz="1200" dirty="0" err="1"/>
              <a:t>carried</a:t>
            </a:r>
            <a:r>
              <a:rPr lang="it-IT" sz="1200" dirty="0"/>
              <a:t> for the </a:t>
            </a:r>
            <a:r>
              <a:rPr lang="it-IT" sz="1200" dirty="0" err="1"/>
              <a:t>entire</a:t>
            </a:r>
            <a:r>
              <a:rPr lang="it-IT" sz="1200" dirty="0"/>
              <a:t> </a:t>
            </a:r>
            <a:r>
              <a:rPr lang="it-IT" sz="1200" dirty="0" err="1"/>
              <a:t>process</a:t>
            </a:r>
            <a:r>
              <a:rPr lang="it-IT" sz="1200" dirty="0"/>
              <a:t> and </a:t>
            </a:r>
            <a:r>
              <a:rPr lang="it-IT" sz="1200" dirty="0" err="1"/>
              <a:t>used</a:t>
            </a:r>
            <a:r>
              <a:rPr lang="it-IT" sz="1200" dirty="0"/>
              <a:t> in </a:t>
            </a:r>
            <a:r>
              <a:rPr lang="it-IT" sz="1200" dirty="0" err="1"/>
              <a:t>combination</a:t>
            </a:r>
            <a:r>
              <a:rPr lang="it-IT" sz="1200" dirty="0"/>
              <a:t> with the </a:t>
            </a:r>
            <a:r>
              <a:rPr lang="it-IT" sz="1200" dirty="0" err="1"/>
              <a:t>phrase</a:t>
            </a:r>
            <a:r>
              <a:rPr lang="it-IT" sz="1200" dirty="0"/>
              <a:t>.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A4DDE649-D5ED-4536-9D64-80074A222502}"/>
              </a:ext>
            </a:extLst>
          </p:cNvPr>
          <p:cNvSpPr txBox="1"/>
          <p:nvPr/>
        </p:nvSpPr>
        <p:spPr>
          <a:xfrm>
            <a:off x="5449425" y="5703011"/>
            <a:ext cx="131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*Using 100% of </a:t>
            </a:r>
            <a:r>
              <a:rPr lang="it-IT" sz="1200" dirty="0" err="1"/>
              <a:t>unlabeled</a:t>
            </a:r>
            <a:r>
              <a:rPr lang="it-IT" sz="1200" dirty="0"/>
              <a:t> </a:t>
            </a:r>
            <a:r>
              <a:rPr lang="it-IT" sz="1200" dirty="0" err="1"/>
              <a:t>triples</a:t>
            </a:r>
            <a:r>
              <a:rPr lang="it-IT" sz="1200" dirty="0"/>
              <a:t>.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81650112-4A56-4965-A16D-F3008C7FF578}"/>
              </a:ext>
            </a:extLst>
          </p:cNvPr>
          <p:cNvSpPr txBox="1"/>
          <p:nvPr/>
        </p:nvSpPr>
        <p:spPr>
          <a:xfrm>
            <a:off x="108895" y="4727411"/>
            <a:ext cx="1675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*</a:t>
            </a:r>
            <a:r>
              <a:rPr lang="it-IT" sz="1200" dirty="0" err="1"/>
              <a:t>unknow</a:t>
            </a:r>
            <a:r>
              <a:rPr lang="it-IT" sz="1200" dirty="0"/>
              <a:t> </a:t>
            </a:r>
            <a:r>
              <a:rPr lang="it-IT" sz="1200" dirty="0" err="1"/>
              <a:t>count</a:t>
            </a:r>
            <a:r>
              <a:rPr lang="it-IT" sz="1200" dirty="0"/>
              <a:t> </a:t>
            </a:r>
            <a:r>
              <a:rPr lang="it-IT" sz="1200" dirty="0" err="1"/>
              <a:t>is</a:t>
            </a:r>
            <a:r>
              <a:rPr lang="it-IT" sz="1200" dirty="0"/>
              <a:t> </a:t>
            </a:r>
            <a:r>
              <a:rPr lang="it-IT" sz="1200" dirty="0" err="1"/>
              <a:t>equal</a:t>
            </a:r>
            <a:r>
              <a:rPr lang="it-IT" sz="1200" dirty="0"/>
              <a:t> to </a:t>
            </a:r>
            <a:r>
              <a:rPr lang="it-IT" sz="1200" dirty="0" err="1"/>
              <a:t>birthPlace</a:t>
            </a:r>
            <a:r>
              <a:rPr lang="it-IT" sz="1200" dirty="0"/>
              <a:t> </a:t>
            </a:r>
            <a:r>
              <a:rPr lang="it-IT" sz="1200" dirty="0" err="1"/>
              <a:t>count</a:t>
            </a:r>
            <a:r>
              <a:rPr lang="it-IT" sz="1200" dirty="0"/>
              <a:t>, in </a:t>
            </a:r>
            <a:r>
              <a:rPr lang="it-IT" sz="1200" dirty="0" err="1"/>
              <a:t>this</a:t>
            </a:r>
            <a:r>
              <a:rPr lang="it-IT" sz="1200" dirty="0"/>
              <a:t> toy </a:t>
            </a:r>
            <a:r>
              <a:rPr lang="it-IT" sz="1200" dirty="0" err="1"/>
              <a:t>example</a:t>
            </a:r>
            <a:r>
              <a:rPr lang="it-IT" sz="1200" dirty="0"/>
              <a:t> </a:t>
            </a:r>
            <a:r>
              <a:rPr lang="it-IT" sz="1200" dirty="0" err="1"/>
              <a:t>has</a:t>
            </a:r>
            <a:r>
              <a:rPr lang="it-IT" sz="1200" dirty="0"/>
              <a:t> </a:t>
            </a:r>
            <a:r>
              <a:rPr lang="it-IT" sz="1200" dirty="0" err="1"/>
              <a:t>been</a:t>
            </a:r>
            <a:r>
              <a:rPr lang="it-IT" sz="1200" dirty="0"/>
              <a:t> </a:t>
            </a:r>
            <a:r>
              <a:rPr lang="it-IT" sz="1200" dirty="0" err="1"/>
              <a:t>assigned</a:t>
            </a:r>
            <a:r>
              <a:rPr lang="it-IT" sz="1200" dirty="0"/>
              <a:t> to the </a:t>
            </a:r>
            <a:r>
              <a:rPr lang="it-IT" sz="1200" dirty="0" err="1"/>
              <a:t>known</a:t>
            </a:r>
            <a:r>
              <a:rPr lang="it-IT" sz="1200" dirty="0"/>
              <a:t> relation.</a:t>
            </a:r>
          </a:p>
        </p:txBody>
      </p:sp>
      <p:cxnSp>
        <p:nvCxnSpPr>
          <p:cNvPr id="57" name="Connettore a gomito 56">
            <a:extLst>
              <a:ext uri="{FF2B5EF4-FFF2-40B4-BE49-F238E27FC236}">
                <a16:creationId xmlns:a16="http://schemas.microsoft.com/office/drawing/2014/main" id="{0F05FD65-1E4E-4275-ACBA-568C0B6DA500}"/>
              </a:ext>
            </a:extLst>
          </p:cNvPr>
          <p:cNvCxnSpPr>
            <a:cxnSpLocks/>
            <a:stCxn id="55" idx="2"/>
          </p:cNvCxnSpPr>
          <p:nvPr/>
        </p:nvCxnSpPr>
        <p:spPr>
          <a:xfrm rot="16200000" flipH="1">
            <a:off x="1110942" y="5578891"/>
            <a:ext cx="690408" cy="1018773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9" name="Elemento grafico 68" descr="Badge 1 con riempimento a tinta unita">
            <a:extLst>
              <a:ext uri="{FF2B5EF4-FFF2-40B4-BE49-F238E27FC236}">
                <a16:creationId xmlns:a16="http://schemas.microsoft.com/office/drawing/2014/main" id="{E16EDF4A-F0BF-4375-93EE-5BC17F4B1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893" y="2046551"/>
            <a:ext cx="518964" cy="518964"/>
          </a:xfrm>
          <a:prstGeom prst="rect">
            <a:avLst/>
          </a:prstGeom>
        </p:spPr>
      </p:pic>
      <p:pic>
        <p:nvPicPr>
          <p:cNvPr id="71" name="Elemento grafico 70" descr="Badge con riempimento a tinta unita">
            <a:extLst>
              <a:ext uri="{FF2B5EF4-FFF2-40B4-BE49-F238E27FC236}">
                <a16:creationId xmlns:a16="http://schemas.microsoft.com/office/drawing/2014/main" id="{4367CE07-879C-4671-A841-2122BDE500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8538" y="4187691"/>
            <a:ext cx="518964" cy="518964"/>
          </a:xfrm>
          <a:prstGeom prst="rect">
            <a:avLst/>
          </a:prstGeom>
        </p:spPr>
      </p:pic>
      <p:pic>
        <p:nvPicPr>
          <p:cNvPr id="73" name="Elemento grafico 72" descr="Badge 3 con riempimento a tinta unita">
            <a:extLst>
              <a:ext uri="{FF2B5EF4-FFF2-40B4-BE49-F238E27FC236}">
                <a16:creationId xmlns:a16="http://schemas.microsoft.com/office/drawing/2014/main" id="{85BAA828-028D-44D2-88DD-24E4EFED46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24486" y="1973401"/>
            <a:ext cx="518964" cy="518964"/>
          </a:xfrm>
          <a:prstGeom prst="rect">
            <a:avLst/>
          </a:prstGeom>
        </p:spPr>
      </p:pic>
      <p:pic>
        <p:nvPicPr>
          <p:cNvPr id="75" name="Elemento grafico 74" descr="Badge 4 con riempimento a tinta unita">
            <a:extLst>
              <a:ext uri="{FF2B5EF4-FFF2-40B4-BE49-F238E27FC236}">
                <a16:creationId xmlns:a16="http://schemas.microsoft.com/office/drawing/2014/main" id="{24FFE408-1BD4-425B-8D49-0359ED71C7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70847" y="5467531"/>
            <a:ext cx="520019" cy="520019"/>
          </a:xfrm>
          <a:prstGeom prst="rect">
            <a:avLst/>
          </a:prstGeom>
        </p:spPr>
      </p:pic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176EEC87-E225-4AC1-B2AB-CDC43B28C824}"/>
              </a:ext>
            </a:extLst>
          </p:cNvPr>
          <p:cNvSpPr txBox="1"/>
          <p:nvPr/>
        </p:nvSpPr>
        <p:spPr>
          <a:xfrm>
            <a:off x="2576452" y="4775314"/>
            <a:ext cx="366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*Model </a:t>
            </a:r>
            <a:r>
              <a:rPr lang="it-IT" sz="1200" dirty="0" err="1"/>
              <a:t>Triples</a:t>
            </a:r>
            <a:r>
              <a:rPr lang="it-IT" sz="1200" dirty="0"/>
              <a:t> can be </a:t>
            </a:r>
            <a:r>
              <a:rPr lang="it-IT" sz="1200" dirty="0" err="1"/>
              <a:t>used</a:t>
            </a:r>
            <a:r>
              <a:rPr lang="it-IT" sz="1200" dirty="0"/>
              <a:t> in turn on a new Text </a:t>
            </a:r>
            <a:r>
              <a:rPr lang="it-IT" sz="1200" dirty="0" err="1"/>
              <a:t>Triples</a:t>
            </a:r>
            <a:r>
              <a:rPr lang="it-IT" sz="1200" dirty="0"/>
              <a:t> </a:t>
            </a:r>
            <a:r>
              <a:rPr lang="it-IT" sz="1200" dirty="0" err="1"/>
              <a:t>table</a:t>
            </a:r>
            <a:r>
              <a:rPr lang="it-IT" sz="1200" dirty="0"/>
              <a:t> </a:t>
            </a:r>
            <a:r>
              <a:rPr lang="it-IT" sz="1200" dirty="0" err="1"/>
              <a:t>extracting</a:t>
            </a:r>
            <a:r>
              <a:rPr lang="it-IT" sz="1200" dirty="0"/>
              <a:t> </a:t>
            </a:r>
            <a:r>
              <a:rPr lang="it-IT" sz="1200" dirty="0" err="1"/>
              <a:t>facts</a:t>
            </a:r>
            <a:r>
              <a:rPr lang="it-IT" sz="1200" dirty="0"/>
              <a:t> </a:t>
            </a:r>
            <a:r>
              <a:rPr lang="it-IT" sz="1200" dirty="0" err="1"/>
              <a:t>when</a:t>
            </a:r>
            <a:r>
              <a:rPr lang="it-IT" sz="1200" dirty="0"/>
              <a:t> the pattern </a:t>
            </a:r>
            <a:r>
              <a:rPr lang="it-IT" sz="1200" dirty="0" err="1"/>
              <a:t>does</a:t>
            </a:r>
            <a:r>
              <a:rPr lang="it-IT" sz="1200" dirty="0"/>
              <a:t> match.</a:t>
            </a:r>
          </a:p>
        </p:txBody>
      </p:sp>
      <p:pic>
        <p:nvPicPr>
          <p:cNvPr id="82" name="Elemento grafico 81" descr="Luci accese con riempimento a tinta unita">
            <a:extLst>
              <a:ext uri="{FF2B5EF4-FFF2-40B4-BE49-F238E27FC236}">
                <a16:creationId xmlns:a16="http://schemas.microsoft.com/office/drawing/2014/main" id="{A32790BC-39CC-4AA4-8242-EBE072F3A2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90730" y="4633531"/>
            <a:ext cx="455264" cy="45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8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7EE34D-DCC7-43E4-89FA-2139A506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393318"/>
            <a:ext cx="7474172" cy="990116"/>
          </a:xfrm>
        </p:spPr>
        <p:txBody>
          <a:bodyPr>
            <a:normAutofit/>
          </a:bodyPr>
          <a:lstStyle/>
          <a:p>
            <a:r>
              <a:rPr lang="it-IT" dirty="0"/>
              <a:t>Appunti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673454-2FDA-4C4B-9E90-F6883189E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1953128"/>
            <a:ext cx="7818120" cy="4513660"/>
          </a:xfrm>
        </p:spPr>
        <p:txBody>
          <a:bodyPr anchor="ctr">
            <a:normAutofit/>
          </a:bodyPr>
          <a:lstStyle/>
          <a:p>
            <a:r>
              <a:rPr lang="it-IT" sz="2000" dirty="0"/>
              <a:t>Il simbolo della lampadina segna dove andrebbe applicato Link </a:t>
            </a:r>
            <a:r>
              <a:rPr lang="it-IT" sz="2000" dirty="0" err="1"/>
              <a:t>Prediction</a:t>
            </a:r>
            <a:r>
              <a:rPr lang="it-IT" sz="2000" dirty="0"/>
              <a:t>. Nella tabella </a:t>
            </a:r>
            <a:r>
              <a:rPr lang="it-IT" sz="2000" dirty="0" err="1"/>
              <a:t>Unlabeled</a:t>
            </a:r>
            <a:r>
              <a:rPr lang="it-IT" sz="2000" dirty="0"/>
              <a:t> </a:t>
            </a:r>
            <a:r>
              <a:rPr lang="it-IT" sz="2000" dirty="0" err="1"/>
              <a:t>Triples</a:t>
            </a:r>
            <a:r>
              <a:rPr lang="it-IT" sz="2000" dirty="0"/>
              <a:t> alcune delle etichette «</a:t>
            </a:r>
            <a:r>
              <a:rPr lang="it-IT" sz="2000" dirty="0" err="1"/>
              <a:t>unknown</a:t>
            </a:r>
            <a:r>
              <a:rPr lang="it-IT" sz="2000" dirty="0"/>
              <a:t>» potrebbero essere correttamente inferite da LP.</a:t>
            </a:r>
          </a:p>
          <a:p>
            <a:r>
              <a:rPr lang="it-IT" sz="2000" dirty="0"/>
              <a:t>Il problema è la fase 2 perché non disponiamo di un sistema di text processing per ottenere le frasi. </a:t>
            </a:r>
            <a:r>
              <a:rPr lang="it-IT" sz="2000" dirty="0" err="1"/>
              <a:t>Lector</a:t>
            </a:r>
            <a:r>
              <a:rPr lang="it-IT" sz="2000" dirty="0"/>
              <a:t> si basa anche sul match esatto della </a:t>
            </a:r>
            <a:r>
              <a:rPr lang="it-IT" sz="2000" dirty="0" err="1"/>
              <a:t>phrase</a:t>
            </a:r>
            <a:r>
              <a:rPr lang="it-IT" sz="2000" dirty="0"/>
              <a:t> oltre che dei tipi. Una soluzione potrebbe essere utilizzare una funzione di similarità fra stringhe con soglia o ancora più semplicemente una intersezione di sotto stringhe di token: «</a:t>
            </a:r>
            <a:r>
              <a:rPr lang="it-IT" sz="2000" dirty="0" err="1"/>
              <a:t>born</a:t>
            </a:r>
            <a:r>
              <a:rPr lang="it-IT" sz="2000" dirty="0"/>
              <a:t> in» o «</a:t>
            </a:r>
            <a:r>
              <a:rPr lang="it-IT" sz="2000" dirty="0" err="1"/>
              <a:t>was</a:t>
            </a:r>
            <a:r>
              <a:rPr lang="it-IT" sz="2000" dirty="0"/>
              <a:t> </a:t>
            </a:r>
            <a:r>
              <a:rPr lang="it-IT" sz="2000" dirty="0" err="1"/>
              <a:t>born</a:t>
            </a:r>
            <a:r>
              <a:rPr lang="it-IT" sz="2000" dirty="0"/>
              <a:t> in» si accetta il match. Così si potrebbero usare anche dataset diversi.</a:t>
            </a:r>
          </a:p>
          <a:p>
            <a:r>
              <a:rPr lang="it-IT" sz="2000" dirty="0"/>
              <a:t>L’idea originale (</a:t>
            </a:r>
            <a:r>
              <a:rPr lang="it-IT" sz="2000" dirty="0" err="1"/>
              <a:t>SELector</a:t>
            </a:r>
            <a:r>
              <a:rPr lang="it-IT" sz="2000" dirty="0"/>
              <a:t>), potrebbe essere comunque esplorata a posteriori ottenendo la tabella Model </a:t>
            </a:r>
            <a:r>
              <a:rPr lang="it-IT" sz="2000" dirty="0" err="1"/>
              <a:t>Triples</a:t>
            </a:r>
            <a:r>
              <a:rPr lang="it-IT" sz="2000" dirty="0"/>
              <a:t>. In realtà realizzando questa pipeline si potrebbe proprio lasciare il nome </a:t>
            </a:r>
            <a:r>
              <a:rPr lang="it-IT" sz="2000" dirty="0" err="1"/>
              <a:t>SELector</a:t>
            </a:r>
            <a:r>
              <a:rPr lang="it-IT" sz="2000" dirty="0"/>
              <a:t> al progetto inteso anche come Second Edition </a:t>
            </a:r>
            <a:r>
              <a:rPr lang="it-IT" sz="2000" dirty="0" err="1"/>
              <a:t>Lector</a:t>
            </a:r>
            <a:r>
              <a:rPr lang="it-IT" sz="2000" dirty="0"/>
              <a:t> :D</a:t>
            </a:r>
          </a:p>
          <a:p>
            <a:pPr marL="0" indent="0">
              <a:buNone/>
            </a:pPr>
            <a:endParaRPr lang="it-IT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lemento grafico 3" descr="Luci accese con riempimento a tinta unita">
            <a:extLst>
              <a:ext uri="{FF2B5EF4-FFF2-40B4-BE49-F238E27FC236}">
                <a16:creationId xmlns:a16="http://schemas.microsoft.com/office/drawing/2014/main" id="{68A6F63D-DDCB-4C12-BECE-F206C55BD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3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729D67-C8D8-49F1-A1E7-6A01E5A29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770" y="396701"/>
            <a:ext cx="7474172" cy="1210964"/>
          </a:xfrm>
        </p:spPr>
        <p:txBody>
          <a:bodyPr>
            <a:normAutofit/>
          </a:bodyPr>
          <a:lstStyle/>
          <a:p>
            <a:r>
              <a:rPr lang="it-IT" dirty="0"/>
              <a:t>Valutazione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BF8715-09B3-4ECA-BD12-CF4B5BBA8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770" y="1607665"/>
            <a:ext cx="8153487" cy="4622771"/>
          </a:xfrm>
        </p:spPr>
        <p:txBody>
          <a:bodyPr anchor="ctr">
            <a:normAutofit/>
          </a:bodyPr>
          <a:lstStyle/>
          <a:p>
            <a:r>
              <a:rPr lang="it-IT" sz="2000" dirty="0"/>
              <a:t>Potrebbe bastare un qualsiasi dataset abbastanza grande del tipo:</a:t>
            </a:r>
            <a:br>
              <a:rPr lang="it-IT" sz="2000" dirty="0"/>
            </a:br>
            <a:r>
              <a:rPr lang="it-IT" sz="2000" dirty="0"/>
              <a:t>&lt;testo&gt; &lt;entity1 id&gt; &lt;entity1 </a:t>
            </a:r>
            <a:r>
              <a:rPr lang="it-IT" sz="2000" dirty="0" err="1"/>
              <a:t>type</a:t>
            </a:r>
            <a:r>
              <a:rPr lang="it-IT" sz="2000" dirty="0"/>
              <a:t>&gt; &lt;entity2 id&gt; &lt;entity2 </a:t>
            </a:r>
            <a:r>
              <a:rPr lang="it-IT" sz="2000" dirty="0" err="1"/>
              <a:t>type</a:t>
            </a:r>
            <a:r>
              <a:rPr lang="it-IT" sz="2000" dirty="0"/>
              <a:t>&gt; &lt;relation&gt;</a:t>
            </a:r>
          </a:p>
          <a:p>
            <a:r>
              <a:rPr lang="it-IT" sz="2000" dirty="0"/>
              <a:t>Con opportuni split, una parte si usa per creare un KG:</a:t>
            </a:r>
            <a:br>
              <a:rPr lang="it-IT" sz="2000" dirty="0"/>
            </a:br>
            <a:r>
              <a:rPr lang="it-IT" sz="2000" dirty="0"/>
              <a:t>&lt;entity1 id&gt; &lt;relation&gt; &lt;entity2 id&gt;</a:t>
            </a:r>
          </a:p>
          <a:p>
            <a:pPr lvl="1"/>
            <a:r>
              <a:rPr lang="it-IT" sz="2000" dirty="0"/>
              <a:t>Poi ci si dovrà addestrare anche il modello di Link </a:t>
            </a:r>
            <a:r>
              <a:rPr lang="it-IT" sz="2000" dirty="0" err="1"/>
              <a:t>Prediction</a:t>
            </a:r>
            <a:r>
              <a:rPr lang="it-IT" sz="2000" dirty="0"/>
              <a:t>.</a:t>
            </a:r>
          </a:p>
          <a:p>
            <a:r>
              <a:rPr lang="it-IT" sz="2000" dirty="0"/>
              <a:t>Un’altra parte per le Text </a:t>
            </a:r>
            <a:r>
              <a:rPr lang="it-IT" sz="2000" dirty="0" err="1"/>
              <a:t>Triples</a:t>
            </a:r>
            <a:r>
              <a:rPr lang="it-IT" sz="2000" dirty="0"/>
              <a:t>:</a:t>
            </a:r>
            <a:br>
              <a:rPr lang="it-IT" sz="2000" dirty="0"/>
            </a:br>
            <a:r>
              <a:rPr lang="it-IT" sz="2000" dirty="0"/>
              <a:t>&lt;</a:t>
            </a:r>
            <a:r>
              <a:rPr lang="it-IT" sz="2000" dirty="0" err="1"/>
              <a:t>phrase</a:t>
            </a:r>
            <a:r>
              <a:rPr lang="it-IT" sz="2000" dirty="0"/>
              <a:t>&gt; &lt;entity1 id&gt; &lt;entity1 </a:t>
            </a:r>
            <a:r>
              <a:rPr lang="it-IT" sz="2000" dirty="0" err="1"/>
              <a:t>type</a:t>
            </a:r>
            <a:r>
              <a:rPr lang="it-IT" sz="2000" dirty="0"/>
              <a:t>&gt; &lt;entity2 id&gt; &lt;entity2 </a:t>
            </a:r>
            <a:r>
              <a:rPr lang="it-IT" sz="2000" dirty="0" err="1"/>
              <a:t>type</a:t>
            </a:r>
            <a:r>
              <a:rPr lang="it-IT" sz="2000" dirty="0"/>
              <a:t>&gt;</a:t>
            </a:r>
          </a:p>
          <a:p>
            <a:pPr lvl="1"/>
            <a:r>
              <a:rPr lang="it-IT" sz="2000" dirty="0"/>
              <a:t>Di questo se ne estrae una parte per la fase di test.</a:t>
            </a:r>
          </a:p>
          <a:p>
            <a:r>
              <a:rPr lang="it-IT" sz="2000" dirty="0"/>
              <a:t>I test si possono realizzare sia sulla fase di training cioè calcolando quanti pattern vengono associati correttamente con/senza LP che sulla fase di estrazione vera e propria. In entrambe i casi un risultato rifletterebbe l’altro.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lemento grafico 6" descr="Apertura contorno">
            <a:extLst>
              <a:ext uri="{FF2B5EF4-FFF2-40B4-BE49-F238E27FC236}">
                <a16:creationId xmlns:a16="http://schemas.microsoft.com/office/drawing/2014/main" id="{D4DA537E-663E-4ED4-A82F-B0E4970AD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66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881</Words>
  <Application>Microsoft Office PowerPoint</Application>
  <PresentationFormat>Widescreen</PresentationFormat>
  <Paragraphs>90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Tema di Office</vt:lpstr>
      <vt:lpstr>Lector Internals</vt:lpstr>
      <vt:lpstr>Presentazione standard di PowerPoint</vt:lpstr>
      <vt:lpstr>Appunti</vt:lpstr>
      <vt:lpstr>Valutazione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Lector Internals</dc:title>
  <dc:creator>ENRICO VERDOLOTTI</dc:creator>
  <cp:lastModifiedBy>ENRICO VERDOLOTTI</cp:lastModifiedBy>
  <cp:revision>6</cp:revision>
  <dcterms:created xsi:type="dcterms:W3CDTF">2021-01-17T18:13:47Z</dcterms:created>
  <dcterms:modified xsi:type="dcterms:W3CDTF">2021-01-17T20:31:50Z</dcterms:modified>
</cp:coreProperties>
</file>