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7" r:id="rId6"/>
    <p:sldId id="270" r:id="rId7"/>
    <p:sldId id="272" r:id="rId8"/>
    <p:sldId id="261" r:id="rId9"/>
    <p:sldId id="269" r:id="rId10"/>
    <p:sldId id="27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22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ngineering.org/makerchallenges/view/spfun_rgbcolor_maker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Image from: </a:t>
            </a:r>
            <a:r>
              <a:rPr lang="en-AU">
                <a:hlinkClick r:id="rId3"/>
              </a:rPr>
              <a:t>https://www.teachengineering.org/makerchallenges/view/spfun_rgbcolor_maker1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hyperlink" Target="https://github.com/liz-liz/IlluminateSoftwareWorkshops/blob/master/Blink.ino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Willer</a:t>
            </a:r>
          </a:p>
          <a:p>
            <a:r>
              <a:rPr lang="en-US" dirty="0"/>
              <a:t>15/10/2019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AAE81-A9E9-4A4B-9FB1-D7A92AAAFD19}"/>
              </a:ext>
            </a:extLst>
          </p:cNvPr>
          <p:cNvSpPr/>
          <p:nvPr/>
        </p:nvSpPr>
        <p:spPr>
          <a:xfrm>
            <a:off x="1625176" y="692696"/>
            <a:ext cx="84723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Workshop 2: </a:t>
            </a:r>
          </a:p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Lighting Effects Using </a:t>
            </a:r>
            <a:r>
              <a:rPr lang="en-US" sz="5400" b="0" cap="none" spc="0" dirty="0" err="1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FastLED</a:t>
            </a:r>
            <a:endParaRPr lang="en-US" sz="5400" b="0" cap="none" spc="0" dirty="0">
              <a:ln w="0"/>
              <a:gradFill flip="none" rotWithShape="1">
                <a:gsLst>
                  <a:gs pos="0">
                    <a:srgbClr val="FF0000"/>
                  </a:gs>
                  <a:gs pos="38000">
                    <a:srgbClr val="FFFF00"/>
                  </a:gs>
                  <a:gs pos="93000">
                    <a:srgbClr val="7030A0"/>
                  </a:gs>
                  <a:gs pos="66000">
                    <a:srgbClr val="00B0F0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862DE5-9AA0-4FFE-B9BF-32F957BB51C7}"/>
              </a:ext>
            </a:extLst>
          </p:cNvPr>
          <p:cNvGrpSpPr/>
          <p:nvPr/>
        </p:nvGrpSpPr>
        <p:grpSpPr>
          <a:xfrm>
            <a:off x="6886500" y="2996952"/>
            <a:ext cx="4536504" cy="2232248"/>
            <a:chOff x="2998068" y="2708920"/>
            <a:chExt cx="4536504" cy="22322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98E715-3F53-4962-80F1-DABED900AB13}"/>
                </a:ext>
              </a:extLst>
            </p:cNvPr>
            <p:cNvSpPr/>
            <p:nvPr/>
          </p:nvSpPr>
          <p:spPr>
            <a:xfrm>
              <a:off x="2998068" y="2708920"/>
              <a:ext cx="4536504" cy="223224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VCC</a:t>
              </a:r>
            </a:p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Data</a:t>
              </a:r>
            </a:p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Ground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CFC140-47B6-49FF-9BE0-5115C3FC26F9}"/>
                </a:ext>
              </a:extLst>
            </p:cNvPr>
            <p:cNvSpPr/>
            <p:nvPr/>
          </p:nvSpPr>
          <p:spPr>
            <a:xfrm>
              <a:off x="3358108" y="3068960"/>
              <a:ext cx="504056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F5E05-03CE-4615-8CF6-5B564F3CBB64}"/>
                </a:ext>
              </a:extLst>
            </p:cNvPr>
            <p:cNvSpPr/>
            <p:nvPr/>
          </p:nvSpPr>
          <p:spPr>
            <a:xfrm>
              <a:off x="3358108" y="3702281"/>
              <a:ext cx="504056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1A088-2C05-4E1D-AA22-BA64CA256E5F}"/>
                </a:ext>
              </a:extLst>
            </p:cNvPr>
            <p:cNvSpPr/>
            <p:nvPr/>
          </p:nvSpPr>
          <p:spPr>
            <a:xfrm>
              <a:off x="3358108" y="4358737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4EB32-84C3-4BDA-9544-58B4E9C3D320}"/>
              </a:ext>
            </a:extLst>
          </p:cNvPr>
          <p:cNvSpPr/>
          <p:nvPr/>
        </p:nvSpPr>
        <p:spPr>
          <a:xfrm>
            <a:off x="1187073" y="3054209"/>
            <a:ext cx="4536504" cy="22322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AU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0E4E47-ED7C-4D36-9DC1-523EE0260620}"/>
              </a:ext>
            </a:extLst>
          </p:cNvPr>
          <p:cNvGrpSpPr/>
          <p:nvPr/>
        </p:nvGrpSpPr>
        <p:grpSpPr>
          <a:xfrm>
            <a:off x="2638028" y="3497650"/>
            <a:ext cx="1481561" cy="1230852"/>
            <a:chOff x="2674032" y="3377952"/>
            <a:chExt cx="1481561" cy="12308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C0322D-9943-48FD-A92E-C78C1A194F13}"/>
                </a:ext>
              </a:extLst>
            </p:cNvPr>
            <p:cNvSpPr/>
            <p:nvPr/>
          </p:nvSpPr>
          <p:spPr>
            <a:xfrm>
              <a:off x="3286100" y="33779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6225AD-2349-4B7E-8F11-A146E5FE4880}"/>
                </a:ext>
              </a:extLst>
            </p:cNvPr>
            <p:cNvSpPr/>
            <p:nvPr/>
          </p:nvSpPr>
          <p:spPr>
            <a:xfrm>
              <a:off x="2674032" y="356970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58BCBB-8491-4A7B-973F-45CB613C46BD}"/>
                </a:ext>
              </a:extLst>
            </p:cNvPr>
            <p:cNvSpPr/>
            <p:nvPr/>
          </p:nvSpPr>
          <p:spPr>
            <a:xfrm>
              <a:off x="3291295" y="3845711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C934DE-9B07-4948-B3EF-29C2E3003303}"/>
                </a:ext>
              </a:extLst>
            </p:cNvPr>
            <p:cNvSpPr/>
            <p:nvPr/>
          </p:nvSpPr>
          <p:spPr>
            <a:xfrm>
              <a:off x="3286100" y="43207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F11ADC-5CBB-43A8-B38C-CD59D192A943}"/>
                </a:ext>
              </a:extLst>
            </p:cNvPr>
            <p:cNvSpPr/>
            <p:nvPr/>
          </p:nvSpPr>
          <p:spPr>
            <a:xfrm>
              <a:off x="3867561" y="417033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C94E5A-3186-477E-A275-C66429AC3A78}"/>
                </a:ext>
              </a:extLst>
            </p:cNvPr>
            <p:cNvSpPr/>
            <p:nvPr/>
          </p:nvSpPr>
          <p:spPr>
            <a:xfrm>
              <a:off x="2674472" y="41400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E68BE9-A210-4688-B8D6-F0C2879E9721}"/>
                </a:ext>
              </a:extLst>
            </p:cNvPr>
            <p:cNvSpPr/>
            <p:nvPr/>
          </p:nvSpPr>
          <p:spPr>
            <a:xfrm>
              <a:off x="3867561" y="35730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</p:grpSp>
      <p:sp>
        <p:nvSpPr>
          <p:cNvPr id="20" name="Title 6">
            <a:extLst>
              <a:ext uri="{FF2B5EF4-FFF2-40B4-BE49-F238E27FC236}">
                <a16:creationId xmlns:a16="http://schemas.microsoft.com/office/drawing/2014/main" id="{FED5ED62-5267-4475-995D-DD48328BDAC3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Aly Boards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837" y="1675305"/>
            <a:ext cx="4392488" cy="446532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AU" dirty="0"/>
              <a:t>Include the library</a:t>
            </a:r>
          </a:p>
          <a:p>
            <a:pPr marL="514350" indent="-514350">
              <a:buAutoNum type="arabicPeriod"/>
            </a:pPr>
            <a:r>
              <a:rPr lang="en-AU" dirty="0"/>
              <a:t>Make an array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Set up the library</a:t>
            </a:r>
          </a:p>
          <a:p>
            <a:pPr marL="514350" indent="-514350">
              <a:buAutoNum type="arabicPeriod"/>
            </a:pPr>
            <a:r>
              <a:rPr lang="en-AU" dirty="0"/>
              <a:t>Reduce brightness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Fill the array</a:t>
            </a:r>
          </a:p>
          <a:p>
            <a:pPr marL="514350" indent="-514350">
              <a:buAutoNum type="arabicPeriod"/>
            </a:pPr>
            <a:r>
              <a:rPr lang="en-AU" dirty="0"/>
              <a:t>Send the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F97F15-C781-4677-8402-7ACC1747D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69742"/>
              </p:ext>
            </p:extLst>
          </p:nvPr>
        </p:nvGraphicFramePr>
        <p:xfrm>
          <a:off x="5250545" y="3737031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A8CAF6-CFD8-48B8-A9CB-B11628AB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65007"/>
              </p:ext>
            </p:extLst>
          </p:nvPr>
        </p:nvGraphicFramePr>
        <p:xfrm>
          <a:off x="5209800" y="5204264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E5FBD6-0294-440A-A398-1FE034A4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06839"/>
              </p:ext>
            </p:extLst>
          </p:nvPr>
        </p:nvGraphicFramePr>
        <p:xfrm>
          <a:off x="5198259" y="1075224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C3831C-574E-41D3-9AAC-4F572F523289}"/>
              </a:ext>
            </a:extLst>
          </p:cNvPr>
          <p:cNvSpPr txBox="1"/>
          <p:nvPr/>
        </p:nvSpPr>
        <p:spPr>
          <a:xfrm>
            <a:off x="5251020" y="1996939"/>
            <a:ext cx="6937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FastLED.addLeds</a:t>
            </a:r>
            <a:r>
              <a:rPr lang="en-AU" dirty="0"/>
              <a:t>&lt;WS2811, DATA_PIN, GRB&gt;(</a:t>
            </a:r>
            <a:r>
              <a:rPr lang="en-AU" dirty="0" err="1"/>
              <a:t>leds</a:t>
            </a:r>
            <a:r>
              <a:rPr lang="en-AU" dirty="0"/>
              <a:t>, NUM_LEDS);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258F0-369C-4668-A62B-A2015599009A}"/>
              </a:ext>
            </a:extLst>
          </p:cNvPr>
          <p:cNvSpPr txBox="1"/>
          <p:nvPr/>
        </p:nvSpPr>
        <p:spPr>
          <a:xfrm>
            <a:off x="5198764" y="506366"/>
            <a:ext cx="693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#include &lt;</a:t>
            </a:r>
            <a:r>
              <a:rPr lang="en-AU" dirty="0" err="1"/>
              <a:t>FastLED.h</a:t>
            </a:r>
            <a:r>
              <a:rPr lang="en-AU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065C0-949E-46C8-B138-9AFC519264DC}"/>
              </a:ext>
            </a:extLst>
          </p:cNvPr>
          <p:cNvSpPr/>
          <p:nvPr/>
        </p:nvSpPr>
        <p:spPr>
          <a:xfrm>
            <a:off x="5300507" y="2983329"/>
            <a:ext cx="474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FastLED.setBrightness</a:t>
            </a:r>
            <a:r>
              <a:rPr lang="en-AU" dirty="0"/>
              <a:t>(BRIGHTNESS);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36869-E686-4F42-819E-5FDA69B70B04}"/>
              </a:ext>
            </a:extLst>
          </p:cNvPr>
          <p:cNvSpPr/>
          <p:nvPr/>
        </p:nvSpPr>
        <p:spPr>
          <a:xfrm>
            <a:off x="5198260" y="4406806"/>
            <a:ext cx="215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FastLED.show</a:t>
            </a:r>
            <a:r>
              <a:rPr lang="en-AU" dirty="0"/>
              <a:t>();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D500D-3191-4E3F-B873-46CDE309FB78}"/>
              </a:ext>
            </a:extLst>
          </p:cNvPr>
          <p:cNvSpPr/>
          <p:nvPr/>
        </p:nvSpPr>
        <p:spPr>
          <a:xfrm>
            <a:off x="5198259" y="5855665"/>
            <a:ext cx="215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FastLED.show</a:t>
            </a:r>
            <a:r>
              <a:rPr lang="en-AU" dirty="0"/>
              <a:t>();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7247A07-35EC-4EC5-8241-33BB74335418}"/>
              </a:ext>
            </a:extLst>
          </p:cNvPr>
          <p:cNvSpPr/>
          <p:nvPr/>
        </p:nvSpPr>
        <p:spPr>
          <a:xfrm>
            <a:off x="909837" y="1675305"/>
            <a:ext cx="3456383" cy="1099914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1539498-EADB-401C-846A-BCC3934FF8C7}"/>
              </a:ext>
            </a:extLst>
          </p:cNvPr>
          <p:cNvSpPr/>
          <p:nvPr/>
        </p:nvSpPr>
        <p:spPr>
          <a:xfrm>
            <a:off x="887930" y="3266230"/>
            <a:ext cx="3456383" cy="1099914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E702710-04A0-4431-8BAB-6247D68A25CD}"/>
              </a:ext>
            </a:extLst>
          </p:cNvPr>
          <p:cNvSpPr/>
          <p:nvPr/>
        </p:nvSpPr>
        <p:spPr>
          <a:xfrm>
            <a:off x="887930" y="4857315"/>
            <a:ext cx="3456383" cy="109991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7E2EB6A-6B07-4DEC-B0D0-AE34C87205B7}"/>
              </a:ext>
            </a:extLst>
          </p:cNvPr>
          <p:cNvSpPr/>
          <p:nvPr/>
        </p:nvSpPr>
        <p:spPr>
          <a:xfrm>
            <a:off x="4998519" y="435132"/>
            <a:ext cx="6937805" cy="1332385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72026B9-1DF3-4548-A892-1C761FB0AD69}"/>
              </a:ext>
            </a:extLst>
          </p:cNvPr>
          <p:cNvSpPr/>
          <p:nvPr/>
        </p:nvSpPr>
        <p:spPr>
          <a:xfrm>
            <a:off x="5024408" y="1982112"/>
            <a:ext cx="6911916" cy="156071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20DF045-863F-4ED9-ACBC-F7EDFFE6A55D}"/>
              </a:ext>
            </a:extLst>
          </p:cNvPr>
          <p:cNvSpPr/>
          <p:nvPr/>
        </p:nvSpPr>
        <p:spPr>
          <a:xfrm>
            <a:off x="5037289" y="3674622"/>
            <a:ext cx="6899035" cy="274824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20FA1-D0B5-4462-AEFD-22F4F62DE29B}"/>
              </a:ext>
            </a:extLst>
          </p:cNvPr>
          <p:cNvSpPr txBox="1"/>
          <p:nvPr/>
        </p:nvSpPr>
        <p:spPr>
          <a:xfrm>
            <a:off x="826740" y="1202372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#includes and global vars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C9CFB-C1C6-4D0D-A804-857AEBEB197C}"/>
              </a:ext>
            </a:extLst>
          </p:cNvPr>
          <p:cNvSpPr txBox="1"/>
          <p:nvPr/>
        </p:nvSpPr>
        <p:spPr>
          <a:xfrm>
            <a:off x="826741" y="4395650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92B7C-1802-4D9F-8257-87D5E29E68A2}"/>
              </a:ext>
            </a:extLst>
          </p:cNvPr>
          <p:cNvSpPr txBox="1"/>
          <p:nvPr/>
        </p:nvSpPr>
        <p:spPr>
          <a:xfrm>
            <a:off x="826740" y="2822546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Setup</a:t>
            </a: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6B7BC5FA-20A0-430D-9699-1BE567779067}"/>
              </a:ext>
            </a:extLst>
          </p:cNvPr>
          <p:cNvSpPr txBox="1">
            <a:spLocks/>
          </p:cNvSpPr>
          <p:nvPr/>
        </p:nvSpPr>
        <p:spPr>
          <a:xfrm>
            <a:off x="826740" y="-191844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</a:t>
            </a:r>
            <a:r>
              <a:rPr lang="en-US" sz="4000" dirty="0" err="1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FastLED</a:t>
            </a:r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FCEA3785-C5CB-4BAE-809F-8A4B7609C59B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RGB</a:t>
            </a:r>
          </a:p>
        </p:txBody>
      </p:sp>
      <p:pic>
        <p:nvPicPr>
          <p:cNvPr id="3074" name="Picture 2" descr="Image result for rgb diagram">
            <a:extLst>
              <a:ext uri="{FF2B5EF4-FFF2-40B4-BE49-F238E27FC236}">
                <a16:creationId xmlns:a16="http://schemas.microsoft.com/office/drawing/2014/main" id="{EDDF7BB0-430A-40FE-9A71-1053A1EBC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46" b="92138" l="4025" r="94737">
                        <a14:foregroundMark x1="4334" y1="63208" x2="7740" y2="60063"/>
                        <a14:foregroundMark x1="48297" y1="43396" x2="51703" y2="75786"/>
                        <a14:foregroundMark x1="90402" y1="71069" x2="92260" y2="66352"/>
                        <a14:foregroundMark x1="43963" y1="7233" x2="50774" y2="5346"/>
                        <a14:foregroundMark x1="59443" y1="89623" x2="62229" y2="91824"/>
                        <a14:foregroundMark x1="46130" y1="61006" x2="60062" y2="45597"/>
                        <a14:foregroundMark x1="52322" y1="75472" x2="43963" y2="74214"/>
                        <a14:foregroundMark x1="62848" y1="71698" x2="40248" y2="62264"/>
                        <a14:foregroundMark x1="41486" y1="74528" x2="56656" y2="81132"/>
                        <a14:foregroundMark x1="56656" y1="81132" x2="58514" y2="65094"/>
                        <a14:foregroundMark x1="58514" y1="65094" x2="55418" y2="49686"/>
                        <a14:foregroundMark x1="55418" y1="49686" x2="41486" y2="56604"/>
                        <a14:foregroundMark x1="41486" y1="56604" x2="42724" y2="47484"/>
                        <a14:foregroundMark x1="94737" y1="62893" x2="94737" y2="62893"/>
                        <a14:foregroundMark x1="52632" y1="51572" x2="53870" y2="67296"/>
                        <a14:foregroundMark x1="53870" y1="67296" x2="35913" y2="70126"/>
                        <a14:foregroundMark x1="35913" y1="70126" x2="49226" y2="37736"/>
                        <a14:foregroundMark x1="49226" y1="37736" x2="58204" y2="51887"/>
                        <a14:foregroundMark x1="58204" y1="51887" x2="63467" y2="54403"/>
                        <a14:foregroundMark x1="57895" y1="56289" x2="65015" y2="71069"/>
                        <a14:foregroundMark x1="65015" y1="71069" x2="69659" y2="54717"/>
                        <a14:foregroundMark x1="69659" y1="54717" x2="47059" y2="42138"/>
                        <a14:foregroundMark x1="47059" y1="42138" x2="37461" y2="55031"/>
                        <a14:foregroundMark x1="37461" y1="55031" x2="45511" y2="41509"/>
                        <a14:foregroundMark x1="45511" y1="41509" x2="52322" y2="38365"/>
                        <a14:foregroundMark x1="52322" y1="38365" x2="39319" y2="49057"/>
                        <a14:foregroundMark x1="39319" y1="49057" x2="51393" y2="37107"/>
                        <a14:foregroundMark x1="51393" y1="37107" x2="62229" y2="61635"/>
                        <a14:foregroundMark x1="35913" y1="59434" x2="43344" y2="44340"/>
                        <a14:foregroundMark x1="43344" y1="44340" x2="37152" y2="51572"/>
                        <a14:foregroundMark x1="35913" y1="91824" x2="34056" y2="92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980728"/>
            <a:ext cx="504667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3095" y="-25313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Setting the </a:t>
            </a:r>
            <a:r>
              <a:rPr lang="en-US" sz="4000" dirty="0" err="1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Colour</a:t>
            </a:r>
            <a:endParaRPr lang="en-US" sz="4000" dirty="0">
              <a:gradFill flip="none" rotWithShape="1">
                <a:gsLst>
                  <a:gs pos="50000">
                    <a:srgbClr val="00B0F0"/>
                  </a:gs>
                  <a:gs pos="25000">
                    <a:srgbClr val="FFFF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5B633-4033-48D2-9E29-8766B619FD51}"/>
              </a:ext>
            </a:extLst>
          </p:cNvPr>
          <p:cNvSpPr/>
          <p:nvPr/>
        </p:nvSpPr>
        <p:spPr>
          <a:xfrm>
            <a:off x="405780" y="6231678"/>
            <a:ext cx="9210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More info: https://github.com/FastLED/FastLED/wiki/Controlling-leds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6457E89-F6E8-4790-BB24-A795693CEC2B}"/>
              </a:ext>
            </a:extLst>
          </p:cNvPr>
          <p:cNvSpPr/>
          <p:nvPr/>
        </p:nvSpPr>
        <p:spPr>
          <a:xfrm>
            <a:off x="7684922" y="898480"/>
            <a:ext cx="3594067" cy="1823864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leds[i].r = 255; </a:t>
            </a:r>
          </a:p>
          <a:p>
            <a:r>
              <a:rPr lang="da-DK"/>
              <a:t>leds[i].g = 68; </a:t>
            </a:r>
          </a:p>
          <a:p>
            <a:r>
              <a:rPr lang="da-DK"/>
              <a:t>leds[i].b = 221;</a:t>
            </a:r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F3F09379-EAA6-4994-A2EA-BD345D362BB7}"/>
              </a:ext>
            </a:extLst>
          </p:cNvPr>
          <p:cNvSpPr/>
          <p:nvPr/>
        </p:nvSpPr>
        <p:spPr>
          <a:xfrm>
            <a:off x="6126496" y="4239903"/>
            <a:ext cx="4432412" cy="136815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leds</a:t>
            </a:r>
            <a:r>
              <a:rPr lang="en-US" dirty="0"/>
              <a:t>[0] = CRGB::Red;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50B010DD-BFA8-43E2-A0F0-5B7EA4A17452}"/>
              </a:ext>
            </a:extLst>
          </p:cNvPr>
          <p:cNvSpPr/>
          <p:nvPr/>
        </p:nvSpPr>
        <p:spPr>
          <a:xfrm>
            <a:off x="909836" y="2199357"/>
            <a:ext cx="5832649" cy="1565904"/>
          </a:xfrm>
          <a:prstGeom prst="cloud">
            <a:avLst/>
          </a:prstGeom>
          <a:solidFill>
            <a:srgbClr val="FF8601"/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leds[i].setRGB( 255, 68, 221);</a:t>
            </a:r>
            <a:endParaRPr lang="en-AU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7EB4489-DEC7-4A16-B033-B9727A89ED7A}"/>
              </a:ext>
            </a:extLst>
          </p:cNvPr>
          <p:cNvSpPr/>
          <p:nvPr/>
        </p:nvSpPr>
        <p:spPr>
          <a:xfrm>
            <a:off x="1053852" y="4077072"/>
            <a:ext cx="4320480" cy="2024406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leds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= 0xFF44DD;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579B5-D930-497C-A8CB-DF73D51DC2FE}"/>
              </a:ext>
            </a:extLst>
          </p:cNvPr>
          <p:cNvSpPr txBox="1"/>
          <p:nvPr/>
        </p:nvSpPr>
        <p:spPr>
          <a:xfrm>
            <a:off x="1083095" y="133351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FF00"/>
                </a:solidFill>
              </a:rPr>
              <a:t>CRGB </a:t>
            </a:r>
            <a:r>
              <a:rPr lang="en-AU" sz="2800" dirty="0" err="1">
                <a:solidFill>
                  <a:srgbClr val="FFFF00"/>
                </a:solidFill>
              </a:rPr>
              <a:t>leds</a:t>
            </a:r>
            <a:r>
              <a:rPr lang="en-AU" sz="2800" dirty="0">
                <a:solidFill>
                  <a:srgbClr val="FFFF00"/>
                </a:solidFill>
              </a:rPr>
              <a:t>[NUM_LEDS];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ideo-1570114692">
            <a:hlinkClick r:id="" action="ppaction://media"/>
            <a:extLst>
              <a:ext uri="{FF2B5EF4-FFF2-40B4-BE49-F238E27FC236}">
                <a16:creationId xmlns:a16="http://schemas.microsoft.com/office/drawing/2014/main" id="{93E95652-9ADE-43D7-A114-1D5443EF9C6B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39"/>
                </p14:media>
              </p:ext>
            </p:extLst>
          </p:nvPr>
        </p:nvPicPr>
        <p:blipFill rotWithShape="1">
          <a:blip r:embed="rId4"/>
          <a:srcRect l="12443" t="20635" r="16779" b="22392"/>
          <a:stretch>
            <a:fillRect/>
          </a:stretch>
        </p:blipFill>
        <p:spPr>
          <a:xfrm>
            <a:off x="4078188" y="404664"/>
            <a:ext cx="3590924" cy="51397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006FB-9592-48B9-A4BD-D0382F15FE33}"/>
              </a:ext>
            </a:extLst>
          </p:cNvPr>
          <p:cNvSpPr txBox="1"/>
          <p:nvPr/>
        </p:nvSpPr>
        <p:spPr>
          <a:xfrm>
            <a:off x="0" y="5894631"/>
            <a:ext cx="12431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Starter code can be found at: </a:t>
            </a:r>
          </a:p>
          <a:p>
            <a:r>
              <a:rPr lang="en-AU" sz="2800" dirty="0">
                <a:hlinkClick r:id="rId5"/>
              </a:rPr>
              <a:t>https://github.com/liz-liz/IlluminateSoftwareWorkshops/blob/master/Blink.ino</a:t>
            </a:r>
            <a:endParaRPr lang="en-AU" sz="2800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BBD59333-E643-4BAF-8D8E-6DF2038F714C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A44C-82C0-4FB3-9A6E-7B1E0C5C7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44" y="1916832"/>
            <a:ext cx="10708177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You have until 7:45pm to make your prettiest light show</a:t>
            </a:r>
          </a:p>
          <a:p>
            <a:pPr marL="0" indent="0">
              <a:buNone/>
            </a:pPr>
            <a:r>
              <a:rPr lang="en-AU" sz="3200" dirty="0"/>
              <a:t>Winner gets a prize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1ACCD9-FEF3-401B-A04C-1065565D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95" y="-25313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Challenge!</a:t>
            </a:r>
          </a:p>
        </p:txBody>
      </p:sp>
    </p:spTree>
    <p:extLst>
      <p:ext uri="{BB962C8B-B14F-4D97-AF65-F5344CB8AC3E}">
        <p14:creationId xmlns:p14="http://schemas.microsoft.com/office/powerpoint/2010/main" val="7351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84</TotalTime>
  <Words>227</Words>
  <Application>Microsoft Office PowerPoint</Application>
  <PresentationFormat>Custom</PresentationFormat>
  <Paragraphs>44</Paragraphs>
  <Slides>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PowerPoint Presentation</vt:lpstr>
      <vt:lpstr>Setting the Colour</vt:lpstr>
      <vt:lpstr>PowerPoint Presentation</vt:lpstr>
      <vt:lpstr>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Workshop 2: Lighting Effects using FastLED</dc:title>
  <dc:creator>Liz W</dc:creator>
  <cp:lastModifiedBy>Liz W</cp:lastModifiedBy>
  <cp:revision>15</cp:revision>
  <dcterms:created xsi:type="dcterms:W3CDTF">2019-10-10T14:51:02Z</dcterms:created>
  <dcterms:modified xsi:type="dcterms:W3CDTF">2019-10-14T11:43:58Z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