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77" r:id="rId5"/>
    <p:sldId id="261" r:id="rId6"/>
    <p:sldId id="268" r:id="rId7"/>
    <p:sldId id="260" r:id="rId8"/>
    <p:sldId id="258" r:id="rId9"/>
    <p:sldId id="264" r:id="rId10"/>
    <p:sldId id="262" r:id="rId11"/>
    <p:sldId id="266" r:id="rId12"/>
    <p:sldId id="267" r:id="rId13"/>
    <p:sldId id="278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65" autoAdjust="0"/>
  </p:normalViewPr>
  <p:slideViewPr>
    <p:cSldViewPr snapToGrid="0">
      <p:cViewPr varScale="1">
        <p:scale>
          <a:sx n="59" d="100"/>
          <a:sy n="59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2D4F-AD94-4A8F-8196-CD033F29DE05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B7BD-AD64-494F-8B77-AC5B9C64BF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42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CB7BD-AD64-494F-8B77-AC5B9C64BFF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22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CB7BD-AD64-494F-8B77-AC5B9C64BFF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0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15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3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4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6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21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8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8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7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0DAFD92-F38F-479D-B4D7-6D9FE3655B5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49258C-8748-4E0E-9559-44966DB01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8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83C9-17F2-0D8D-6DDB-6317C58D0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INVERSE KINEMATIC PROBLEM WITH PSO</a:t>
            </a:r>
          </a:p>
        </p:txBody>
      </p:sp>
    </p:spTree>
    <p:extLst>
      <p:ext uri="{BB962C8B-B14F-4D97-AF65-F5344CB8AC3E}">
        <p14:creationId xmlns:p14="http://schemas.microsoft.com/office/powerpoint/2010/main" val="66147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testo, linea, Parallelo&#10;&#10;Descrizione generata automaticamente">
            <a:extLst>
              <a:ext uri="{FF2B5EF4-FFF2-40B4-BE49-F238E27FC236}">
                <a16:creationId xmlns:a16="http://schemas.microsoft.com/office/drawing/2014/main" id="{FC252664-AA87-0C74-3808-66F565E1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90" y="1005840"/>
            <a:ext cx="6096000" cy="4572000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6C1CB66B-5BEA-7738-359F-6FB75B0B336E}"/>
              </a:ext>
            </a:extLst>
          </p:cNvPr>
          <p:cNvGrpSpPr/>
          <p:nvPr/>
        </p:nvGrpSpPr>
        <p:grpSpPr>
          <a:xfrm>
            <a:off x="1868117" y="1345899"/>
            <a:ext cx="4050916" cy="3251062"/>
            <a:chOff x="1868080" y="1343928"/>
            <a:chExt cx="4050916" cy="325106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A71BBF9-EE09-7504-D49E-FF16CAF91424}"/>
                </a:ext>
              </a:extLst>
            </p:cNvPr>
            <p:cNvSpPr txBox="1"/>
            <p:nvPr/>
          </p:nvSpPr>
          <p:spPr>
            <a:xfrm>
              <a:off x="1868080" y="2563665"/>
              <a:ext cx="28316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effectLst/>
                  <a:latin typeface="Consolas" panose="020B0609020204030204" pitchFamily="49" charset="0"/>
                </a:rPr>
                <a:t>link=[2,1,3,2]</a:t>
              </a:r>
            </a:p>
            <a:p>
              <a:r>
                <a:rPr lang="en-US" b="0" dirty="0">
                  <a:effectLst/>
                  <a:latin typeface="Consolas" panose="020B0609020204030204" pitchFamily="49" charset="0"/>
                </a:rPr>
                <a:t>target=[2,3,4]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c_soc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=1.49445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c_cog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=1.49445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pop_size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=100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max_iter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=5000</a:t>
              </a:r>
            </a:p>
            <a:p>
              <a:r>
                <a:rPr lang="it-IT" b="0" dirty="0">
                  <a:effectLst/>
                  <a:latin typeface="Consolas" panose="020B0609020204030204" pitchFamily="49" charset="0"/>
                </a:rPr>
                <a:t>w=0.5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EC3BA12-8077-F318-27F0-48D22A981FCF}"/>
                </a:ext>
              </a:extLst>
            </p:cNvPr>
            <p:cNvSpPr txBox="1"/>
            <p:nvPr/>
          </p:nvSpPr>
          <p:spPr>
            <a:xfrm>
              <a:off x="1868154" y="1343928"/>
              <a:ext cx="40508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EXAMPLE 1</a:t>
              </a:r>
            </a:p>
            <a:p>
              <a:r>
                <a:rPr lang="en-US" sz="2800" b="0" dirty="0">
                  <a:effectLst/>
                  <a:latin typeface="+mj-lt"/>
                </a:rPr>
                <a:t>UNCONSTRAINED</a:t>
              </a:r>
              <a:r>
                <a:rPr lang="en-US" sz="28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it-IT" sz="28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24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linea, testo, Disegno tecnico&#10;&#10;Descrizione generata automaticamente">
            <a:extLst>
              <a:ext uri="{FF2B5EF4-FFF2-40B4-BE49-F238E27FC236}">
                <a16:creationId xmlns:a16="http://schemas.microsoft.com/office/drawing/2014/main" id="{B2EA0F0F-F098-B194-473C-865E9CCB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1143000"/>
            <a:ext cx="6096000" cy="4572000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6C1CB66B-5BEA-7738-359F-6FB75B0B336E}"/>
              </a:ext>
            </a:extLst>
          </p:cNvPr>
          <p:cNvGrpSpPr/>
          <p:nvPr/>
        </p:nvGrpSpPr>
        <p:grpSpPr>
          <a:xfrm>
            <a:off x="1465079" y="1345899"/>
            <a:ext cx="4857087" cy="3251062"/>
            <a:chOff x="1868080" y="1343928"/>
            <a:chExt cx="4857087" cy="325106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A71BBF9-EE09-7504-D49E-FF16CAF91424}"/>
                </a:ext>
              </a:extLst>
            </p:cNvPr>
            <p:cNvSpPr txBox="1"/>
            <p:nvPr/>
          </p:nvSpPr>
          <p:spPr>
            <a:xfrm>
              <a:off x="1868080" y="2563665"/>
              <a:ext cx="485708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effectLst/>
                  <a:latin typeface="Consolas" panose="020B0609020204030204" pitchFamily="49" charset="0"/>
                </a:rPr>
                <a:t>link=[0.5,0.2,0.25,0.3,0.2,0.2,0.1]</a:t>
              </a:r>
            </a:p>
            <a:p>
              <a:r>
                <a:rPr lang="en-US" b="0" dirty="0">
                  <a:effectLst/>
                  <a:latin typeface="Consolas" panose="020B0609020204030204" pitchFamily="49" charset="0"/>
                </a:rPr>
                <a:t>target=</a:t>
              </a:r>
              <a:r>
                <a:rPr lang="it-IT" b="0" i="0" dirty="0">
                  <a:effectLst/>
                  <a:latin typeface="Consolas" panose="020B0609020204030204" pitchFamily="49" charset="0"/>
                </a:rPr>
                <a:t>[0.7,0.5,0.7]</a:t>
              </a:r>
              <a:endParaRPr lang="en-US" b="0" dirty="0">
                <a:effectLst/>
                <a:latin typeface="Consolas" panose="020B0609020204030204" pitchFamily="49" charset="0"/>
              </a:endParaRP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c_soc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=1.49445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c_cog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=1.49445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pop_size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=100</a:t>
              </a:r>
            </a:p>
            <a:p>
              <a:r>
                <a:rPr lang="en-US" b="0" dirty="0" err="1">
                  <a:effectLst/>
                  <a:latin typeface="Consolas" panose="020B0609020204030204" pitchFamily="49" charset="0"/>
                </a:rPr>
                <a:t>max_iter</a:t>
              </a:r>
              <a:r>
                <a:rPr lang="en-US" b="0" dirty="0">
                  <a:effectLst/>
                  <a:latin typeface="Consolas" panose="020B0609020204030204" pitchFamily="49" charset="0"/>
                </a:rPr>
                <a:t>=5000</a:t>
              </a:r>
            </a:p>
            <a:p>
              <a:r>
                <a:rPr lang="it-IT" b="0" dirty="0">
                  <a:effectLst/>
                  <a:latin typeface="Consolas" panose="020B0609020204030204" pitchFamily="49" charset="0"/>
                </a:rPr>
                <a:t>w=0.5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EC3BA12-8077-F318-27F0-48D22A981FCF}"/>
                </a:ext>
              </a:extLst>
            </p:cNvPr>
            <p:cNvSpPr txBox="1"/>
            <p:nvPr/>
          </p:nvSpPr>
          <p:spPr>
            <a:xfrm>
              <a:off x="1868154" y="1343928"/>
              <a:ext cx="40508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EXAMPLE 2</a:t>
              </a:r>
            </a:p>
            <a:p>
              <a:r>
                <a:rPr lang="en-US" sz="2800" b="0" dirty="0">
                  <a:effectLst/>
                  <a:latin typeface="+mj-lt"/>
                </a:rPr>
                <a:t>UNCONSTRAINED</a:t>
              </a:r>
              <a:r>
                <a:rPr lang="en-US" sz="28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it-IT" sz="28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6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71BBF9-EE09-7504-D49E-FF16CAF91424}"/>
              </a:ext>
            </a:extLst>
          </p:cNvPr>
          <p:cNvSpPr txBox="1"/>
          <p:nvPr/>
        </p:nvSpPr>
        <p:spPr>
          <a:xfrm>
            <a:off x="1002891" y="1520224"/>
            <a:ext cx="1032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alpha_values</a:t>
            </a:r>
            <a:r>
              <a:rPr lang="en-US" b="0" dirty="0">
                <a:effectLst/>
                <a:latin typeface="Consolas" panose="020B0609020204030204" pitchFamily="49" charset="0"/>
              </a:rPr>
              <a:t>=[-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="0" dirty="0">
                <a:effectLst/>
                <a:latin typeface="Consolas" panose="020B0609020204030204" pitchFamily="49" charset="0"/>
              </a:rPr>
              <a:t>/2,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/2,0,0]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theta</a:t>
            </a:r>
            <a:r>
              <a:rPr lang="en-US" b="0" dirty="0">
                <a:effectLst/>
                <a:latin typeface="Consolas" panose="020B0609020204030204" pitchFamily="49" charset="0"/>
              </a:rPr>
              <a:t>=[[-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/6],[-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/2,2*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/3],[-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dirty="0">
                <a:effectLst/>
                <a:latin typeface="Consolas" panose="020B0609020204030204" pitchFamily="49" charset="0"/>
              </a:rPr>
              <a:t>],[-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/6,</a:t>
            </a:r>
            <a:r>
              <a:rPr lang="el-G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b="0" dirty="0">
                <a:effectLst/>
                <a:latin typeface="Consolas" panose="020B0609020204030204" pitchFamily="49" charset="0"/>
              </a:rPr>
              <a:t>/2]]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C3BA12-8077-F318-27F0-48D22A981FCF}"/>
              </a:ext>
            </a:extLst>
          </p:cNvPr>
          <p:cNvSpPr txBox="1"/>
          <p:nvPr/>
        </p:nvSpPr>
        <p:spPr>
          <a:xfrm>
            <a:off x="1002891" y="900838"/>
            <a:ext cx="998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EXAMPLE 2 </a:t>
            </a:r>
            <a:r>
              <a:rPr lang="en-US" sz="2800" b="0" dirty="0">
                <a:effectLst/>
                <a:latin typeface="+mj-lt"/>
              </a:rPr>
              <a:t>CONSTRAINED</a:t>
            </a:r>
            <a:r>
              <a:rPr lang="it-IT" sz="2800" dirty="0"/>
              <a:t>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861E45-BD8A-86D1-F4F4-96710FE03F65}"/>
              </a:ext>
            </a:extLst>
          </p:cNvPr>
          <p:cNvSpPr txBox="1"/>
          <p:nvPr/>
        </p:nvSpPr>
        <p:spPr>
          <a:xfrm>
            <a:off x="1012722" y="2654710"/>
            <a:ext cx="1002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			ABSORBING					REFLECTING					DAMPING</a:t>
            </a:r>
          </a:p>
        </p:txBody>
      </p:sp>
      <p:pic>
        <p:nvPicPr>
          <p:cNvPr id="11" name="Immagine 10" descr="Immagine che contiene diagramma, linea, Piano, Disegno tecnico&#10;&#10;Descrizione generata automaticamente">
            <a:extLst>
              <a:ext uri="{FF2B5EF4-FFF2-40B4-BE49-F238E27FC236}">
                <a16:creationId xmlns:a16="http://schemas.microsoft.com/office/drawing/2014/main" id="{6EC81973-9EFF-9A67-6214-B5A73AFA1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3" y="3024042"/>
            <a:ext cx="3840000" cy="2880000"/>
          </a:xfrm>
          <a:prstGeom prst="rect">
            <a:avLst/>
          </a:prstGeom>
        </p:spPr>
      </p:pic>
      <p:pic>
        <p:nvPicPr>
          <p:cNvPr id="15" name="Immagine 14" descr="Immagine che contiene diagramma, linea, testo, Piano&#10;&#10;Descrizione generata automaticamente">
            <a:extLst>
              <a:ext uri="{FF2B5EF4-FFF2-40B4-BE49-F238E27FC236}">
                <a16:creationId xmlns:a16="http://schemas.microsoft.com/office/drawing/2014/main" id="{71003ADD-B173-841F-DB77-0AEAB8EB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83" y="3024042"/>
            <a:ext cx="3840000" cy="2880000"/>
          </a:xfrm>
          <a:prstGeom prst="rect">
            <a:avLst/>
          </a:prstGeom>
        </p:spPr>
      </p:pic>
      <p:pic>
        <p:nvPicPr>
          <p:cNvPr id="17" name="Immagine 16" descr="Immagine che contiene diagramma, linea, testo, Piano&#10;&#10;Descrizione generata automaticamente">
            <a:extLst>
              <a:ext uri="{FF2B5EF4-FFF2-40B4-BE49-F238E27FC236}">
                <a16:creationId xmlns:a16="http://schemas.microsoft.com/office/drawing/2014/main" id="{C914B4BB-321C-A731-CABC-CE2B0717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03" y="3024042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85DBB-3488-01E0-F3F3-9DF9A505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BOUNDARY CONDITIONS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97B185-87BD-6D40-D6C4-3D8ECC1CD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82" y="2494733"/>
            <a:ext cx="5810364" cy="3540307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DD493319-1FCB-C262-D460-8A079222F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46165"/>
                  </p:ext>
                </p:extLst>
              </p:nvPr>
            </p:nvGraphicFramePr>
            <p:xfrm>
              <a:off x="6675120" y="2893890"/>
              <a:ext cx="5339810" cy="274199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32411">
                      <a:extLst>
                        <a:ext uri="{9D8B030D-6E8A-4147-A177-3AD203B41FA5}">
                          <a16:colId xmlns:a16="http://schemas.microsoft.com/office/drawing/2014/main" val="2835311638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1742758485"/>
                        </a:ext>
                      </a:extLst>
                    </a:gridCol>
                    <a:gridCol w="992777">
                      <a:extLst>
                        <a:ext uri="{9D8B030D-6E8A-4147-A177-3AD203B41FA5}">
                          <a16:colId xmlns:a16="http://schemas.microsoft.com/office/drawing/2014/main" val="3968384854"/>
                        </a:ext>
                      </a:extLst>
                    </a:gridCol>
                    <a:gridCol w="1006134">
                      <a:extLst>
                        <a:ext uri="{9D8B030D-6E8A-4147-A177-3AD203B41FA5}">
                          <a16:colId xmlns:a16="http://schemas.microsoft.com/office/drawing/2014/main" val="3679811582"/>
                        </a:ext>
                      </a:extLst>
                    </a:gridCol>
                    <a:gridCol w="1067962">
                      <a:extLst>
                        <a:ext uri="{9D8B030D-6E8A-4147-A177-3AD203B41FA5}">
                          <a16:colId xmlns:a16="http://schemas.microsoft.com/office/drawing/2014/main" val="2334490071"/>
                        </a:ext>
                      </a:extLst>
                    </a:gridCol>
                  </a:tblGrid>
                  <a:tr h="6854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𝒆𝒓𝒓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𝒆𝒓𝒓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𝒊𝒕𝒆𝒓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351851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ABSORB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74.37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675957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REFLECT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31.15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38.11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90521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DAMPING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40.56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67.24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6809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DD493319-1FCB-C262-D460-8A079222F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46165"/>
                  </p:ext>
                </p:extLst>
              </p:nvPr>
            </p:nvGraphicFramePr>
            <p:xfrm>
              <a:off x="6675120" y="2893890"/>
              <a:ext cx="5339810" cy="274199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32411">
                      <a:extLst>
                        <a:ext uri="{9D8B030D-6E8A-4147-A177-3AD203B41FA5}">
                          <a16:colId xmlns:a16="http://schemas.microsoft.com/office/drawing/2014/main" val="2835311638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1742758485"/>
                        </a:ext>
                      </a:extLst>
                    </a:gridCol>
                    <a:gridCol w="992777">
                      <a:extLst>
                        <a:ext uri="{9D8B030D-6E8A-4147-A177-3AD203B41FA5}">
                          <a16:colId xmlns:a16="http://schemas.microsoft.com/office/drawing/2014/main" val="3968384854"/>
                        </a:ext>
                      </a:extLst>
                    </a:gridCol>
                    <a:gridCol w="1006134">
                      <a:extLst>
                        <a:ext uri="{9D8B030D-6E8A-4147-A177-3AD203B41FA5}">
                          <a16:colId xmlns:a16="http://schemas.microsoft.com/office/drawing/2014/main" val="3679811582"/>
                        </a:ext>
                      </a:extLst>
                    </a:gridCol>
                    <a:gridCol w="1067962">
                      <a:extLst>
                        <a:ext uri="{9D8B030D-6E8A-4147-A177-3AD203B41FA5}">
                          <a16:colId xmlns:a16="http://schemas.microsoft.com/office/drawing/2014/main" val="2334490071"/>
                        </a:ext>
                      </a:extLst>
                    </a:gridCol>
                  </a:tblGrid>
                  <a:tr h="6854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43506" t="-885" r="-329870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30061" t="-885" r="-211656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26061" t="-885" r="-109091" b="-3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1714" t="-885" r="-2857" b="-3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1851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ABSORB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42.82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74.37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675957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REFLECT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31.15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38.11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90521"/>
                      </a:ext>
                    </a:extLst>
                  </a:tr>
                  <a:tr h="685498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DAMPING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0.065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40.56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67.24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680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8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C2CCE76-AECA-42F1-E3F8-1C0B5CA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HYPERPARAMETERS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B9474A-439A-714C-8ACB-B4144F02D07E}"/>
              </a:ext>
            </a:extLst>
          </p:cNvPr>
          <p:cNvSpPr txBox="1"/>
          <p:nvPr/>
        </p:nvSpPr>
        <p:spPr>
          <a:xfrm>
            <a:off x="884903" y="2477729"/>
            <a:ext cx="10314039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/>
              <a:t>Possible hyperparameters to optimize: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Inertia weight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Cognitive factor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Social factor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trike="sngStrike" dirty="0"/>
              <a:t>Population 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trike="sngStrike" dirty="0"/>
              <a:t>Maximum iterations</a:t>
            </a:r>
          </a:p>
        </p:txBody>
      </p:sp>
    </p:spTree>
    <p:extLst>
      <p:ext uri="{BB962C8B-B14F-4D97-AF65-F5344CB8AC3E}">
        <p14:creationId xmlns:p14="http://schemas.microsoft.com/office/powerpoint/2010/main" val="120437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CF14F-ABEE-7045-4708-25CD6ADF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INERTIA WEIGHTS: </a:t>
            </a:r>
            <a:r>
              <a:rPr lang="it-IT" dirty="0" err="1"/>
              <a:t>example</a:t>
            </a:r>
            <a:r>
              <a:rPr lang="it-IT" dirty="0"/>
              <a:t> 1 (</a:t>
            </a:r>
            <a:r>
              <a:rPr lang="it-IT" dirty="0" err="1"/>
              <a:t>unconstrained</a:t>
            </a:r>
            <a:r>
              <a:rPr lang="it-IT" dirty="0"/>
              <a:t>)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B5DAE69-680C-3E35-7572-28E3C179E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1199"/>
              </p:ext>
            </p:extLst>
          </p:nvPr>
        </p:nvGraphicFramePr>
        <p:xfrm>
          <a:off x="6636773" y="2782677"/>
          <a:ext cx="4896464" cy="3600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1018122147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342036445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1880545506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248717104"/>
                    </a:ext>
                  </a:extLst>
                </a:gridCol>
              </a:tblGrid>
              <a:tr h="327273">
                <a:tc>
                  <a:txBody>
                    <a:bodyPr/>
                    <a:lstStyle/>
                    <a:p>
                      <a:r>
                        <a:rPr lang="it-IT" sz="1400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converged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Max_iter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Stationary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37696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871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0.1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44268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0.2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17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435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368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0.5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9284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0.6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62352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0.7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4652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0.8</a:t>
                      </a:r>
                      <a:endParaRPr lang="it-IT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4963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0.9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04816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80DA9ED7-AD53-EEB6-BC24-C2217D0F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64" y="2782677"/>
            <a:ext cx="50637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36571-9235-1EFD-10BA-6F18D847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Social/cognitive </a:t>
            </a:r>
            <a:r>
              <a:rPr lang="it-IT" dirty="0" err="1"/>
              <a:t>factors</a:t>
            </a:r>
            <a:r>
              <a:rPr lang="it-IT" dirty="0"/>
              <a:t>: example1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F5FDDB-34D0-2AA3-AE08-46F6B086AE81}"/>
              </a:ext>
            </a:extLst>
          </p:cNvPr>
          <p:cNvSpPr txBox="1"/>
          <p:nvPr/>
        </p:nvSpPr>
        <p:spPr>
          <a:xfrm>
            <a:off x="1356663" y="2320413"/>
            <a:ext cx="48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SOCIAL FACTOR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90D4B4-65E8-6711-853B-F1BE81513294}"/>
              </a:ext>
            </a:extLst>
          </p:cNvPr>
          <p:cNvSpPr txBox="1"/>
          <p:nvPr/>
        </p:nvSpPr>
        <p:spPr>
          <a:xfrm>
            <a:off x="6628670" y="2320413"/>
            <a:ext cx="42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COGNITIVE FACTOR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F57171E-BF90-713C-FCD0-D4C8BA64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8670" y="3019934"/>
            <a:ext cx="4107956" cy="28667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43A27C-B499-E66A-D16C-9293F378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63" y="3013308"/>
            <a:ext cx="39940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992D3E-9C4F-4DEF-E775-CA12ACC6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cognitive </a:t>
            </a:r>
            <a:r>
              <a:rPr lang="it-IT" dirty="0" err="1"/>
              <a:t>factors</a:t>
            </a:r>
            <a:br>
              <a:rPr lang="it-IT" dirty="0"/>
            </a:br>
            <a:r>
              <a:rPr lang="it-IT" dirty="0" err="1"/>
              <a:t>example</a:t>
            </a:r>
            <a:r>
              <a:rPr lang="it-IT" dirty="0"/>
              <a:t> 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3FC0B66-352B-95C4-8A03-38F39EC9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632029"/>
            <a:ext cx="5676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CF14F-ABEE-7045-4708-25CD6ADF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INERTIA WEIGHTS: </a:t>
            </a:r>
            <a:r>
              <a:rPr lang="it-IT" dirty="0" err="1"/>
              <a:t>example</a:t>
            </a:r>
            <a:r>
              <a:rPr lang="it-IT" dirty="0"/>
              <a:t> 2 (</a:t>
            </a:r>
            <a:r>
              <a:rPr lang="it-IT" dirty="0" err="1"/>
              <a:t>constrained</a:t>
            </a:r>
            <a:r>
              <a:rPr lang="it-IT" dirty="0"/>
              <a:t>)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B5DAE69-680C-3E35-7572-28E3C179E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8490"/>
              </p:ext>
            </p:extLst>
          </p:nvPr>
        </p:nvGraphicFramePr>
        <p:xfrm>
          <a:off x="6636773" y="2782677"/>
          <a:ext cx="4896464" cy="3600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16">
                  <a:extLst>
                    <a:ext uri="{9D8B030D-6E8A-4147-A177-3AD203B41FA5}">
                      <a16:colId xmlns:a16="http://schemas.microsoft.com/office/drawing/2014/main" val="1018122147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342036445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1880545506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2248717104"/>
                    </a:ext>
                  </a:extLst>
                </a:gridCol>
              </a:tblGrid>
              <a:tr h="327273">
                <a:tc>
                  <a:txBody>
                    <a:bodyPr/>
                    <a:lstStyle/>
                    <a:p>
                      <a:r>
                        <a:rPr lang="it-IT" sz="1400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converged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Max_iter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Stationary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37696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8719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0.1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44268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0.2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17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435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2368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0.5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9284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0.6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62352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0.7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46521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0.8</a:t>
                      </a:r>
                      <a:endParaRPr lang="it-IT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49630"/>
                  </a:ext>
                </a:extLst>
              </a:tr>
              <a:tr h="327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0.9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04816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D8724747-7C21-2D28-B48B-7AB5BA07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281" y="2807993"/>
            <a:ext cx="4992527" cy="35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36571-9235-1EFD-10BA-6F18D847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Social/cognitive </a:t>
            </a:r>
            <a:r>
              <a:rPr lang="it-IT" dirty="0" err="1"/>
              <a:t>factors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example</a:t>
            </a:r>
            <a:r>
              <a:rPr lang="it-IT" dirty="0"/>
              <a:t>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F5FDDB-34D0-2AA3-AE08-46F6B086AE81}"/>
              </a:ext>
            </a:extLst>
          </p:cNvPr>
          <p:cNvSpPr txBox="1"/>
          <p:nvPr/>
        </p:nvSpPr>
        <p:spPr>
          <a:xfrm>
            <a:off x="1356663" y="2320413"/>
            <a:ext cx="48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SOCIAL FACTOR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90D4B4-65E8-6711-853B-F1BE81513294}"/>
              </a:ext>
            </a:extLst>
          </p:cNvPr>
          <p:cNvSpPr txBox="1"/>
          <p:nvPr/>
        </p:nvSpPr>
        <p:spPr>
          <a:xfrm>
            <a:off x="6628670" y="2320413"/>
            <a:ext cx="42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COGNITIVE FACTOR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6C6B5-91CE-D43F-E73A-2E15F16E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8670" y="3247136"/>
            <a:ext cx="3840000" cy="27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F512B6-B122-F349-DD93-F580AB4C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6663" y="3266605"/>
            <a:ext cx="3840000" cy="27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AB4BA-F0C6-CECE-0CEA-78A4DAD2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465576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ROBOTIC ARM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ccio Robotico arte vettoriale, icone e grafica per il download gratuito">
            <a:extLst>
              <a:ext uri="{FF2B5EF4-FFF2-40B4-BE49-F238E27FC236}">
                <a16:creationId xmlns:a16="http://schemas.microsoft.com/office/drawing/2014/main" id="{869B1261-A2CF-079B-5F94-02381BFB14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808946"/>
            <a:ext cx="6257544" cy="29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EA7CBD-C641-980F-9404-220377EAE7A2}"/>
              </a:ext>
            </a:extLst>
          </p:cNvPr>
          <p:cNvSpPr txBox="1"/>
          <p:nvPr/>
        </p:nvSpPr>
        <p:spPr>
          <a:xfrm>
            <a:off x="804672" y="4272682"/>
            <a:ext cx="34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aim is to reach a </a:t>
            </a:r>
            <a:r>
              <a:rPr lang="en-GB" b="1" dirty="0"/>
              <a:t>target</a:t>
            </a:r>
            <a:r>
              <a:rPr lang="en-GB" dirty="0"/>
              <a:t> point in the space, given the lengths of </a:t>
            </a:r>
            <a:r>
              <a:rPr lang="en-GB" b="1" dirty="0"/>
              <a:t>links </a:t>
            </a:r>
            <a:r>
              <a:rPr lang="en-GB" dirty="0"/>
              <a:t>and possible </a:t>
            </a:r>
            <a:r>
              <a:rPr lang="en-GB" b="1" dirty="0"/>
              <a:t>constraints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081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992D3E-9C4F-4DEF-E775-CA12ACC6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cognitive </a:t>
            </a:r>
            <a:r>
              <a:rPr lang="it-IT" dirty="0" err="1"/>
              <a:t>factors</a:t>
            </a:r>
            <a:br>
              <a:rPr lang="it-IT" dirty="0"/>
            </a:br>
            <a:r>
              <a:rPr lang="it-IT" dirty="0" err="1"/>
              <a:t>example</a:t>
            </a:r>
            <a:r>
              <a:rPr lang="it-IT" dirty="0"/>
              <a:t>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747483-178E-FF09-48F4-8194ADD5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371" y="2614395"/>
            <a:ext cx="5762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B8EDD7-0171-067B-6248-58E1DDFE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it-IT" sz="4000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9420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59F6D-A784-6768-1911-EAF3A070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2457"/>
            <a:ext cx="7729728" cy="1188720"/>
          </a:xfrm>
        </p:spPr>
        <p:txBody>
          <a:bodyPr/>
          <a:lstStyle/>
          <a:p>
            <a:r>
              <a:rPr lang="it-IT" dirty="0"/>
              <a:t>PROBLEM STATEMENT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61361-AC24-9231-5565-FF2196C2368B}"/>
              </a:ext>
            </a:extLst>
          </p:cNvPr>
          <p:cNvSpPr txBox="1"/>
          <p:nvPr/>
        </p:nvSpPr>
        <p:spPr>
          <a:xfrm>
            <a:off x="963561" y="2600913"/>
            <a:ext cx="4689988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UNCONSTRAINED: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/>
              <a:t>Rotation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z of </a:t>
            </a:r>
            <a:r>
              <a:rPr lang="el-GR" dirty="0"/>
              <a:t>ϑ</a:t>
            </a:r>
            <a:endParaRPr lang="it-IT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/>
              <a:t>Rotation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x of </a:t>
            </a:r>
            <a:r>
              <a:rPr lang="it-IT" dirty="0">
                <a:cs typeface="Times New Roman" panose="02020603050405020304" pitchFamily="18" charset="0"/>
              </a:rPr>
              <a:t>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cs typeface="Times New Roman" panose="02020603050405020304" pitchFamily="18" charset="0"/>
              </a:rPr>
              <a:t>CONSTRAINED: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>
                <a:cs typeface="Times New Roman" panose="02020603050405020304" pitchFamily="18" charset="0"/>
              </a:rPr>
              <a:t>Rotation</a:t>
            </a:r>
            <a:r>
              <a:rPr lang="it-IT" dirty="0">
                <a:cs typeface="Times New Roman" panose="02020603050405020304" pitchFamily="18" charset="0"/>
              </a:rPr>
              <a:t> </a:t>
            </a:r>
            <a:r>
              <a:rPr lang="it-IT" dirty="0" err="1">
                <a:cs typeface="Times New Roman" panose="02020603050405020304" pitchFamily="18" charset="0"/>
              </a:rPr>
              <a:t>around</a:t>
            </a:r>
            <a:r>
              <a:rPr lang="it-IT" dirty="0">
                <a:cs typeface="Times New Roman" panose="02020603050405020304" pitchFamily="18" charset="0"/>
              </a:rPr>
              <a:t> z of </a:t>
            </a:r>
            <a:r>
              <a:rPr lang="el-GR" dirty="0"/>
              <a:t>ϑ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 err="1">
                <a:cs typeface="Times New Roman" panose="02020603050405020304" pitchFamily="18" charset="0"/>
              </a:rPr>
              <a:t>Fixed</a:t>
            </a:r>
            <a:r>
              <a:rPr lang="it-IT" dirty="0">
                <a:cs typeface="Times New Roman" panose="02020603050405020304" pitchFamily="18" charset="0"/>
              </a:rPr>
              <a:t> α </a:t>
            </a:r>
            <a:r>
              <a:rPr lang="it-IT" dirty="0" err="1">
                <a:cs typeface="Times New Roman" panose="02020603050405020304" pitchFamily="18" charset="0"/>
              </a:rPr>
              <a:t>given</a:t>
            </a:r>
            <a:r>
              <a:rPr lang="it-IT" dirty="0">
                <a:cs typeface="Times New Roman" panose="02020603050405020304" pitchFamily="18" charset="0"/>
              </a:rPr>
              <a:t> by robot </a:t>
            </a:r>
            <a:r>
              <a:rPr lang="it-IT" dirty="0" err="1">
                <a:cs typeface="Times New Roman" panose="02020603050405020304" pitchFamily="18" charset="0"/>
              </a:rPr>
              <a:t>articolations</a:t>
            </a:r>
            <a:endParaRPr lang="it-IT" dirty="0">
              <a:cs typeface="Times New Roman" panose="02020603050405020304" pitchFamily="18" charset="0"/>
            </a:endParaRPr>
          </a:p>
        </p:txBody>
      </p:sp>
      <p:pic>
        <p:nvPicPr>
          <p:cNvPr id="3" name="Immagine 2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2FE5519E-36DB-C02F-3409-05E5AF3D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037" y="2600913"/>
            <a:ext cx="5030956" cy="31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66792-B29D-05DD-12EB-4C1136C4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35577"/>
            <a:ext cx="10737669" cy="1617835"/>
          </a:xfrm>
        </p:spPr>
        <p:txBody>
          <a:bodyPr>
            <a:normAutofit/>
          </a:bodyPr>
          <a:lstStyle/>
          <a:p>
            <a:r>
              <a:rPr lang="en-US" sz="28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End position is computed with </a:t>
            </a:r>
            <a:br>
              <a:rPr lang="en-US" sz="28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rototranslation</a:t>
            </a:r>
            <a:r>
              <a:rPr lang="en-US" sz="28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matrix multiplication</a:t>
            </a:r>
            <a:endParaRPr lang="it-IT" dirty="0"/>
          </a:p>
        </p:txBody>
      </p:sp>
      <p:pic>
        <p:nvPicPr>
          <p:cNvPr id="5" name="Segnaposto contenuto 4" descr="Immagine che contiene testo, schermata, Software multimediale&#10;&#10;Descrizione generata automaticamente">
            <a:extLst>
              <a:ext uri="{FF2B5EF4-FFF2-40B4-BE49-F238E27FC236}">
                <a16:creationId xmlns:a16="http://schemas.microsoft.com/office/drawing/2014/main" id="{387DDE84-A555-7394-9DF4-47C31BFE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5596"/>
          <a:stretch/>
        </p:blipFill>
        <p:spPr>
          <a:xfrm>
            <a:off x="2708224" y="2625362"/>
            <a:ext cx="6775552" cy="35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30273C-99E6-2A89-5B52-50A65EAAA1CF}"/>
              </a:ext>
            </a:extLst>
          </p:cNvPr>
          <p:cNvSpPr txBox="1"/>
          <p:nvPr/>
        </p:nvSpPr>
        <p:spPr>
          <a:xfrm>
            <a:off x="6579220" y="5374888"/>
            <a:ext cx="3995955" cy="75828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it-IT" sz="1500" b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3">
                <a:extLst>
                  <a:ext uri="{FF2B5EF4-FFF2-40B4-BE49-F238E27FC236}">
                    <a16:creationId xmlns:a16="http://schemas.microsoft.com/office/drawing/2014/main" id="{E44A6C62-FD02-672E-1073-0F39F435D0E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00200" y="2160023"/>
                <a:ext cx="8991600" cy="253795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3600" dirty="0">
                    <a:solidFill>
                      <a:schemeClr val="bg1"/>
                    </a:solidFill>
                  </a:rPr>
                  <a:t>Function to minimize:</a:t>
                </a:r>
                <a:br>
                  <a:rPr lang="en-GB" sz="36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r>
                                <m:rPr>
                                  <m:lit/>
                                </m:rP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itolo 3">
                <a:extLst>
                  <a:ext uri="{FF2B5EF4-FFF2-40B4-BE49-F238E27FC236}">
                    <a16:creationId xmlns:a16="http://schemas.microsoft.com/office/drawing/2014/main" id="{E44A6C62-FD02-672E-1073-0F39F435D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00200" y="2160023"/>
                <a:ext cx="8991600" cy="2537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F80C2-3973-B233-E575-4AC33C18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84" r="-1" b="-1"/>
          <a:stretch/>
        </p:blipFill>
        <p:spPr>
          <a:xfrm>
            <a:off x="-2065989" y="-2163087"/>
            <a:ext cx="753768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2A55606-99B8-DC12-3EB9-18C6996E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Function to minimize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D30FAEA-9AA7-48D9-92FC-10E00C132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F4EEAA-460D-40AC-D5EF-F42E84466F2C}"/>
                  </a:ext>
                </a:extLst>
              </p:cNvPr>
              <p:cNvSpPr txBox="1"/>
              <p:nvPr/>
            </p:nvSpPr>
            <p:spPr>
              <a:xfrm>
                <a:off x="8242273" y="973600"/>
                <a:ext cx="3374136" cy="4924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 defTabSz="914400">
                  <a:spcBef>
                    <a:spcPts val="1000"/>
                  </a:spcBef>
                  <a:buClr>
                    <a:schemeClr val="accent2"/>
                  </a:buClr>
                </a:pPr>
                <a:r>
                  <a:rPr lang="en-US" sz="2400" dirty="0">
                    <a:solidFill>
                      <a:srgbClr val="FFFFFF"/>
                    </a:solidFill>
                  </a:rPr>
                  <a:t>Distance between end position and target</a:t>
                </a:r>
              </a:p>
              <a:p>
                <a:pPr algn="ctr" defTabSz="914400">
                  <a:spcBef>
                    <a:spcPts val="1000"/>
                  </a:spcBef>
                  <a:buClr>
                    <a:schemeClr val="accent2"/>
                  </a:buClr>
                </a:pPr>
                <a:endParaRPr lang="en-US" sz="2400" dirty="0">
                  <a:solidFill>
                    <a:srgbClr val="FFFFFF"/>
                  </a:solidFill>
                </a:endParaRPr>
              </a:p>
              <a:p>
                <a:pPr indent="-228600" algn="ctr" defTabSz="914400"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m:rPr>
                                <m:lit/>
                              </m:rP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F4EEAA-460D-40AC-D5EF-F42E8446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73" y="973600"/>
                <a:ext cx="3374136" cy="4924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me - Optimization Society">
            <a:extLst>
              <a:ext uri="{FF2B5EF4-FFF2-40B4-BE49-F238E27FC236}">
                <a16:creationId xmlns:a16="http://schemas.microsoft.com/office/drawing/2014/main" id="{0AE3A394-ADCC-4C36-38E3-05E17A9F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9" y="4463906"/>
            <a:ext cx="6607905" cy="28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1EFFF-DA1F-12AB-A9D0-7F9335DF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ROTATION MATRIX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AFED00B-AEFA-4390-6544-E4746352011D}"/>
              </a:ext>
            </a:extLst>
          </p:cNvPr>
          <p:cNvGrpSpPr/>
          <p:nvPr/>
        </p:nvGrpSpPr>
        <p:grpSpPr>
          <a:xfrm>
            <a:off x="1941871" y="2579050"/>
            <a:ext cx="8308257" cy="3182653"/>
            <a:chOff x="5879690" y="2086047"/>
            <a:chExt cx="5323945" cy="1890362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0F98428-E880-FD42-BAD5-B1FEE51D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9690" y="2086047"/>
              <a:ext cx="5323945" cy="897184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B6E8468E-F96F-297A-D07F-E3F4B3FE1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9690" y="3133292"/>
              <a:ext cx="5323945" cy="843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8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185D7-329C-2F22-617D-8D74642E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161" y="526492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PARTICLE SWARM OPTIMIZATION </a:t>
            </a:r>
          </a:p>
        </p:txBody>
      </p:sp>
      <p:pic>
        <p:nvPicPr>
          <p:cNvPr id="2054" name="Picture 6" descr="A Gentle Introduction to Particle Swarm Optimization -  MachineLearningMastery.com">
            <a:extLst>
              <a:ext uri="{FF2B5EF4-FFF2-40B4-BE49-F238E27FC236}">
                <a16:creationId xmlns:a16="http://schemas.microsoft.com/office/drawing/2014/main" id="{9DF92719-6A38-8FB8-0129-9A9CBDE2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3" r="22951"/>
          <a:stretch/>
        </p:blipFill>
        <p:spPr bwMode="auto">
          <a:xfrm>
            <a:off x="20" y="10"/>
            <a:ext cx="465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F14FB-63AA-573F-B167-FC7D2B7721A4}"/>
              </a:ext>
            </a:extLst>
          </p:cNvPr>
          <p:cNvSpPr txBox="1"/>
          <p:nvPr/>
        </p:nvSpPr>
        <p:spPr>
          <a:xfrm>
            <a:off x="5612645" y="2035781"/>
            <a:ext cx="5925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Initialization of population</a:t>
            </a:r>
          </a:p>
          <a:p>
            <a:r>
              <a:rPr lang="en-GB" dirty="0">
                <a:latin typeface="Consolas" panose="020B0609020204030204" pitchFamily="49" charset="0"/>
              </a:rPr>
              <a:t>Initialization of personal and global best</a:t>
            </a:r>
          </a:p>
          <a:p>
            <a:r>
              <a:rPr lang="en-GB" dirty="0">
                <a:latin typeface="Consolas" panose="020B0609020204030204" pitchFamily="49" charset="0"/>
              </a:rPr>
              <a:t>Initialize history of global best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While iteration&lt;</a:t>
            </a:r>
            <a:r>
              <a:rPr lang="en-GB" dirty="0" err="1">
                <a:latin typeface="Consolas" panose="020B0609020204030204" pitchFamily="49" charset="0"/>
              </a:rPr>
              <a:t>max_iter</a:t>
            </a:r>
            <a:r>
              <a:rPr lang="en-GB" dirty="0"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latin typeface="Consolas" panose="020B0609020204030204" pitchFamily="49" charset="0"/>
              </a:rPr>
              <a:t>	For each individual:</a:t>
            </a:r>
          </a:p>
          <a:p>
            <a:r>
              <a:rPr lang="en-GB" dirty="0">
                <a:latin typeface="Consolas" panose="020B0609020204030204" pitchFamily="49" charset="0"/>
              </a:rPr>
              <a:t>		Compute fitness</a:t>
            </a:r>
          </a:p>
          <a:p>
            <a:r>
              <a:rPr lang="en-GB" dirty="0">
                <a:latin typeface="Consolas" panose="020B0609020204030204" pitchFamily="49" charset="0"/>
              </a:rPr>
              <a:t>		If needed update personal best</a:t>
            </a:r>
          </a:p>
          <a:p>
            <a:r>
              <a:rPr lang="en-GB" dirty="0">
                <a:latin typeface="Consolas" panose="020B0609020204030204" pitchFamily="49" charset="0"/>
              </a:rPr>
              <a:t>		If needed update global best</a:t>
            </a:r>
          </a:p>
          <a:p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Check for convergence </a:t>
            </a:r>
            <a:r>
              <a:rPr lang="en-GB" dirty="0">
                <a:latin typeface="Consolas" panose="020B0609020204030204" pitchFamily="49" charset="0"/>
              </a:rPr>
              <a:t>		Update velocity and position</a:t>
            </a:r>
          </a:p>
          <a:p>
            <a:r>
              <a:rPr lang="en-GB" dirty="0">
                <a:latin typeface="Consolas" panose="020B0609020204030204" pitchFamily="49" charset="0"/>
              </a:rPr>
              <a:t>	Update history of global best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Check for stationary point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Return for maximum iteration reached</a:t>
            </a:r>
          </a:p>
        </p:txBody>
      </p:sp>
    </p:spTree>
    <p:extLst>
      <p:ext uri="{BB962C8B-B14F-4D97-AF65-F5344CB8AC3E}">
        <p14:creationId xmlns:p14="http://schemas.microsoft.com/office/powerpoint/2010/main" val="419255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FA19B-F925-2E3C-3C1D-6815755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POSITION AND VELOCITY UPDATE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DD5C54-A6B8-8BB3-FEC9-BBD31322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2681531"/>
            <a:ext cx="9021434" cy="9050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CF735A-3F50-5F3F-49BD-4513C5EEE39A}"/>
              </a:ext>
            </a:extLst>
          </p:cNvPr>
          <p:cNvSpPr txBox="1"/>
          <p:nvPr/>
        </p:nvSpPr>
        <p:spPr>
          <a:xfrm>
            <a:off x="1585284" y="3772278"/>
            <a:ext cx="9113196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HOW TO DEAL WITH INDIVIDUAL THAT DOESN’T RESPECT CONSTRAINTS?</a:t>
            </a:r>
          </a:p>
          <a:p>
            <a:pPr>
              <a:lnSpc>
                <a:spcPct val="150000"/>
              </a:lnSpc>
            </a:pPr>
            <a:r>
              <a:rPr lang="en-GB" dirty="0"/>
              <a:t>If individual exceeds boundary in dimension 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Absorb:</a:t>
            </a:r>
            <a:r>
              <a:rPr lang="en-GB" dirty="0"/>
              <a:t> 		individual[</a:t>
            </a:r>
            <a:r>
              <a:rPr lang="en-GB" dirty="0" err="1"/>
              <a:t>i</a:t>
            </a:r>
            <a:r>
              <a:rPr lang="en-GB" dirty="0"/>
              <a:t>]=boundary[</a:t>
            </a:r>
            <a:r>
              <a:rPr lang="en-GB" dirty="0" err="1"/>
              <a:t>i</a:t>
            </a:r>
            <a:r>
              <a:rPr lang="en-GB" dirty="0"/>
              <a:t>], 		velocity[</a:t>
            </a:r>
            <a:r>
              <a:rPr lang="en-GB" dirty="0" err="1"/>
              <a:t>i</a:t>
            </a:r>
            <a:r>
              <a:rPr lang="en-GB" dirty="0"/>
              <a:t>]=0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Reflect:</a:t>
            </a:r>
            <a:r>
              <a:rPr lang="en-GB" dirty="0"/>
              <a:t> 		individual[</a:t>
            </a:r>
            <a:r>
              <a:rPr lang="en-GB" dirty="0" err="1"/>
              <a:t>i</a:t>
            </a:r>
            <a:r>
              <a:rPr lang="en-GB" dirty="0"/>
              <a:t>]=boundary[</a:t>
            </a:r>
            <a:r>
              <a:rPr lang="en-GB" dirty="0" err="1"/>
              <a:t>i</a:t>
            </a:r>
            <a:r>
              <a:rPr lang="en-GB" dirty="0"/>
              <a:t>],		velocity[</a:t>
            </a:r>
            <a:r>
              <a:rPr lang="en-GB" dirty="0" err="1"/>
              <a:t>i</a:t>
            </a:r>
            <a:r>
              <a:rPr lang="en-GB" dirty="0"/>
              <a:t>]=-velocity[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Damping:</a:t>
            </a:r>
            <a:r>
              <a:rPr lang="en-GB" dirty="0"/>
              <a:t> 	individual[</a:t>
            </a:r>
            <a:r>
              <a:rPr lang="en-GB" dirty="0" err="1"/>
              <a:t>i</a:t>
            </a:r>
            <a:r>
              <a:rPr lang="en-GB" dirty="0"/>
              <a:t>]=boundary[</a:t>
            </a:r>
            <a:r>
              <a:rPr lang="en-GB" dirty="0" err="1"/>
              <a:t>i</a:t>
            </a:r>
            <a:r>
              <a:rPr lang="en-GB" dirty="0"/>
              <a:t>], 		velocity[</a:t>
            </a:r>
            <a:r>
              <a:rPr lang="en-GB" dirty="0" err="1"/>
              <a:t>i</a:t>
            </a:r>
            <a:r>
              <a:rPr lang="en-GB" dirty="0"/>
              <a:t>]=-rand*velocity[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561582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1879</TotalTime>
  <Words>589</Words>
  <Application>Microsoft Office PowerPoint</Application>
  <PresentationFormat>Widescreen</PresentationFormat>
  <Paragraphs>190</Paragraphs>
  <Slides>21</Slides>
  <Notes>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Aptos</vt:lpstr>
      <vt:lpstr>Arial</vt:lpstr>
      <vt:lpstr>Cambria Math</vt:lpstr>
      <vt:lpstr>Consolas</vt:lpstr>
      <vt:lpstr>Gill Sans MT</vt:lpstr>
      <vt:lpstr>Times New Roman</vt:lpstr>
      <vt:lpstr>Wingdings</vt:lpstr>
      <vt:lpstr>Pacco</vt:lpstr>
      <vt:lpstr>INVERSE KINEMATIC PROBLEM WITH PSO</vt:lpstr>
      <vt:lpstr>ROBOTIC ARM</vt:lpstr>
      <vt:lpstr>PROBLEM STATEMENT</vt:lpstr>
      <vt:lpstr>End position is computed with  rototranslation matrix multiplication</vt:lpstr>
      <vt:lpstr>Function to minimize: |(|end\_pos -target|)|</vt:lpstr>
      <vt:lpstr>Function to minimize </vt:lpstr>
      <vt:lpstr>ROTATION MATRIX</vt:lpstr>
      <vt:lpstr>PARTICLE SWARM OPTIMIZATION </vt:lpstr>
      <vt:lpstr>POSITION AND VELOCITY UPDATE</vt:lpstr>
      <vt:lpstr>Presentazione standard di PowerPoint</vt:lpstr>
      <vt:lpstr>Presentazione standard di PowerPoint</vt:lpstr>
      <vt:lpstr>Presentazione standard di PowerPoint</vt:lpstr>
      <vt:lpstr>BOUNDARY CONDITIONS</vt:lpstr>
      <vt:lpstr>HYPERPARAMETERS</vt:lpstr>
      <vt:lpstr>INERTIA WEIGHTS: example 1 (unconstrained)</vt:lpstr>
      <vt:lpstr>Social/cognitive factors: example1</vt:lpstr>
      <vt:lpstr>Social and cognitive factors example 1</vt:lpstr>
      <vt:lpstr>INERTIA WEIGHTS: example 2 (constrained)</vt:lpstr>
      <vt:lpstr>Social/cognitive factors:  example 2</vt:lpstr>
      <vt:lpstr>Social and cognitive factors example 2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CARPENÈ SARA [SM3800007]</dc:creator>
  <cp:lastModifiedBy>CARPENÈ SARA [SM3800007]</cp:lastModifiedBy>
  <cp:revision>17</cp:revision>
  <dcterms:created xsi:type="dcterms:W3CDTF">2024-12-04T08:32:14Z</dcterms:created>
  <dcterms:modified xsi:type="dcterms:W3CDTF">2024-12-15T15:51:28Z</dcterms:modified>
</cp:coreProperties>
</file>