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026" autoAdjust="0"/>
  </p:normalViewPr>
  <p:slideViewPr>
    <p:cSldViewPr snapToGrid="0">
      <p:cViewPr varScale="1">
        <p:scale>
          <a:sx n="58" d="100"/>
          <a:sy n="58" d="100"/>
        </p:scale>
        <p:origin x="963"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2022/5/17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0" i="0" strike="noStrike" spc="0" dirty="0">
                <a:solidFill>
                  <a:srgbClr val="000000"/>
                </a:solidFill>
                <a:latin typeface="微软雅黑" panose="020B0503020204020204" pitchFamily="34" charset="-122"/>
                <a:ea typeface="微软雅黑" panose="020B0503020204020204" pitchFamily="34" charset="-122"/>
              </a:rPr>
              <a:t>调优器周期性地利用包的平均延迟的统计数据，并利用应用程序给出的目标来调整条件检测器块的α参数。设计的直觉：条件检测器的灵敏度与α值的大小成反比</a:t>
            </a:r>
          </a:p>
          <a:p>
            <a:r>
              <a:rPr lang="en-US" altLang="zh-CN" sz="1200" b="0" i="0" strike="noStrike" spc="0" dirty="0">
                <a:solidFill>
                  <a:srgbClr val="000000"/>
                </a:solidFill>
                <a:latin typeface="微软雅黑" panose="020B0503020204020204" pitchFamily="34" charset="-122"/>
                <a:ea typeface="微软雅黑" panose="020B0503020204020204" pitchFamily="34" charset="-122"/>
              </a:rPr>
              <a:t>      </a:t>
            </a:r>
            <a:r>
              <a:rPr lang="zh-CN" altLang="zh-CN" sz="1200" b="0" i="0" strike="noStrike" spc="0" dirty="0">
                <a:solidFill>
                  <a:srgbClr val="000000"/>
                </a:solidFill>
                <a:latin typeface="微软雅黑" panose="020B0503020204020204" pitchFamily="34" charset="-122"/>
                <a:ea typeface="微软雅黑" panose="020B0503020204020204" pitchFamily="34" charset="-122"/>
              </a:rPr>
              <a:t>半秒的调优周期较佳，α的变化量与平均端到端延迟到目标的距离成正比。</a:t>
            </a:r>
          </a:p>
          <a:p>
            <a:endParaRPr lang="zh-CN" altLang="en-US" dirty="0"/>
          </a:p>
        </p:txBody>
      </p:sp>
      <p:sp>
        <p:nvSpPr>
          <p:cNvPr id="4" name="灯片编号占位符 3"/>
          <p:cNvSpPr>
            <a:spLocks noGrp="1"/>
          </p:cNvSpPr>
          <p:nvPr>
            <p:ph type="sldNum" sz="quarter" idx="5"/>
          </p:nvPr>
        </p:nvSpPr>
        <p:spPr/>
        <p:txBody>
          <a:bodyPr/>
          <a:lstStyle/>
          <a:p>
            <a:fld id="{1B28674F-E567-AA4B-8C16-788D7CE21C4F}" type="slidenum">
              <a:rPr lang="en-US" altLang="zh-CN" smtClean="0"/>
              <a:t>13</a:t>
            </a:fld>
            <a:endParaRPr kumimoji="1" lang="zh-CN" altLang="en-US"/>
          </a:p>
        </p:txBody>
      </p:sp>
    </p:spTree>
    <p:extLst>
      <p:ext uri="{BB962C8B-B14F-4D97-AF65-F5344CB8AC3E}">
        <p14:creationId xmlns:p14="http://schemas.microsoft.com/office/powerpoint/2010/main" val="1280353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28674F-E567-AA4B-8C16-788D7CE21C4F}" type="slidenum">
              <a:rPr lang="en-US" altLang="zh-CN" smtClean="0"/>
              <a:t>14</a:t>
            </a:fld>
            <a:endParaRPr kumimoji="1" lang="zh-CN" altLang="en-US"/>
          </a:p>
        </p:txBody>
      </p:sp>
    </p:spTree>
    <p:extLst>
      <p:ext uri="{BB962C8B-B14F-4D97-AF65-F5344CB8AC3E}">
        <p14:creationId xmlns:p14="http://schemas.microsoft.com/office/powerpoint/2010/main" val="2461386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sz="2000" dirty="0" err="1">
                <a:solidFill>
                  <a:srgbClr val="FF0000"/>
                </a:solidFill>
              </a:rPr>
              <a:t>记得强调我们复现了</a:t>
            </a:r>
            <a:r>
              <a:rPr lang="en-US" sz="2000" dirty="0">
                <a:solidFill>
                  <a:srgbClr val="FF0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2000" dirty="0">
                <a:solidFill>
                  <a:srgbClr val="1D2129"/>
                </a:solidFill>
                <a:highlight>
                  <a:srgbClr val="FFFFFF"/>
                </a:highlight>
                <a:latin typeface="PingFangSC-Regular"/>
                <a:ea typeface="PingFangSC-Regular"/>
              </a:rPr>
              <a:t>Cubic是Linux和Android操作系统中的默认TCP，占据了智能手机/平板电脑60%以上的市场份额</a:t>
            </a:r>
          </a:p>
          <a:p>
            <a:endParaRPr lang="en-US" sz="2000" dirty="0">
              <a:solidFill>
                <a:srgbClr val="FF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抖动：最大延迟时间与最小延迟时间的差值</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b="0" i="0" dirty="0">
                <a:solidFill>
                  <a:srgbClr val="1D2129"/>
                </a:solidFill>
                <a:effectLst/>
                <a:latin typeface="PingFangSC-Regular"/>
              </a:rPr>
              <a:t>在到达最后一英里</a:t>
            </a:r>
            <a:r>
              <a:rPr lang="en-US" altLang="zh-CN" b="0" i="0" dirty="0">
                <a:solidFill>
                  <a:srgbClr val="1D2129"/>
                </a:solidFill>
                <a:effectLst/>
                <a:latin typeface="PingFangSC-Regular"/>
              </a:rPr>
              <a:t>(BS</a:t>
            </a:r>
            <a:r>
              <a:rPr lang="zh-CN" altLang="en-US" b="0" i="0" dirty="0">
                <a:solidFill>
                  <a:srgbClr val="1D2129"/>
                </a:solidFill>
                <a:effectLst/>
                <a:latin typeface="PingFangSC-Regular"/>
              </a:rPr>
              <a:t>到</a:t>
            </a:r>
            <a:r>
              <a:rPr lang="en-US" altLang="zh-CN" b="0" i="0" dirty="0">
                <a:solidFill>
                  <a:srgbClr val="1D2129"/>
                </a:solidFill>
                <a:effectLst/>
                <a:latin typeface="PingFangSC-Regular"/>
              </a:rPr>
              <a:t>UE)</a:t>
            </a:r>
            <a:r>
              <a:rPr lang="zh-CN" altLang="en-US" b="0" i="0" dirty="0">
                <a:solidFill>
                  <a:srgbClr val="1D2129"/>
                </a:solidFill>
                <a:effectLst/>
                <a:latin typeface="PingFangSC-Regular"/>
              </a:rPr>
              <a:t>之前，</a:t>
            </a:r>
            <a:r>
              <a:rPr lang="en-US" altLang="zh-CN" b="0" i="0" dirty="0">
                <a:solidFill>
                  <a:srgbClr val="1D2129"/>
                </a:solidFill>
                <a:effectLst/>
                <a:latin typeface="PingFangSC-Regular"/>
              </a:rPr>
              <a:t>C2TCP</a:t>
            </a:r>
            <a:r>
              <a:rPr lang="zh-CN" altLang="en-US" b="0" i="0" dirty="0">
                <a:solidFill>
                  <a:srgbClr val="1D2129"/>
                </a:solidFill>
                <a:effectLst/>
                <a:latin typeface="PingFangSC-Regular"/>
              </a:rPr>
              <a:t>流需要从服务器到达</a:t>
            </a:r>
            <a:r>
              <a:rPr lang="en-US" altLang="zh-CN" b="0" i="0" dirty="0">
                <a:solidFill>
                  <a:srgbClr val="1D2129"/>
                </a:solidFill>
                <a:effectLst/>
                <a:latin typeface="PingFangSC-Regular"/>
              </a:rPr>
              <a:t>BS</a:t>
            </a:r>
            <a:endParaRPr lang="zh-CN" b="1" dirty="0">
              <a:solidFill>
                <a:srgbClr val="1D2129"/>
              </a:solidFill>
              <a:highlight>
                <a:srgbClr val="FFFFFF"/>
              </a:highlight>
              <a:latin typeface="PingFangSC-Regular"/>
              <a:ea typeface="PingFangSC-Regul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dirty="0"/>
              <a:t>比较了</a:t>
            </a:r>
            <a:r>
              <a:rPr lang="en-US" dirty="0"/>
              <a:t>C2TCP(</a:t>
            </a:r>
            <a:r>
              <a:rPr lang="zh-CN" dirty="0"/>
              <a:t>一种终端主机解决方案</a:t>
            </a:r>
            <a:r>
              <a:rPr lang="en-US" dirty="0"/>
              <a:t>)</a:t>
            </a:r>
            <a:r>
              <a:rPr lang="zh-CN" dirty="0"/>
              <a:t>和</a:t>
            </a:r>
            <a:r>
              <a:rPr lang="en-US" dirty="0" err="1"/>
              <a:t>CoDel</a:t>
            </a:r>
            <a:r>
              <a:rPr lang="en-US" dirty="0"/>
              <a:t>(</a:t>
            </a:r>
            <a:r>
              <a:rPr lang="zh-CN" dirty="0"/>
              <a:t>一种网络内解决方案，它是启发我们的方案之一</a:t>
            </a:r>
            <a:r>
              <a:rPr lang="en-US" dirty="0"/>
              <a:t>)</a:t>
            </a:r>
            <a:r>
              <a:rPr lang="zh-CN" dirty="0"/>
              <a:t>的性能。</a:t>
            </a:r>
          </a:p>
          <a:p>
            <a:r>
              <a:rPr lang="zh-CN" dirty="0"/>
              <a:t>在</a:t>
            </a:r>
            <a:r>
              <a:rPr lang="en-US" dirty="0"/>
              <a:t>Mahimahi</a:t>
            </a:r>
            <a:r>
              <a:rPr lang="zh-CN" dirty="0"/>
              <a:t>的上行和下行队列中都添加了</a:t>
            </a:r>
            <a:r>
              <a:rPr lang="en-US" dirty="0" err="1"/>
              <a:t>CoDel</a:t>
            </a:r>
            <a:r>
              <a:rPr lang="en-US" dirty="0"/>
              <a:t> AQM</a:t>
            </a:r>
            <a:r>
              <a:rPr lang="zh-CN" dirty="0"/>
              <a:t>算法，并在终端主机上使用</a:t>
            </a:r>
            <a:r>
              <a:rPr lang="en-US" dirty="0"/>
              <a:t>Cubic</a:t>
            </a:r>
            <a:r>
              <a:rPr lang="zh-CN" dirty="0"/>
              <a:t>算法。</a:t>
            </a:r>
          </a:p>
          <a:p>
            <a:r>
              <a:rPr lang="zh-CN" altLang="zh-CN" dirty="0">
                <a:latin typeface="Microsoft YaHei"/>
                <a:ea typeface="Microsoft YaHei"/>
              </a:rPr>
              <a:t>但是，要拥有像</a:t>
            </a:r>
            <a:r>
              <a:rPr lang="en-US" altLang="zh-CN" dirty="0" err="1">
                <a:latin typeface="Microsoft YaHei"/>
                <a:ea typeface="Microsoft YaHei"/>
              </a:rPr>
              <a:t>CoDel</a:t>
            </a:r>
            <a:r>
              <a:rPr lang="zh-CN" altLang="zh-CN" dirty="0">
                <a:latin typeface="Microsoft YaHei"/>
                <a:ea typeface="Microsoft YaHei"/>
              </a:rPr>
              <a:t>这样的网络内解决方案，移动运营商必须将它们安装在他们的基站内，以及蜂窝电话上的基带调制解调器或无线电接口驱动程序中，而像</a:t>
            </a:r>
            <a:r>
              <a:rPr lang="en-US" altLang="zh-CN" dirty="0">
                <a:latin typeface="Microsoft YaHei"/>
                <a:ea typeface="Microsoft YaHei"/>
              </a:rPr>
              <a:t>C2TCP</a:t>
            </a:r>
            <a:r>
              <a:rPr lang="zh-CN" altLang="zh-CN" dirty="0">
                <a:latin typeface="Microsoft YaHei"/>
                <a:ea typeface="Microsoft YaHei"/>
              </a:rPr>
              <a:t>这样的终端主机解决方案只需要更新服务端的软件。</a:t>
            </a:r>
          </a:p>
          <a:p>
            <a:endParaRPr lang="zh-CN" altLang="zh-CN" dirty="0">
              <a:latin typeface="等线"/>
              <a:ea typeface="等线"/>
            </a:endParaRPr>
          </a:p>
          <a:p>
            <a:r>
              <a:rPr lang="zh-CN" altLang="zh-CN" dirty="0">
                <a:latin typeface="Microsoft YaHei"/>
                <a:ea typeface="Microsoft YaHei"/>
              </a:rPr>
              <a:t>此外，终端主机解决方案为应用程序提供一定程度的自由来控制它们的操作点，而不是让网络内解决方案缺乏适应各种应用程序需求的灵活性，需要修改网关和网络设备。</a:t>
            </a:r>
          </a:p>
          <a:p>
            <a:endParaRPr lang="zh-CN" dirty="0"/>
          </a:p>
          <a:p>
            <a:endParaRPr 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en-US" b="0" i="0" dirty="0">
                <a:solidFill>
                  <a:srgbClr val="333333"/>
                </a:solidFill>
                <a:effectLst/>
                <a:latin typeface="-apple-system"/>
              </a:rPr>
              <a:t>标准</a:t>
            </a:r>
            <a:r>
              <a:rPr lang="en-US" altLang="zh-CN" b="0" i="0" dirty="0">
                <a:solidFill>
                  <a:srgbClr val="333333"/>
                </a:solidFill>
                <a:effectLst/>
                <a:latin typeface="-apple-system"/>
              </a:rPr>
              <a:t>TCP</a:t>
            </a:r>
            <a:r>
              <a:rPr lang="zh-CN" altLang="en-US" b="0" i="0" dirty="0">
                <a:solidFill>
                  <a:srgbClr val="333333"/>
                </a:solidFill>
                <a:effectLst/>
                <a:latin typeface="-apple-system"/>
              </a:rPr>
              <a:t>协议的拥塞控制算法会在链路的瓶颈处将缓冲区填满。而由于拥塞的信号</a:t>
            </a:r>
            <a:r>
              <a:rPr lang="en-US" altLang="zh-CN" b="0" i="0" dirty="0">
                <a:solidFill>
                  <a:srgbClr val="333333"/>
                </a:solidFill>
                <a:effectLst/>
                <a:latin typeface="-apple-system"/>
              </a:rPr>
              <a:t>(</a:t>
            </a:r>
            <a:r>
              <a:rPr lang="zh-CN" altLang="en-US" b="0" i="0" dirty="0">
                <a:solidFill>
                  <a:srgbClr val="333333"/>
                </a:solidFill>
                <a:effectLst/>
                <a:latin typeface="-apple-system"/>
              </a:rPr>
              <a:t>一个数 据包丢失</a:t>
            </a:r>
            <a:r>
              <a:rPr lang="en-US" altLang="zh-CN" b="0" i="0" dirty="0">
                <a:solidFill>
                  <a:srgbClr val="333333"/>
                </a:solidFill>
                <a:effectLst/>
                <a:latin typeface="-apple-system"/>
              </a:rPr>
              <a:t>)</a:t>
            </a:r>
            <a:r>
              <a:rPr lang="zh-CN" altLang="en-US" b="0" i="0" dirty="0">
                <a:solidFill>
                  <a:srgbClr val="333333"/>
                </a:solidFill>
                <a:effectLst/>
                <a:latin typeface="-apple-system"/>
              </a:rPr>
              <a:t>需经很长时间才能反馈到发送端</a:t>
            </a:r>
            <a:r>
              <a:rPr lang="en-US" altLang="zh-CN" b="0" i="0" dirty="0">
                <a:solidFill>
                  <a:srgbClr val="333333"/>
                </a:solidFill>
                <a:effectLst/>
                <a:latin typeface="-apple-system"/>
              </a:rPr>
              <a:t>,</a:t>
            </a:r>
            <a:r>
              <a:rPr lang="zh-CN" altLang="en-US" b="0" i="0" dirty="0">
                <a:solidFill>
                  <a:srgbClr val="333333"/>
                </a:solidFill>
                <a:effectLst/>
                <a:latin typeface="-apple-system"/>
              </a:rPr>
              <a:t>此时在发送端和接收端之间缓存了大量数据</a:t>
            </a:r>
            <a:r>
              <a:rPr lang="en-US" altLang="zh-CN" b="0" i="0" dirty="0">
                <a:solidFill>
                  <a:srgbClr val="333333"/>
                </a:solidFill>
                <a:effectLst/>
                <a:latin typeface="-apple-system"/>
              </a:rPr>
              <a:t>, TCP</a:t>
            </a:r>
            <a:r>
              <a:rPr lang="zh-CN" altLang="en-US" b="0" i="0" dirty="0">
                <a:solidFill>
                  <a:srgbClr val="333333"/>
                </a:solidFill>
                <a:effectLst/>
                <a:latin typeface="-apple-system"/>
              </a:rPr>
              <a:t>协议也不能很好地运作。</a:t>
            </a:r>
            <a:endParaRPr lang="zh-CN" dirty="0"/>
          </a:p>
          <a:p>
            <a:r>
              <a:rPr lang="zh-CN" altLang="en-US" b="0" i="0" dirty="0">
                <a:solidFill>
                  <a:srgbClr val="1D2129"/>
                </a:solidFill>
                <a:effectLst/>
                <a:latin typeface="PingFangSC-Regular"/>
              </a:rPr>
              <a:t>在有线网络中，所有用户都将竞争相同的队列</a:t>
            </a:r>
            <a:endParaRPr lang="en-US" altLang="zh-CN" b="0" i="0" dirty="0">
              <a:solidFill>
                <a:srgbClr val="1D2129"/>
              </a:solidFill>
              <a:effectLst/>
              <a:latin typeface="PingFangSC-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Microsoft YaHei"/>
                <a:ea typeface="Microsoft YaHei"/>
              </a:rPr>
              <a:t>C2TCP</a:t>
            </a:r>
            <a:r>
              <a:rPr lang="zh-CN" altLang="zh-CN" dirty="0">
                <a:latin typeface="Microsoft YaHei"/>
                <a:ea typeface="Microsoft YaHei"/>
              </a:rPr>
              <a:t>的主要设计目标是控制数据包的延迟。它的一个主要特征和重要特性是它对队列大小的敏感度很低。</a:t>
            </a:r>
            <a:endParaRPr 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zh-CN" altLang="zh-CN" sz="1200" dirty="0">
                <a:latin typeface="Microsoft YaHei"/>
                <a:ea typeface="Microsoft YaHei"/>
              </a:rPr>
              <a:t>当手机用户运行一个对延迟敏感的应用（如实时游戏、观频会议等）时，该应用的流量是用户最高优先级的流量。但在对同一用户有不同要求的多个应用的情况下﹐我们认为C2TCP应该在较低层次上伴随着优先级技术，以便在实践中获得良好的效果。例如，一个简单的解决方案是对不同流量的数据包使用严格的优先级标记（通过在</a:t>
            </a:r>
            <a:r>
              <a:rPr lang="en-US" altLang="zh-CN" sz="1200" dirty="0">
                <a:latin typeface="Microsoft YaHei"/>
                <a:ea typeface="Microsoft YaHei"/>
              </a:rPr>
              <a:t>IP</a:t>
            </a:r>
            <a:r>
              <a:rPr lang="zh-CN" altLang="zh-CN" sz="1200" dirty="0">
                <a:latin typeface="Microsoft YaHei"/>
                <a:ea typeface="Microsoft YaHei"/>
              </a:rPr>
              <a:t>头中没置差异化服务字段），并严格地根据这些优先级在网络中为流量服务</a:t>
            </a:r>
            <a:r>
              <a:rPr lang="en-US" altLang="zh-CN" sz="1200" dirty="0">
                <a:latin typeface="Microsoft YaHei"/>
                <a:ea typeface="Microsoft YaHei"/>
              </a:rPr>
              <a:t>·</a:t>
            </a:r>
          </a:p>
          <a:p>
            <a:r>
              <a:rPr lang="zh-CN" altLang="zh-CN" sz="1200" dirty="0">
                <a:latin typeface="Microsoft YaHei"/>
                <a:ea typeface="Microsoft YaHei"/>
              </a:rPr>
              <a:t>基于蜂窝网络的底层架构进行设计。包括在</a:t>
            </a:r>
            <a:r>
              <a:rPr lang="en-US" altLang="zh-CN" sz="1200" dirty="0">
                <a:latin typeface="Microsoft YaHei"/>
                <a:ea typeface="Microsoft YaHei"/>
              </a:rPr>
              <a:t>BS</a:t>
            </a:r>
            <a:r>
              <a:rPr lang="zh-CN" altLang="zh-CN" sz="1200" dirty="0">
                <a:latin typeface="Microsoft YaHei"/>
                <a:ea typeface="Microsoft YaHei"/>
              </a:rPr>
              <a:t>深用户缓冲区的存在，利用在</a:t>
            </a:r>
            <a:r>
              <a:rPr lang="en-US" altLang="zh-CN" sz="1200" dirty="0">
                <a:latin typeface="Microsoft YaHei"/>
                <a:ea typeface="Microsoft YaHei"/>
              </a:rPr>
              <a:t>BS</a:t>
            </a:r>
            <a:r>
              <a:rPr lang="zh-CN" altLang="zh-CN" sz="1200" dirty="0">
                <a:latin typeface="Microsoft YaHei"/>
                <a:ea typeface="Microsoft YaHei"/>
              </a:rPr>
              <a:t>带来公平调度器在各种问题的瓶颈环节</a:t>
            </a:r>
            <a:r>
              <a:rPr lang="en-US" altLang="zh-CN" sz="1200" dirty="0">
                <a:latin typeface="Microsoft YaHei"/>
                <a:ea typeface="Microsoft YaHei"/>
              </a:rPr>
              <a:t>(</a:t>
            </a:r>
            <a:r>
              <a:rPr lang="zh-CN" altLang="zh-CN" sz="1200" dirty="0">
                <a:latin typeface="Microsoft YaHei"/>
                <a:ea typeface="Microsoft YaHei"/>
              </a:rPr>
              <a:t>最后一英里</a:t>
            </a:r>
            <a:r>
              <a:rPr lang="en-US" altLang="zh-CN" sz="1200" dirty="0">
                <a:latin typeface="Microsoft YaHei"/>
                <a:ea typeface="Microsoft YaHei"/>
              </a:rPr>
              <a:t>),</a:t>
            </a:r>
            <a:r>
              <a:rPr lang="zh-CN" altLang="zh-CN" sz="1200" dirty="0">
                <a:latin typeface="Microsoft YaHei"/>
                <a:ea typeface="Microsoft YaHei"/>
              </a:rPr>
              <a:t>和较低的</a:t>
            </a:r>
            <a:r>
              <a:rPr lang="en-US" altLang="zh-CN" sz="1200" dirty="0">
                <a:latin typeface="Microsoft YaHei"/>
                <a:ea typeface="Microsoft YaHei"/>
              </a:rPr>
              <a:t>e2e</a:t>
            </a:r>
            <a:r>
              <a:rPr lang="zh-CN" altLang="zh-CN" sz="1200" dirty="0">
                <a:latin typeface="Microsoft YaHei"/>
                <a:ea typeface="Microsoft YaHei"/>
              </a:rPr>
              <a:t>延迟反馈控制。因此，缺乏这种结构会影响</a:t>
            </a:r>
            <a:r>
              <a:rPr lang="en-US" altLang="zh-CN" sz="1200" dirty="0">
                <a:latin typeface="Microsoft YaHei"/>
                <a:ea typeface="Microsoft YaHei"/>
              </a:rPr>
              <a:t>C2TCP</a:t>
            </a:r>
            <a:r>
              <a:rPr lang="zh-CN" altLang="zh-CN" sz="1200" dirty="0">
                <a:latin typeface="Microsoft YaHei"/>
                <a:ea typeface="Microsoft YaHei"/>
              </a:rPr>
              <a:t>的性能。</a:t>
            </a:r>
          </a:p>
          <a:p>
            <a:r>
              <a:rPr lang="zh-CN" altLang="zh-CN" sz="1200" dirty="0">
                <a:latin typeface="Microsoft YaHei"/>
                <a:ea typeface="Microsoft YaHei"/>
              </a:rPr>
              <a:t>例如，对于具有非常大的固有</a:t>
            </a:r>
            <a:r>
              <a:rPr lang="en-US" altLang="zh-CN" sz="1200" dirty="0" err="1">
                <a:latin typeface="Microsoft YaHei"/>
                <a:ea typeface="Microsoft YaHei"/>
              </a:rPr>
              <a:t>rtt</a:t>
            </a:r>
            <a:r>
              <a:rPr lang="zh-CN" altLang="zh-CN" sz="1200" dirty="0">
                <a:latin typeface="Microsoft YaHei"/>
                <a:ea typeface="Microsoft YaHei"/>
              </a:rPr>
              <a:t>的网络，由于较大的反馈延迟，终端主机以较大的延迟来吸收网络的情况。因此，由于这种巨大的反馈延迟，</a:t>
            </a:r>
            <a:r>
              <a:rPr lang="en-US" altLang="zh-CN" sz="1200" dirty="0">
                <a:latin typeface="Microsoft YaHei"/>
                <a:ea typeface="Microsoft YaHei"/>
              </a:rPr>
              <a:t>C2TCP(</a:t>
            </a:r>
            <a:r>
              <a:rPr lang="zh-CN" altLang="zh-CN" sz="1200" dirty="0">
                <a:latin typeface="Microsoft YaHei"/>
                <a:ea typeface="Microsoft YaHei"/>
              </a:rPr>
              <a:t>以及任何其他端到端方法</a:t>
            </a:r>
            <a:r>
              <a:rPr lang="en-US" altLang="zh-CN" sz="1200" dirty="0">
                <a:latin typeface="Microsoft YaHei"/>
                <a:ea typeface="Microsoft YaHei"/>
              </a:rPr>
              <a:t>)</a:t>
            </a:r>
            <a:r>
              <a:rPr lang="zh-CN" altLang="zh-CN" sz="1200" dirty="0">
                <a:latin typeface="Microsoft YaHei"/>
                <a:ea typeface="Microsoft YaHei"/>
              </a:rPr>
              <a:t>无法捕捉到快速的链路波动并对其做出足够快的响应。</a:t>
            </a:r>
          </a:p>
          <a:p>
            <a:endParaRPr 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a:buFont typeface="Arial" panose="020B0604020202020204" pitchFamily="34" charset="0"/>
              <a:buChar char="•"/>
            </a:pPr>
            <a:r>
              <a:rPr lang="en-US" altLang="zh-CN" dirty="0"/>
              <a:t>AR/VR</a:t>
            </a:r>
            <a:r>
              <a:rPr lang="zh-CN" altLang="en-US" dirty="0"/>
              <a:t>应用需要小于</a:t>
            </a:r>
            <a:r>
              <a:rPr lang="en-US" altLang="zh-CN" dirty="0"/>
              <a:t>20ms</a:t>
            </a:r>
            <a:r>
              <a:rPr lang="zh-CN" altLang="en-US" dirty="0"/>
              <a:t>的延迟</a:t>
            </a:r>
          </a:p>
          <a:p>
            <a:pPr>
              <a:buFont typeface="Arial" panose="020B0604020202020204" pitchFamily="34" charset="0"/>
              <a:buChar char="•"/>
            </a:pPr>
            <a:r>
              <a:rPr lang="en-US" altLang="zh-CN" dirty="0"/>
              <a:t>vehicle-to-vehicle</a:t>
            </a:r>
            <a:r>
              <a:rPr lang="zh-CN" altLang="en-US" dirty="0"/>
              <a:t>通信的延迟要求可以是</a:t>
            </a:r>
            <a:r>
              <a:rPr lang="en-US" altLang="zh-CN" dirty="0"/>
              <a:t>5-10ms</a:t>
            </a:r>
          </a:p>
          <a:p>
            <a:endParaRPr 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拥塞窗口指</a:t>
            </a:r>
            <a:r>
              <a:rPr lang="zh-CN" altLang="en-US" b="1" i="0" dirty="0">
                <a:effectLst/>
                <a:latin typeface="-apple-system"/>
              </a:rPr>
              <a:t>发送端数据流在一个</a:t>
            </a:r>
            <a:r>
              <a:rPr lang="en-US" altLang="zh-CN" b="1" i="0" dirty="0">
                <a:effectLst/>
                <a:latin typeface="-apple-system"/>
              </a:rPr>
              <a:t>RTT</a:t>
            </a:r>
            <a:r>
              <a:rPr lang="zh-CN" altLang="en-US" b="1" i="0" dirty="0">
                <a:effectLst/>
                <a:latin typeface="-apple-system"/>
              </a:rPr>
              <a:t>内可以最多发送数据包</a:t>
            </a:r>
            <a:endParaRPr lang="zh-CN" altLang="en-US" dirty="0"/>
          </a:p>
        </p:txBody>
      </p:sp>
      <p:sp>
        <p:nvSpPr>
          <p:cNvPr id="4" name="灯片编号占位符 3"/>
          <p:cNvSpPr>
            <a:spLocks noGrp="1"/>
          </p:cNvSpPr>
          <p:nvPr>
            <p:ph type="sldNum" sz="quarter" idx="5"/>
          </p:nvPr>
        </p:nvSpPr>
        <p:spPr/>
        <p:txBody>
          <a:bodyPr/>
          <a:lstStyle/>
          <a:p>
            <a:fld id="{1B28674F-E567-AA4B-8C16-788D7CE21C4F}" type="slidenum">
              <a:rPr lang="en-US" altLang="zh-CN" smtClean="0"/>
              <a:t>6</a:t>
            </a:fld>
            <a:endParaRPr kumimoji="1" lang="zh-CN" altLang="en-US"/>
          </a:p>
        </p:txBody>
      </p:sp>
    </p:spTree>
    <p:extLst>
      <p:ext uri="{BB962C8B-B14F-4D97-AF65-F5344CB8AC3E}">
        <p14:creationId xmlns:p14="http://schemas.microsoft.com/office/powerpoint/2010/main" val="2553749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B28674F-E567-AA4B-8C16-788D7CE21C4F}" type="slidenum">
              <a:rPr lang="en-US" altLang="zh-CN" smtClean="0"/>
              <a:t>11</a:t>
            </a:fld>
            <a:endParaRPr kumimoji="1" lang="zh-CN" altLang="en-US"/>
          </a:p>
        </p:txBody>
      </p:sp>
    </p:spTree>
    <p:extLst>
      <p:ext uri="{BB962C8B-B14F-4D97-AF65-F5344CB8AC3E}">
        <p14:creationId xmlns:p14="http://schemas.microsoft.com/office/powerpoint/2010/main" val="812275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latin typeface="微软雅黑" panose="020B0503020204020204" pitchFamily="34" charset="-122"/>
                <a:ea typeface="微软雅黑" panose="020B0503020204020204" pitchFamily="34" charset="-122"/>
              </a:rPr>
              <a:t>当在源位置检测到</a:t>
            </a:r>
            <a:r>
              <a:rPr lang="en-US" altLang="zh-CN" dirty="0">
                <a:latin typeface="微软雅黑" panose="020B0503020204020204" pitchFamily="34" charset="-122"/>
                <a:ea typeface="微软雅黑" panose="020B0503020204020204" pitchFamily="34" charset="-122"/>
              </a:rPr>
              <a:t>Bad</a:t>
            </a:r>
            <a:r>
              <a:rPr lang="zh-CN" altLang="zh-CN" dirty="0">
                <a:latin typeface="微软雅黑" panose="020B0503020204020204" pitchFamily="34" charset="-122"/>
                <a:ea typeface="微软雅黑" panose="020B0503020204020204" pitchFamily="34" charset="-122"/>
              </a:rPr>
              <a:t>条件时，</a:t>
            </a:r>
            <a:r>
              <a:rPr lang="en-US" altLang="zh-CN" dirty="0">
                <a:latin typeface="微软雅黑" panose="020B0503020204020204" pitchFamily="34" charset="-122"/>
                <a:ea typeface="微软雅黑" panose="020B0503020204020204" pitchFamily="34" charset="-122"/>
              </a:rPr>
              <a:t>Action Enforcer</a:t>
            </a:r>
            <a:r>
              <a:rPr lang="zh-CN" altLang="zh-CN" dirty="0">
                <a:latin typeface="微软雅黑" panose="020B0503020204020204" pitchFamily="34" charset="-122"/>
                <a:ea typeface="微软雅黑" panose="020B0503020204020204" pitchFamily="34" charset="-122"/>
              </a:rPr>
              <a:t>会覆盖基于丢失的</a:t>
            </a:r>
            <a:r>
              <a:rPr lang="en-US" altLang="zh-CN" dirty="0">
                <a:latin typeface="微软雅黑" panose="020B0503020204020204" pitchFamily="34" charset="-122"/>
                <a:ea typeface="微软雅黑" panose="020B0503020204020204" pitchFamily="34" charset="-122"/>
              </a:rPr>
              <a:t>TCP</a:t>
            </a:r>
            <a:r>
              <a:rPr lang="zh-CN" altLang="zh-CN" dirty="0">
                <a:latin typeface="微软雅黑" panose="020B0503020204020204" pitchFamily="34" charset="-122"/>
                <a:ea typeface="微软雅黑" panose="020B0503020204020204" pitchFamily="34" charset="-122"/>
              </a:rPr>
              <a:t>的决策，并将</a:t>
            </a:r>
            <a:r>
              <a:rPr lang="en-US" altLang="zh-CN" dirty="0" err="1">
                <a:latin typeface="微软雅黑" panose="020B0503020204020204" pitchFamily="34" charset="-122"/>
                <a:ea typeface="微软雅黑" panose="020B0503020204020204" pitchFamily="34" charset="-122"/>
              </a:rPr>
              <a:t>Cwnd</a:t>
            </a:r>
            <a:r>
              <a:rPr lang="zh-CN" altLang="zh-CN" dirty="0">
                <a:latin typeface="微软雅黑" panose="020B0503020204020204" pitchFamily="34" charset="-122"/>
                <a:ea typeface="微软雅黑" panose="020B0503020204020204" pitchFamily="34" charset="-122"/>
              </a:rPr>
              <a:t>设置为</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类似于基于丢失的</a:t>
            </a:r>
            <a:r>
              <a:rPr lang="en-US" altLang="zh-CN" dirty="0">
                <a:latin typeface="微软雅黑" panose="020B0503020204020204" pitchFamily="34" charset="-122"/>
                <a:ea typeface="微软雅黑" panose="020B0503020204020204" pitchFamily="34" charset="-122"/>
              </a:rPr>
              <a:t>TCP</a:t>
            </a:r>
            <a:r>
              <a:rPr lang="zh-CN" altLang="zh-CN" dirty="0">
                <a:latin typeface="微软雅黑" panose="020B0503020204020204" pitchFamily="34" charset="-122"/>
                <a:ea typeface="微软雅黑" panose="020B0503020204020204" pitchFamily="34" charset="-122"/>
              </a:rPr>
              <a:t>中的超时</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TCP</a:t>
            </a:r>
            <a:r>
              <a:rPr lang="zh-CN" altLang="zh-CN" sz="1200" dirty="0">
                <a:latin typeface="微软雅黑" panose="020B0503020204020204" pitchFamily="34" charset="-122"/>
                <a:ea typeface="微软雅黑" panose="020B0503020204020204" pitchFamily="34" charset="-122"/>
              </a:rPr>
              <a:t>没有考虑到在网络状态良好的情况下可以多发点</a:t>
            </a:r>
            <a:endParaRPr lang="zh-CN" altLang="en-US" dirty="0"/>
          </a:p>
        </p:txBody>
      </p:sp>
      <p:sp>
        <p:nvSpPr>
          <p:cNvPr id="4" name="灯片编号占位符 3"/>
          <p:cNvSpPr>
            <a:spLocks noGrp="1"/>
          </p:cNvSpPr>
          <p:nvPr>
            <p:ph type="sldNum" sz="quarter" idx="5"/>
          </p:nvPr>
        </p:nvSpPr>
        <p:spPr/>
        <p:txBody>
          <a:bodyPr/>
          <a:lstStyle/>
          <a:p>
            <a:fld id="{1B28674F-E567-AA4B-8C16-788D7CE21C4F}" type="slidenum">
              <a:rPr lang="en-US" altLang="zh-CN" smtClean="0"/>
              <a:t>12</a:t>
            </a:fld>
            <a:endParaRPr kumimoji="1" lang="zh-CN" altLang="en-US"/>
          </a:p>
        </p:txBody>
      </p:sp>
    </p:spTree>
    <p:extLst>
      <p:ext uri="{BB962C8B-B14F-4D97-AF65-F5344CB8AC3E}">
        <p14:creationId xmlns:p14="http://schemas.microsoft.com/office/powerpoint/2010/main" val="2661128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lvl="0" algn="ctr">
              <a:defRPr sz="6000"/>
            </a:lvl1pPr>
          </a:lstStyle>
          <a:p>
            <a:r>
              <a:rPr lang="zh-CN"/>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单击以编辑母版副标题样式</a:t>
            </a:r>
          </a:p>
        </p:txBody>
      </p:sp>
      <p:sp>
        <p:nvSpPr>
          <p:cNvPr id="4" name="日期占位符 3"/>
          <p:cNvSpPr>
            <a:spLocks noGrp="1"/>
          </p:cNvSpPr>
          <p:nvPr>
            <p:ph type="dt" idx="10"/>
          </p:nvPr>
        </p:nvSpPr>
        <p:spPr/>
        <p:txBody>
          <a:bodyPr/>
          <a:lstStyle/>
          <a:p>
            <a:fld id="{322F053B-785D-442E-B925-825CD0FDD530}" type="datetimeFigureOut">
              <a:rPr lang="en-US" altLang="zh-CN"/>
              <a:t>5/17/2022</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BA0116DE-4DF0-4315-85A1-5D5A399AB24C}" type="slidenum">
              <a:rPr lang="en-US" altLang="zh-CN"/>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竖排文字占位符 2"/>
          <p:cNvSpPr>
            <a:spLocks noGrp="1"/>
          </p:cNvSpPr>
          <p:nvPr>
            <p:ph type="body" idx="1" hasCustomPrompt="1"/>
          </p:nvPr>
        </p:nvSpPr>
        <p:spPr/>
        <p:txBody>
          <a:bodyPr vert="eaVert"/>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idx="10"/>
          </p:nvPr>
        </p:nvSpPr>
        <p:spPr/>
        <p:txBody>
          <a:bodyPr/>
          <a:lstStyle/>
          <a:p>
            <a:fld id="{B8798E4B-CCFD-4811-BB2F-257C67900DCD}" type="datetimeFigureOut">
              <a:rPr lang="en-US" altLang="zh-CN"/>
              <a:t>5/17/2022</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5E32D553-0B9F-433A-90D9-9A6766B6F277}" type="slidenum">
              <a:rPr lang="en-US" altLang="zh-CN"/>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p:cNvSpPr>
            <a:spLocks noGrp="1"/>
          </p:cNvSpPr>
          <p:nvPr>
            <p:ph type="title"/>
          </p:nvPr>
        </p:nvSpPr>
        <p:spPr>
          <a:xfrm>
            <a:off x="8724900" y="365125"/>
            <a:ext cx="2628900" cy="5811838"/>
          </a:xfrm>
        </p:spPr>
        <p:txBody>
          <a:bodyPr vert="eaVert"/>
          <a:lstStyle/>
          <a:p>
            <a:r>
              <a:rPr lang="zh-CN"/>
              <a:t>单击此处编辑母版标题样式</a:t>
            </a:r>
          </a:p>
        </p:txBody>
      </p:sp>
      <p:sp>
        <p:nvSpPr>
          <p:cNvPr id="3" name="竖排文字占位符 2"/>
          <p:cNvSpPr>
            <a:spLocks noGrp="1"/>
          </p:cNvSpPr>
          <p:nvPr>
            <p:ph type="body" idx="1" hasCustomPrompt="1"/>
          </p:nvPr>
        </p:nvSpPr>
        <p:spPr>
          <a:xfrm>
            <a:off x="838200" y="365125"/>
            <a:ext cx="7734300" cy="5811838"/>
          </a:xfrm>
        </p:spPr>
        <p:txBody>
          <a:bodyPr vert="eaVert"/>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idx="10"/>
          </p:nvPr>
        </p:nvSpPr>
        <p:spPr/>
        <p:txBody>
          <a:bodyPr/>
          <a:lstStyle/>
          <a:p>
            <a:fld id="{F32642E4-283C-4D14-B203-C6F231B7571C}" type="datetimeFigureOut">
              <a:rPr lang="en-US" altLang="zh-CN"/>
              <a:t>5/17/2022</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75F3E8F2-54FD-4E08-8743-2D448DE441FD}" type="slidenum">
              <a:rPr lang="en-US" altLang="zh-CN"/>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hasCustomPrompt="1"/>
          </p:nvPr>
        </p:nvSpPr>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idx="10"/>
          </p:nvPr>
        </p:nvSpPr>
        <p:spPr/>
        <p:txBody>
          <a:bodyPr/>
          <a:lstStyle/>
          <a:p>
            <a:fld id="{7E94C784-B921-4783-ADE5-8110A96BC127}" type="datetimeFigureOut">
              <a:rPr lang="en-US" altLang="zh-CN"/>
              <a:t>5/17/2022</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0F598964-3645-472C-9BF4-EAA86C5AA4CD}" type="slidenum">
              <a:rPr lang="en-US" altLang="zh-CN"/>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lvl="0">
              <a:defRPr sz="6000"/>
            </a:lvl1pPr>
          </a:lstStyle>
          <a:p>
            <a:r>
              <a:rPr lang="zh-CN"/>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t>编辑母版文本样式</a:t>
            </a:r>
          </a:p>
        </p:txBody>
      </p:sp>
      <p:sp>
        <p:nvSpPr>
          <p:cNvPr id="4" name="日期占位符 3"/>
          <p:cNvSpPr>
            <a:spLocks noGrp="1"/>
          </p:cNvSpPr>
          <p:nvPr>
            <p:ph type="dt" idx="10"/>
          </p:nvPr>
        </p:nvSpPr>
        <p:spPr/>
        <p:txBody>
          <a:bodyPr/>
          <a:lstStyle/>
          <a:p>
            <a:fld id="{9656199D-1D56-4E62-9C35-E673B114D84D}" type="datetimeFigureOut">
              <a:rPr lang="en-US" altLang="zh-CN"/>
              <a:t>5/17/2022</a:t>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98B00CFA-18B1-4EBF-BB56-0D2A56B2EC63}" type="slidenum">
              <a:rPr lang="en-US" altLang="zh-CN"/>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hasCustomPrompt="1"/>
          </p:nvPr>
        </p:nvSpPr>
        <p:spPr>
          <a:xfrm>
            <a:off x="838200" y="1825625"/>
            <a:ext cx="5181600" cy="4351338"/>
          </a:xfrm>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4" name="内容占位符 3"/>
          <p:cNvSpPr>
            <a:spLocks noGrp="1"/>
          </p:cNvSpPr>
          <p:nvPr>
            <p:ph idx="2" hasCustomPrompt="1"/>
          </p:nvPr>
        </p:nvSpPr>
        <p:spPr>
          <a:xfrm>
            <a:off x="6172200" y="1825625"/>
            <a:ext cx="5181600" cy="4351338"/>
          </a:xfrm>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5" name="日期占位符 4"/>
          <p:cNvSpPr>
            <a:spLocks noGrp="1"/>
          </p:cNvSpPr>
          <p:nvPr>
            <p:ph type="dt" idx="10"/>
          </p:nvPr>
        </p:nvSpPr>
        <p:spPr/>
        <p:txBody>
          <a:bodyPr/>
          <a:lstStyle/>
          <a:p>
            <a:fld id="{E2019ADB-7DE1-4D85-AB02-2A041FF27A3F}" type="datetimeFigureOut">
              <a:rPr lang="en-US" altLang="zh-CN"/>
              <a:t>5/17/2022</a:t>
            </a:fld>
            <a:endParaRPr lang="zh-CN"/>
          </a:p>
        </p:txBody>
      </p:sp>
      <p:sp>
        <p:nvSpPr>
          <p:cNvPr id="6" name="页脚占位符 5"/>
          <p:cNvSpPr>
            <a:spLocks noGrp="1"/>
          </p:cNvSpPr>
          <p:nvPr>
            <p:ph type="ftr" idx="11"/>
          </p:nvPr>
        </p:nvSpPr>
        <p:spPr/>
        <p:txBody>
          <a:bodyPr/>
          <a:lstStyle/>
          <a:p>
            <a:endParaRPr lang="zh-CN"/>
          </a:p>
        </p:txBody>
      </p:sp>
      <p:sp>
        <p:nvSpPr>
          <p:cNvPr id="7" name="灯片编号占位符 6"/>
          <p:cNvSpPr>
            <a:spLocks noGrp="1"/>
          </p:cNvSpPr>
          <p:nvPr>
            <p:ph type="sldNum" idx="12"/>
          </p:nvPr>
        </p:nvSpPr>
        <p:spPr/>
        <p:txBody>
          <a:bodyPr/>
          <a:lstStyle/>
          <a:p>
            <a:fld id="{DEC020FE-57C2-4C46-BAC6-046C411F9566}" type="slidenum">
              <a:rPr lang="en-US" altLang="zh-CN"/>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编辑母版文本样式</a:t>
            </a:r>
          </a:p>
        </p:txBody>
      </p:sp>
      <p:sp>
        <p:nvSpPr>
          <p:cNvPr id="4" name="内容占位符 3"/>
          <p:cNvSpPr>
            <a:spLocks noGrp="1"/>
          </p:cNvSpPr>
          <p:nvPr>
            <p:ph idx="2" hasCustomPrompt="1"/>
          </p:nvPr>
        </p:nvSpPr>
        <p:spPr>
          <a:xfrm>
            <a:off x="839788" y="2505075"/>
            <a:ext cx="5157787" cy="3684588"/>
          </a:xfrm>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5" name="文本占位符 4"/>
          <p:cNvSpPr>
            <a:spLocks noGrp="1"/>
          </p:cNvSpPr>
          <p:nvPr>
            <p:ph type="body" idx="3" hasCustomPrompt="1"/>
          </p:nvPr>
        </p:nvSpPr>
        <p:spPr>
          <a:xfrm>
            <a:off x="6172200" y="1681163"/>
            <a:ext cx="5183188"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编辑母版文本样式</a:t>
            </a:r>
          </a:p>
        </p:txBody>
      </p:sp>
      <p:sp>
        <p:nvSpPr>
          <p:cNvPr id="6" name="内容占位符 5"/>
          <p:cNvSpPr>
            <a:spLocks noGrp="1"/>
          </p:cNvSpPr>
          <p:nvPr>
            <p:ph idx="4" hasCustomPrompt="1"/>
          </p:nvPr>
        </p:nvSpPr>
        <p:spPr>
          <a:xfrm>
            <a:off x="6172200" y="2505075"/>
            <a:ext cx="5183188" cy="3684588"/>
          </a:xfrm>
        </p:spPr>
        <p:txBody>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7" name="日期占位符 6"/>
          <p:cNvSpPr>
            <a:spLocks noGrp="1"/>
          </p:cNvSpPr>
          <p:nvPr>
            <p:ph type="dt" idx="10"/>
          </p:nvPr>
        </p:nvSpPr>
        <p:spPr/>
        <p:txBody>
          <a:bodyPr/>
          <a:lstStyle/>
          <a:p>
            <a:fld id="{6D97C299-1850-4C9A-9625-B9AF39EB87EB}" type="datetimeFigureOut">
              <a:rPr lang="en-US" altLang="zh-CN"/>
              <a:t>5/17/2022</a:t>
            </a:fld>
            <a:endParaRPr lang="zh-CN"/>
          </a:p>
        </p:txBody>
      </p:sp>
      <p:sp>
        <p:nvSpPr>
          <p:cNvPr id="8" name="页脚占位符 7"/>
          <p:cNvSpPr>
            <a:spLocks noGrp="1"/>
          </p:cNvSpPr>
          <p:nvPr>
            <p:ph type="ftr" idx="11"/>
          </p:nvPr>
        </p:nvSpPr>
        <p:spPr/>
        <p:txBody>
          <a:bodyPr/>
          <a:lstStyle/>
          <a:p>
            <a:endParaRPr lang="zh-CN"/>
          </a:p>
        </p:txBody>
      </p:sp>
      <p:sp>
        <p:nvSpPr>
          <p:cNvPr id="9" name="灯片编号占位符 8"/>
          <p:cNvSpPr>
            <a:spLocks noGrp="1"/>
          </p:cNvSpPr>
          <p:nvPr>
            <p:ph type="sldNum" idx="12"/>
          </p:nvPr>
        </p:nvSpPr>
        <p:spPr/>
        <p:txBody>
          <a:bodyPr/>
          <a:lstStyle/>
          <a:p>
            <a:fld id="{B26542C6-3CCB-48C1-8AF3-EBE8CDC9F956}" type="slidenum">
              <a:rPr lang="en-US" alt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日期占位符 2"/>
          <p:cNvSpPr>
            <a:spLocks noGrp="1"/>
          </p:cNvSpPr>
          <p:nvPr>
            <p:ph type="dt" idx="10"/>
          </p:nvPr>
        </p:nvSpPr>
        <p:spPr/>
        <p:txBody>
          <a:bodyPr/>
          <a:lstStyle/>
          <a:p>
            <a:fld id="{1EE0D00A-6CE2-4950-83F0-DA9DB2ED98EE}" type="datetimeFigureOut">
              <a:rPr lang="en-US" altLang="zh-CN"/>
              <a:t>5/17/2022</a:t>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p>
            <a:fld id="{5B469A9F-4471-4D15-B23C-14FBB8B40142}" type="slidenum">
              <a:rPr lang="en-US" altLang="zh-CN"/>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lstStyle/>
          <a:p>
            <a:fld id="{6F816259-DF1D-43E3-AA9A-6943FD94A388}" type="datetimeFigureOut">
              <a:rPr lang="en-US" altLang="zh-CN"/>
              <a:t>5/17/2022</a:t>
            </a:fld>
            <a:endParaRPr lang="zh-CN"/>
          </a:p>
        </p:txBody>
      </p:sp>
      <p:sp>
        <p:nvSpPr>
          <p:cNvPr id="3" name="页脚占位符 2"/>
          <p:cNvSpPr>
            <a:spLocks noGrp="1"/>
          </p:cNvSpPr>
          <p:nvPr>
            <p:ph type="ftr" idx="11"/>
          </p:nvPr>
        </p:nvSpPr>
        <p:spPr/>
        <p:txBody>
          <a:bodyPr/>
          <a:lstStyle/>
          <a:p>
            <a:endParaRPr lang="zh-CN"/>
          </a:p>
        </p:txBody>
      </p:sp>
      <p:sp>
        <p:nvSpPr>
          <p:cNvPr id="4" name="灯片编号占位符 3"/>
          <p:cNvSpPr>
            <a:spLocks noGrp="1"/>
          </p:cNvSpPr>
          <p:nvPr>
            <p:ph type="sldNum" idx="12"/>
          </p:nvPr>
        </p:nvSpPr>
        <p:spPr/>
        <p:txBody>
          <a:bodyPr/>
          <a:lstStyle/>
          <a:p>
            <a:fld id="{20EE5E56-D177-46A6-96E7-0E0363D468EB}" type="slidenum">
              <a:rPr lang="en-US" altLang="zh-CN"/>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vl="0">
              <a:defRPr sz="3200"/>
            </a:lvl1pPr>
          </a:lstStyle>
          <a:p>
            <a:r>
              <a:rPr lang="zh-CN"/>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4" name="文本占位符 3"/>
          <p:cNvSpPr>
            <a:spLocks noGrp="1"/>
          </p:cNvSpPr>
          <p:nvPr>
            <p:ph type="body" idx="2" hasCustomPrompt="1"/>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编辑母版文本样式</a:t>
            </a:r>
          </a:p>
        </p:txBody>
      </p:sp>
      <p:sp>
        <p:nvSpPr>
          <p:cNvPr id="5" name="日期占位符 4"/>
          <p:cNvSpPr>
            <a:spLocks noGrp="1"/>
          </p:cNvSpPr>
          <p:nvPr>
            <p:ph type="dt" idx="10"/>
          </p:nvPr>
        </p:nvSpPr>
        <p:spPr/>
        <p:txBody>
          <a:bodyPr/>
          <a:lstStyle/>
          <a:p>
            <a:fld id="{8D35D0BA-0179-4667-9BC4-1E46569F58D3}" type="datetimeFigureOut">
              <a:rPr lang="en-US" altLang="zh-CN"/>
              <a:t>5/17/2022</a:t>
            </a:fld>
            <a:endParaRPr lang="zh-CN"/>
          </a:p>
        </p:txBody>
      </p:sp>
      <p:sp>
        <p:nvSpPr>
          <p:cNvPr id="6" name="页脚占位符 5"/>
          <p:cNvSpPr>
            <a:spLocks noGrp="1"/>
          </p:cNvSpPr>
          <p:nvPr>
            <p:ph type="ftr" idx="11"/>
          </p:nvPr>
        </p:nvSpPr>
        <p:spPr/>
        <p:txBody>
          <a:bodyPr/>
          <a:lstStyle/>
          <a:p>
            <a:endParaRPr lang="zh-CN"/>
          </a:p>
        </p:txBody>
      </p:sp>
      <p:sp>
        <p:nvSpPr>
          <p:cNvPr id="7" name="灯片编号占位符 6"/>
          <p:cNvSpPr>
            <a:spLocks noGrp="1"/>
          </p:cNvSpPr>
          <p:nvPr>
            <p:ph type="sldNum" idx="12"/>
          </p:nvPr>
        </p:nvSpPr>
        <p:spPr/>
        <p:txBody>
          <a:bodyPr/>
          <a:lstStyle/>
          <a:p>
            <a:fld id="{97FC701E-B2B9-40C7-9ABA-37C358EF6648}" type="slidenum">
              <a:rPr lang="en-US" altLang="zh-CN"/>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vl="0">
              <a:defRPr sz="3200"/>
            </a:lvl1pPr>
          </a:lstStyle>
          <a:p>
            <a:r>
              <a:rPr lang="zh-CN"/>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p>
        </p:txBody>
      </p:sp>
      <p:sp>
        <p:nvSpPr>
          <p:cNvPr id="4" name="文本占位符 3"/>
          <p:cNvSpPr>
            <a:spLocks noGrp="1"/>
          </p:cNvSpPr>
          <p:nvPr>
            <p:ph type="body" idx="2" hasCustomPrompt="1"/>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编辑母版文本样式</a:t>
            </a:r>
          </a:p>
        </p:txBody>
      </p:sp>
      <p:sp>
        <p:nvSpPr>
          <p:cNvPr id="5" name="日期占位符 4"/>
          <p:cNvSpPr>
            <a:spLocks noGrp="1"/>
          </p:cNvSpPr>
          <p:nvPr>
            <p:ph type="dt" idx="10"/>
          </p:nvPr>
        </p:nvSpPr>
        <p:spPr/>
        <p:txBody>
          <a:bodyPr/>
          <a:lstStyle/>
          <a:p>
            <a:fld id="{8B1C0036-8A59-44B8-97DE-7B2E8447768C}" type="datetimeFigureOut">
              <a:rPr lang="en-US" altLang="zh-CN"/>
              <a:t>5/17/2022</a:t>
            </a:fld>
            <a:endParaRPr lang="zh-CN"/>
          </a:p>
        </p:txBody>
      </p:sp>
      <p:sp>
        <p:nvSpPr>
          <p:cNvPr id="6" name="页脚占位符 5"/>
          <p:cNvSpPr>
            <a:spLocks noGrp="1"/>
          </p:cNvSpPr>
          <p:nvPr>
            <p:ph type="ftr" idx="11"/>
          </p:nvPr>
        </p:nvSpPr>
        <p:spPr/>
        <p:txBody>
          <a:bodyPr/>
          <a:lstStyle/>
          <a:p>
            <a:endParaRPr lang="zh-CN"/>
          </a:p>
        </p:txBody>
      </p:sp>
      <p:sp>
        <p:nvSpPr>
          <p:cNvPr id="7" name="灯片编号占位符 6"/>
          <p:cNvSpPr>
            <a:spLocks noGrp="1"/>
          </p:cNvSpPr>
          <p:nvPr>
            <p:ph type="sldNum" idx="12"/>
          </p:nvPr>
        </p:nvSpPr>
        <p:spPr/>
        <p:txBody>
          <a:bodyPr/>
          <a:lstStyle/>
          <a:p>
            <a:fld id="{D020D6CB-510B-453E-8AF9-AED6AE8DB933}" type="slidenum">
              <a:rPr lang="en-US" altLang="zh-CN"/>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C0256132-5937-4E11-B02C-5E2EE0711280}" type="datetimeFigureOut">
              <a:rPr lang="en-US" altLang="zh-CN"/>
              <a:t>5/17/2022</a:t>
            </a:fld>
            <a:endParaRPr lang="zh-CN"/>
          </a:p>
        </p:txBody>
      </p:sp>
      <p:sp>
        <p:nvSpPr>
          <p:cNvPr id="5" name="页脚占位符 4"/>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p>
        </p:txBody>
      </p:sp>
      <p:sp>
        <p:nvSpPr>
          <p:cNvPr id="6" name="灯片编号占位符 5"/>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9BAE6816-5798-4729-938A-559AA63D179A}" type="slidenum">
              <a:rPr lang="en-US" altLang="zh-CN"/>
              <a:t>‹#›</a:t>
            </a:fld>
            <a:endParaRPr lang="zh-CN"/>
          </a:p>
        </p:txBody>
      </p:sp>
      <p:sp>
        <p:nvSpPr>
          <p:cNvPr id="7" name="矩形 6"/>
          <p:cNvSpPr/>
          <p:nvPr/>
        </p:nvSpPr>
        <p:spPr>
          <a:xfrm>
            <a:off x="0" y="0"/>
            <a:ext cx="12192000" cy="6858000"/>
          </a:xfrm>
          <a:prstGeom prst="rect">
            <a:avLst/>
          </a:prstGeom>
          <a:solidFill>
            <a:schemeClr val="bg1">
              <a:lumMod val="95000"/>
            </a:schemeClr>
          </a:solidFill>
          <a:ln>
            <a:noFill/>
          </a:ln>
        </p:spPr>
        <p:txBody>
          <a:bodyPr anchor="ctr"/>
          <a:lstStyle/>
          <a:p>
            <a:pPr algn="ctr"/>
            <a:endParaRPr lang="zh-CN">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90000"/>
        </a:lnSpc>
        <a:spcBef>
          <a:spcPct val="0"/>
        </a:spcBef>
        <a:buNone/>
        <a:defRPr sz="4400" kern="1200">
          <a:solidFill>
            <a:schemeClr val="tx1"/>
          </a:solidFill>
          <a:latin typeface="等线 Light"/>
          <a:ea typeface="等线 Light"/>
        </a:defRPr>
      </a:lvl1pPr>
    </p:titleStyle>
    <p:bodyStyle>
      <a:lvl1pPr marL="228600" lvl="0" indent="-228600" algn="l" defTabSz="914400">
        <a:lnSpc>
          <a:spcPct val="90000"/>
        </a:lnSpc>
        <a:spcBef>
          <a:spcPts val="1000"/>
        </a:spcBef>
        <a:buFont typeface="Arial" charset="0"/>
        <a:buChar char="•"/>
        <a:defRPr sz="2800" kern="1200">
          <a:solidFill>
            <a:schemeClr val="tx1"/>
          </a:solidFill>
          <a:latin typeface="等线"/>
          <a:ea typeface="等线"/>
        </a:defRPr>
      </a:lvl1pPr>
      <a:lvl2pPr marL="685800" lvl="1" indent="-228600" algn="l" defTabSz="914400">
        <a:lnSpc>
          <a:spcPct val="90000"/>
        </a:lnSpc>
        <a:spcBef>
          <a:spcPts val="500"/>
        </a:spcBef>
        <a:buFont typeface="Arial" charset="0"/>
        <a:buChar char="•"/>
        <a:defRPr sz="2400" kern="1200">
          <a:solidFill>
            <a:schemeClr val="tx1"/>
          </a:solidFill>
          <a:latin typeface="等线"/>
          <a:ea typeface="等线"/>
        </a:defRPr>
      </a:lvl2pPr>
      <a:lvl3pPr marL="1143000" lvl="2" indent="-228600" algn="l" defTabSz="914400">
        <a:lnSpc>
          <a:spcPct val="90000"/>
        </a:lnSpc>
        <a:spcBef>
          <a:spcPts val="500"/>
        </a:spcBef>
        <a:buFont typeface="Arial" charset="0"/>
        <a:buChar char="•"/>
        <a:defRPr sz="2000" kern="1200">
          <a:solidFill>
            <a:schemeClr val="tx1"/>
          </a:solidFill>
          <a:latin typeface="等线"/>
          <a:ea typeface="等线"/>
        </a:defRPr>
      </a:lvl3pPr>
      <a:lvl4pPr marL="1600200" lvl="3" indent="-228600" algn="l" defTabSz="914400">
        <a:lnSpc>
          <a:spcPct val="90000"/>
        </a:lnSpc>
        <a:spcBef>
          <a:spcPts val="500"/>
        </a:spcBef>
        <a:buFont typeface="Arial" charset="0"/>
        <a:buChar char="•"/>
        <a:defRPr sz="1800" kern="1200">
          <a:solidFill>
            <a:schemeClr val="tx1"/>
          </a:solidFill>
          <a:latin typeface="等线"/>
          <a:ea typeface="等线"/>
        </a:defRPr>
      </a:lvl4pPr>
      <a:lvl5pPr marL="2057400" lvl="4" indent="-228600" algn="l" defTabSz="914400">
        <a:lnSpc>
          <a:spcPct val="90000"/>
        </a:lnSpc>
        <a:spcBef>
          <a:spcPts val="500"/>
        </a:spcBef>
        <a:buFont typeface="Arial" charset="0"/>
        <a:buChar char="•"/>
        <a:defRPr sz="1800" kern="1200">
          <a:solidFill>
            <a:schemeClr val="tx1"/>
          </a:solidFill>
          <a:latin typeface="等线"/>
          <a:ea typeface="等线"/>
        </a:defRPr>
      </a:lvl5pPr>
      <a:lvl6pPr marL="2514600" lvl="5" indent="-228600" algn="l" defTabSz="914400">
        <a:lnSpc>
          <a:spcPct val="90000"/>
        </a:lnSpc>
        <a:spcBef>
          <a:spcPts val="500"/>
        </a:spcBef>
        <a:buFont typeface="Arial" charset="0"/>
        <a:buChar char="•"/>
        <a:defRPr sz="1800" kern="1200">
          <a:solidFill>
            <a:schemeClr val="tx1"/>
          </a:solidFill>
          <a:latin typeface="等线"/>
          <a:ea typeface="等线"/>
        </a:defRPr>
      </a:lvl6pPr>
      <a:lvl7pPr marL="2971800" lvl="6" indent="-228600" algn="l" defTabSz="914400">
        <a:lnSpc>
          <a:spcPct val="90000"/>
        </a:lnSpc>
        <a:spcBef>
          <a:spcPts val="500"/>
        </a:spcBef>
        <a:buFont typeface="Arial" charset="0"/>
        <a:buChar char="•"/>
        <a:defRPr sz="1800" kern="1200">
          <a:solidFill>
            <a:schemeClr val="tx1"/>
          </a:solidFill>
          <a:latin typeface="等线"/>
          <a:ea typeface="等线"/>
        </a:defRPr>
      </a:lvl7pPr>
      <a:lvl8pPr marL="3429000" lvl="7" indent="-228600" algn="l" defTabSz="914400">
        <a:lnSpc>
          <a:spcPct val="90000"/>
        </a:lnSpc>
        <a:spcBef>
          <a:spcPts val="500"/>
        </a:spcBef>
        <a:buFont typeface="Arial" charset="0"/>
        <a:buChar char="•"/>
        <a:defRPr sz="1800" kern="1200">
          <a:solidFill>
            <a:schemeClr val="tx1"/>
          </a:solidFill>
          <a:latin typeface="等线"/>
          <a:ea typeface="等线"/>
        </a:defRPr>
      </a:lvl8pPr>
      <a:lvl9pPr marL="3886200" lvl="8" indent="-228600" algn="l" defTabSz="914400">
        <a:lnSpc>
          <a:spcPct val="90000"/>
        </a:lnSpc>
        <a:spcBef>
          <a:spcPts val="500"/>
        </a:spcBef>
        <a:buFont typeface="Arial" charset="0"/>
        <a:buChar char="•"/>
        <a:defRPr sz="1800" kern="1200">
          <a:solidFill>
            <a:schemeClr val="tx1"/>
          </a:solidFill>
          <a:latin typeface="等线"/>
          <a:ea typeface="等线"/>
        </a:defRPr>
      </a:lvl9pPr>
    </p:bodyStyle>
    <p:other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srcRect t="21604" b="46967"/>
          <a:stretch/>
        </p:blipFill>
        <p:spPr>
          <a:xfrm>
            <a:off x="0" y="2176476"/>
            <a:ext cx="12209296" cy="2877923"/>
          </a:xfrm>
          <a:prstGeom prst="rect">
            <a:avLst/>
          </a:prstGeom>
        </p:spPr>
      </p:pic>
      <p:sp>
        <p:nvSpPr>
          <p:cNvPr id="8" name="矩形 7"/>
          <p:cNvSpPr/>
          <p:nvPr/>
        </p:nvSpPr>
        <p:spPr>
          <a:xfrm>
            <a:off x="0" y="2176477"/>
            <a:ext cx="12192000" cy="2877922"/>
          </a:xfrm>
          <a:prstGeom prst="rect">
            <a:avLst/>
          </a:prstGeom>
          <a:gradFill>
            <a:gsLst>
              <a:gs pos="0">
                <a:srgbClr val="014723"/>
              </a:gs>
              <a:gs pos="59000">
                <a:srgbClr val="014723">
                  <a:alpha val="60000"/>
                </a:srgbClr>
              </a:gs>
              <a:gs pos="100000">
                <a:srgbClr val="014723">
                  <a:alpha val="10000"/>
                </a:srgbClr>
              </a:gs>
            </a:gsLst>
            <a:lin ang="10800000" scaled="1"/>
          </a:gradFill>
          <a:ln>
            <a:noFill/>
          </a:ln>
        </p:spPr>
        <p:txBody>
          <a:bodyPr anchor="ctr"/>
          <a:lstStyle/>
          <a:p>
            <a:pPr algn="ctr"/>
            <a:endParaRPr lang="zh-CN">
              <a:solidFill>
                <a:schemeClr val="lt1"/>
              </a:solidFill>
            </a:endParaRPr>
          </a:p>
        </p:txBody>
      </p:sp>
      <p:sp>
        <p:nvSpPr>
          <p:cNvPr id="15" name="文本框 14"/>
          <p:cNvSpPr txBox="1"/>
          <p:nvPr/>
        </p:nvSpPr>
        <p:spPr>
          <a:xfrm>
            <a:off x="1006628" y="2553608"/>
            <a:ext cx="10358855" cy="2123658"/>
          </a:xfrm>
          <a:prstGeom prst="rect">
            <a:avLst/>
          </a:prstGeom>
          <a:noFill/>
        </p:spPr>
        <p:txBody>
          <a:bodyPr wrap="square">
            <a:spAutoFit/>
          </a:bodyPr>
          <a:lstStyle/>
          <a:p>
            <a:pPr algn="ctr"/>
            <a:r>
              <a:rPr lang="en-US" altLang="zh-CN" sz="4400" b="1" i="0" dirty="0">
                <a:solidFill>
                  <a:srgbClr val="E4E6E9"/>
                </a:solidFill>
                <a:effectLst/>
                <a:latin typeface="Lato-Bold"/>
              </a:rPr>
              <a:t>C2TCP: A Flexible Cellular TCP to Meet Stringent Delay Requirements</a:t>
            </a:r>
            <a:br>
              <a:rPr lang="en-US" altLang="zh-CN" sz="4400" b="0" i="0" dirty="0">
                <a:solidFill>
                  <a:srgbClr val="B4B9BF"/>
                </a:solidFill>
                <a:effectLst/>
                <a:latin typeface="system-ui, -apple-system, &quot;Segoe UI&quot;, Roboto, &quot;Helvetica Neue&quot;, Arial, &quot;Noto Sans&quot;, &quot;Liberation Sans&quot;, sans-serif, &quot;Apple Color Emoji&quot;, &quot;Segoe UI Emoji&quot;, &quot;Segoe UI Symbol&quot;, &quot;Noto Color Emoji&quot;"/>
              </a:rPr>
            </a:br>
            <a:endParaRPr lang="zh-CN" sz="4400" b="1" dirty="0">
              <a:solidFill>
                <a:srgbClr val="F2F2F2"/>
              </a:solidFill>
              <a:latin typeface="微软雅黑"/>
              <a:ea typeface="微软雅黑"/>
            </a:endParaRPr>
          </a:p>
        </p:txBody>
      </p:sp>
      <p:sp>
        <p:nvSpPr>
          <p:cNvPr id="16" name="TextBox 10"/>
          <p:cNvSpPr txBox="1"/>
          <p:nvPr/>
        </p:nvSpPr>
        <p:spPr>
          <a:xfrm>
            <a:off x="1241522" y="4466178"/>
            <a:ext cx="9889066" cy="461641"/>
          </a:xfrm>
          <a:prstGeom prst="rect">
            <a:avLst/>
          </a:prstGeom>
          <a:noFill/>
        </p:spPr>
        <p:txBody>
          <a:bodyPr wrap="square" lIns="91416" tIns="45708" rIns="91416" bIns="45708">
            <a:spAutoFit/>
          </a:bodyPr>
          <a:lstStyle>
            <a:lvl1pPr lvl="0">
              <a:defRPr sz="2000">
                <a:solidFill>
                  <a:schemeClr val="bg1"/>
                </a:solidFill>
                <a:latin typeface="微软雅黑"/>
                <a:ea typeface="微软雅黑"/>
              </a:defRPr>
            </a:lvl1pPr>
          </a:lstStyle>
          <a:p>
            <a:pPr algn="l"/>
            <a:r>
              <a:rPr lang="en-US" altLang="zh-CN" sz="2400" b="1" i="0" dirty="0">
                <a:effectLst/>
                <a:latin typeface="Source Sans Pro" panose="020B0604020202020204" pitchFamily="34" charset="0"/>
              </a:rPr>
              <a:t>IEEE JOURNAL ON SELECTED AREAS IN COMMUNICATIONS, JCR Q1</a:t>
            </a:r>
            <a:r>
              <a:rPr lang="en-US" altLang="zh-CN" sz="2400" b="1" dirty="0">
                <a:latin typeface="Source Sans Pro" panose="020B0604020202020204" pitchFamily="34" charset="0"/>
              </a:rPr>
              <a:t>,</a:t>
            </a:r>
            <a:r>
              <a:rPr lang="zh-CN" altLang="en-US" sz="2400" b="1" dirty="0">
                <a:latin typeface="Source Sans Pro" panose="020B0604020202020204" pitchFamily="34" charset="0"/>
              </a:rPr>
              <a:t>  </a:t>
            </a:r>
            <a:r>
              <a:rPr lang="en-US" altLang="zh-CN" sz="2400" b="1" i="0" dirty="0">
                <a:effectLst/>
                <a:latin typeface="Source Sans Pro" panose="020B0604020202020204" pitchFamily="34" charset="0"/>
              </a:rPr>
              <a:t>2019</a:t>
            </a:r>
          </a:p>
        </p:txBody>
      </p:sp>
      <p:sp>
        <p:nvSpPr>
          <p:cNvPr id="13" name="TextBox 6"/>
          <p:cNvSpPr txBox="1"/>
          <p:nvPr/>
        </p:nvSpPr>
        <p:spPr>
          <a:xfrm>
            <a:off x="2683491" y="5644929"/>
            <a:ext cx="4241800" cy="393700"/>
          </a:xfrm>
          <a:prstGeom prst="rect">
            <a:avLst/>
          </a:prstGeom>
          <a:noFill/>
        </p:spPr>
        <p:txBody>
          <a:bodyPr wrap="none" lIns="91416" tIns="45708" rIns="91416" bIns="45708">
            <a:spAutoFit/>
          </a:bodyPr>
          <a:lstStyle>
            <a:lvl1pPr lvl="0">
              <a:defRPr sz="2000">
                <a:solidFill>
                  <a:schemeClr val="accent2"/>
                </a:solidFill>
                <a:latin typeface="等线"/>
                <a:ea typeface="等线"/>
              </a:defRPr>
            </a:lvl1pPr>
          </a:lstStyle>
          <a:p>
            <a:pPr algn="ctr"/>
            <a:r>
              <a:rPr lang="zh-CN" b="1">
                <a:solidFill>
                  <a:srgbClr val="014723"/>
                </a:solidFill>
                <a:latin typeface="微软雅黑"/>
                <a:ea typeface="微软雅黑"/>
              </a:rPr>
              <a:t>小组成员</a:t>
            </a:r>
            <a:r>
              <a:rPr lang="zh-CN">
                <a:solidFill>
                  <a:srgbClr val="014723"/>
                </a:solidFill>
                <a:latin typeface="微软雅黑"/>
                <a:ea typeface="微软雅黑"/>
              </a:rPr>
              <a:t>：方桂安，陈石翰，陈金华</a:t>
            </a:r>
          </a:p>
        </p:txBody>
      </p:sp>
      <p:sp>
        <p:nvSpPr>
          <p:cNvPr id="14" name="TextBox 7"/>
          <p:cNvSpPr txBox="1"/>
          <p:nvPr/>
        </p:nvSpPr>
        <p:spPr>
          <a:xfrm>
            <a:off x="7846692" y="5644929"/>
            <a:ext cx="1955800" cy="393700"/>
          </a:xfrm>
          <a:prstGeom prst="rect">
            <a:avLst/>
          </a:prstGeom>
          <a:noFill/>
        </p:spPr>
        <p:txBody>
          <a:bodyPr wrap="none" lIns="91416" tIns="45708" rIns="91416" bIns="45708">
            <a:spAutoFit/>
          </a:bodyPr>
          <a:lstStyle/>
          <a:p>
            <a:pPr algn="ctr"/>
            <a:r>
              <a:rPr lang="zh-CN" sz="2000" b="1">
                <a:solidFill>
                  <a:srgbClr val="014723"/>
                </a:solidFill>
                <a:latin typeface="微软雅黑"/>
                <a:ea typeface="微软雅黑"/>
              </a:rPr>
              <a:t>指导老师</a:t>
            </a:r>
            <a:r>
              <a:rPr lang="zh-CN" sz="2000">
                <a:solidFill>
                  <a:srgbClr val="014723"/>
                </a:solidFill>
                <a:latin typeface="微软雅黑"/>
                <a:ea typeface="微软雅黑"/>
              </a:rPr>
              <a:t>：古博</a:t>
            </a:r>
          </a:p>
        </p:txBody>
      </p:sp>
      <p:sp>
        <p:nvSpPr>
          <p:cNvPr id="11" name="Freeform 7"/>
          <p:cNvSpPr>
            <a:spLocks noChangeAspect="1" noEditPoints="1"/>
          </p:cNvSpPr>
          <p:nvPr/>
        </p:nvSpPr>
        <p:spPr>
          <a:xfrm>
            <a:off x="2223178" y="5611849"/>
            <a:ext cx="462900" cy="466244"/>
          </a:xfrm>
          <a:custGeom>
            <a:avLst/>
            <a:gdLst/>
            <a:ahLst/>
            <a:cxnLst/>
            <a:rect l="0" t="0" r="r" b="b"/>
            <a:pathLst>
              <a:path w="462900" h="466244">
                <a:moveTo>
                  <a:pt x="338470" y="237501"/>
                </a:moveTo>
                <a:lnTo>
                  <a:pt x="338470" y="174648"/>
                </a:lnTo>
                <a:cubicBezTo>
                  <a:pt x="338470" y="156617"/>
                  <a:pt x="309795" y="156617"/>
                  <a:pt x="309795" y="174648"/>
                </a:cubicBezTo>
                <a:lnTo>
                  <a:pt x="309795" y="237501"/>
                </a:lnTo>
                <a:cubicBezTo>
                  <a:pt x="309795" y="279746"/>
                  <a:pt x="275487" y="314264"/>
                  <a:pt x="233498" y="314264"/>
                </a:cubicBezTo>
                <a:cubicBezTo>
                  <a:pt x="232986" y="314264"/>
                  <a:pt x="232474" y="314264"/>
                  <a:pt x="231962" y="314264"/>
                </a:cubicBezTo>
                <a:lnTo>
                  <a:pt x="231450" y="314264"/>
                </a:lnTo>
                <a:lnTo>
                  <a:pt x="230938" y="314264"/>
                </a:lnTo>
                <a:cubicBezTo>
                  <a:pt x="230426" y="314264"/>
                  <a:pt x="229914" y="314264"/>
                  <a:pt x="229402" y="314264"/>
                </a:cubicBezTo>
                <a:cubicBezTo>
                  <a:pt x="187413" y="314264"/>
                  <a:pt x="153105" y="279746"/>
                  <a:pt x="153105" y="237501"/>
                </a:cubicBezTo>
                <a:lnTo>
                  <a:pt x="153105" y="174648"/>
                </a:lnTo>
                <a:cubicBezTo>
                  <a:pt x="153105" y="156617"/>
                  <a:pt x="124942" y="156617"/>
                  <a:pt x="124942" y="174648"/>
                </a:cubicBezTo>
                <a:cubicBezTo>
                  <a:pt x="124942" y="182891"/>
                  <a:pt x="124942" y="237501"/>
                  <a:pt x="124942" y="237501"/>
                </a:cubicBezTo>
                <a:cubicBezTo>
                  <a:pt x="124942" y="290565"/>
                  <a:pt x="163858" y="334871"/>
                  <a:pt x="214552" y="342084"/>
                </a:cubicBezTo>
                <a:lnTo>
                  <a:pt x="214552" y="387420"/>
                </a:lnTo>
                <a:lnTo>
                  <a:pt x="151057" y="405452"/>
                </a:lnTo>
                <a:lnTo>
                  <a:pt x="312355" y="405452"/>
                </a:lnTo>
                <a:lnTo>
                  <a:pt x="247836" y="386905"/>
                </a:lnTo>
                <a:lnTo>
                  <a:pt x="247836" y="342084"/>
                </a:lnTo>
                <a:cubicBezTo>
                  <a:pt x="299042" y="334871"/>
                  <a:pt x="338470" y="290565"/>
                  <a:pt x="338470" y="237501"/>
                </a:cubicBezTo>
                <a:close/>
                <a:moveTo>
                  <a:pt x="230426" y="287474"/>
                </a:moveTo>
                <a:cubicBezTo>
                  <a:pt x="230938" y="287474"/>
                  <a:pt x="230938" y="287474"/>
                  <a:pt x="231450" y="287474"/>
                </a:cubicBezTo>
                <a:cubicBezTo>
                  <a:pt x="231962" y="287474"/>
                  <a:pt x="231962" y="287474"/>
                  <a:pt x="232474" y="287474"/>
                </a:cubicBezTo>
                <a:cubicBezTo>
                  <a:pt x="260637" y="287474"/>
                  <a:pt x="283680" y="264806"/>
                  <a:pt x="283680" y="236471"/>
                </a:cubicBezTo>
                <a:lnTo>
                  <a:pt x="283680" y="112311"/>
                </a:lnTo>
                <a:cubicBezTo>
                  <a:pt x="283680" y="83975"/>
                  <a:pt x="260637" y="60792"/>
                  <a:pt x="232474" y="60792"/>
                </a:cubicBezTo>
                <a:cubicBezTo>
                  <a:pt x="231962" y="60792"/>
                  <a:pt x="231962" y="60792"/>
                  <a:pt x="231450" y="60792"/>
                </a:cubicBezTo>
                <a:cubicBezTo>
                  <a:pt x="231450" y="60792"/>
                  <a:pt x="230938" y="60792"/>
                  <a:pt x="230426" y="60792"/>
                </a:cubicBezTo>
                <a:cubicBezTo>
                  <a:pt x="202263" y="60792"/>
                  <a:pt x="179732" y="83975"/>
                  <a:pt x="179732" y="112311"/>
                </a:cubicBezTo>
                <a:lnTo>
                  <a:pt x="179732" y="236471"/>
                </a:lnTo>
                <a:cubicBezTo>
                  <a:pt x="179732" y="264806"/>
                  <a:pt x="202263" y="287474"/>
                  <a:pt x="230426" y="287474"/>
                </a:cubicBezTo>
                <a:close/>
                <a:moveTo>
                  <a:pt x="231450" y="0"/>
                </a:moveTo>
                <a:cubicBezTo>
                  <a:pt x="359464" y="0"/>
                  <a:pt x="462900" y="104583"/>
                  <a:pt x="462900" y="233380"/>
                </a:cubicBezTo>
                <a:cubicBezTo>
                  <a:pt x="462900" y="361661"/>
                  <a:pt x="359464" y="466244"/>
                  <a:pt x="231450" y="466244"/>
                </a:cubicBezTo>
                <a:cubicBezTo>
                  <a:pt x="103436" y="466244"/>
                  <a:pt x="0" y="361661"/>
                  <a:pt x="0" y="233380"/>
                </a:cubicBezTo>
                <a:cubicBezTo>
                  <a:pt x="0" y="104583"/>
                  <a:pt x="103436" y="0"/>
                  <a:pt x="231450" y="0"/>
                </a:cubicBezTo>
                <a:close/>
              </a:path>
            </a:pathLst>
          </a:custGeom>
          <a:solidFill>
            <a:srgbClr val="014723"/>
          </a:solidFill>
          <a:ln>
            <a:noFill/>
          </a:ln>
        </p:spPr>
        <p:txBody>
          <a:bodyPr vert="horz" wrap="square" lIns="91416" tIns="45708" rIns="91416" bIns="45708" numCol="1" anchor="t" anchorCtr="0"/>
          <a:lstStyle/>
          <a:p>
            <a:endParaRPr lang="zh-CN">
              <a:solidFill>
                <a:srgbClr val="C00000"/>
              </a:solidFill>
              <a:latin typeface="微软雅黑"/>
              <a:ea typeface="微软雅黑"/>
            </a:endParaRPr>
          </a:p>
        </p:txBody>
      </p:sp>
      <p:sp>
        <p:nvSpPr>
          <p:cNvPr id="12" name="Freeform 8"/>
          <p:cNvSpPr>
            <a:spLocks noChangeAspect="1" noEditPoints="1"/>
          </p:cNvSpPr>
          <p:nvPr/>
        </p:nvSpPr>
        <p:spPr>
          <a:xfrm>
            <a:off x="7295480" y="5611848"/>
            <a:ext cx="464288" cy="466246"/>
          </a:xfrm>
          <a:custGeom>
            <a:avLst/>
            <a:gdLst/>
            <a:ahLst/>
            <a:cxnLst/>
            <a:rect l="0" t="0" r="r" b="b"/>
            <a:pathLst>
              <a:path w="464288" h="466246">
                <a:moveTo>
                  <a:pt x="232144" y="0"/>
                </a:moveTo>
                <a:cubicBezTo>
                  <a:pt x="359768" y="0"/>
                  <a:pt x="464288" y="103856"/>
                  <a:pt x="464288" y="233123"/>
                </a:cubicBezTo>
                <a:cubicBezTo>
                  <a:pt x="464288" y="361285"/>
                  <a:pt x="359768" y="466246"/>
                  <a:pt x="232144" y="466246"/>
                </a:cubicBezTo>
                <a:cubicBezTo>
                  <a:pt x="103420" y="466246"/>
                  <a:pt x="0" y="361285"/>
                  <a:pt x="0" y="233123"/>
                </a:cubicBezTo>
                <a:cubicBezTo>
                  <a:pt x="0" y="103856"/>
                  <a:pt x="103420" y="0"/>
                  <a:pt x="232144" y="0"/>
                </a:cubicBezTo>
                <a:close/>
                <a:moveTo>
                  <a:pt x="374071" y="129267"/>
                </a:moveTo>
                <a:cubicBezTo>
                  <a:pt x="375171" y="129267"/>
                  <a:pt x="377372" y="130372"/>
                  <a:pt x="378472" y="131477"/>
                </a:cubicBezTo>
                <a:cubicBezTo>
                  <a:pt x="379572" y="132582"/>
                  <a:pt x="379572" y="133687"/>
                  <a:pt x="379572" y="135896"/>
                </a:cubicBezTo>
                <a:lnTo>
                  <a:pt x="379572" y="245276"/>
                </a:lnTo>
                <a:cubicBezTo>
                  <a:pt x="379572" y="246381"/>
                  <a:pt x="379572" y="248591"/>
                  <a:pt x="378472" y="249696"/>
                </a:cubicBezTo>
                <a:lnTo>
                  <a:pt x="378472" y="249696"/>
                </a:lnTo>
                <a:cubicBezTo>
                  <a:pt x="377372" y="250801"/>
                  <a:pt x="375171" y="250801"/>
                  <a:pt x="374071" y="250801"/>
                </a:cubicBezTo>
                <a:lnTo>
                  <a:pt x="242046" y="250801"/>
                </a:lnTo>
                <a:cubicBezTo>
                  <a:pt x="240946" y="250801"/>
                  <a:pt x="239845" y="250801"/>
                  <a:pt x="238745" y="249696"/>
                </a:cubicBezTo>
                <a:lnTo>
                  <a:pt x="238745" y="249696"/>
                </a:lnTo>
                <a:cubicBezTo>
                  <a:pt x="237645" y="248591"/>
                  <a:pt x="236545" y="246381"/>
                  <a:pt x="236545" y="245276"/>
                </a:cubicBezTo>
                <a:lnTo>
                  <a:pt x="236545" y="197768"/>
                </a:lnTo>
                <a:lnTo>
                  <a:pt x="314660" y="181195"/>
                </a:lnTo>
                <a:lnTo>
                  <a:pt x="314660" y="178985"/>
                </a:lnTo>
                <a:lnTo>
                  <a:pt x="236545" y="188929"/>
                </a:lnTo>
                <a:lnTo>
                  <a:pt x="236545" y="135896"/>
                </a:lnTo>
                <a:cubicBezTo>
                  <a:pt x="236545" y="133687"/>
                  <a:pt x="237645" y="132582"/>
                  <a:pt x="238745" y="131477"/>
                </a:cubicBezTo>
                <a:lnTo>
                  <a:pt x="238745" y="131477"/>
                </a:lnTo>
                <a:cubicBezTo>
                  <a:pt x="239845" y="130372"/>
                  <a:pt x="240946" y="129267"/>
                  <a:pt x="242046" y="129267"/>
                </a:cubicBezTo>
                <a:lnTo>
                  <a:pt x="374071" y="129267"/>
                </a:lnTo>
                <a:close/>
                <a:moveTo>
                  <a:pt x="242046" y="106065"/>
                </a:moveTo>
                <a:cubicBezTo>
                  <a:pt x="234344" y="106065"/>
                  <a:pt x="226643" y="109380"/>
                  <a:pt x="222242" y="114904"/>
                </a:cubicBezTo>
                <a:lnTo>
                  <a:pt x="222242" y="114904"/>
                </a:lnTo>
                <a:cubicBezTo>
                  <a:pt x="216741" y="120428"/>
                  <a:pt x="213440" y="127058"/>
                  <a:pt x="213440" y="135896"/>
                </a:cubicBezTo>
                <a:lnTo>
                  <a:pt x="213440" y="192244"/>
                </a:lnTo>
                <a:lnTo>
                  <a:pt x="204639" y="193348"/>
                </a:lnTo>
                <a:lnTo>
                  <a:pt x="204639" y="183405"/>
                </a:lnTo>
                <a:lnTo>
                  <a:pt x="178234" y="183405"/>
                </a:lnTo>
                <a:lnTo>
                  <a:pt x="150729" y="166832"/>
                </a:lnTo>
                <a:lnTo>
                  <a:pt x="84716" y="166832"/>
                </a:lnTo>
                <a:cubicBezTo>
                  <a:pt x="70413" y="166832"/>
                  <a:pt x="59411" y="177881"/>
                  <a:pt x="59411" y="191139"/>
                </a:cubicBezTo>
                <a:lnTo>
                  <a:pt x="59411" y="268478"/>
                </a:lnTo>
                <a:lnTo>
                  <a:pt x="84716" y="268478"/>
                </a:lnTo>
                <a:lnTo>
                  <a:pt x="84716" y="212131"/>
                </a:lnTo>
                <a:lnTo>
                  <a:pt x="89117" y="212131"/>
                </a:lnTo>
                <a:lnTo>
                  <a:pt x="89117" y="268478"/>
                </a:lnTo>
                <a:lnTo>
                  <a:pt x="89117" y="282841"/>
                </a:lnTo>
                <a:lnTo>
                  <a:pt x="89117" y="386697"/>
                </a:lnTo>
                <a:lnTo>
                  <a:pt x="116622" y="386697"/>
                </a:lnTo>
                <a:lnTo>
                  <a:pt x="116622" y="300519"/>
                </a:lnTo>
                <a:lnTo>
                  <a:pt x="123223" y="300519"/>
                </a:lnTo>
                <a:lnTo>
                  <a:pt x="123223" y="386697"/>
                </a:lnTo>
                <a:lnTo>
                  <a:pt x="150729" y="386697"/>
                </a:lnTo>
                <a:lnTo>
                  <a:pt x="150729" y="371229"/>
                </a:lnTo>
                <a:lnTo>
                  <a:pt x="150729" y="282841"/>
                </a:lnTo>
                <a:lnTo>
                  <a:pt x="150729" y="268478"/>
                </a:lnTo>
                <a:lnTo>
                  <a:pt x="150729" y="212131"/>
                </a:lnTo>
                <a:lnTo>
                  <a:pt x="150729" y="195558"/>
                </a:lnTo>
                <a:lnTo>
                  <a:pt x="178234" y="212131"/>
                </a:lnTo>
                <a:lnTo>
                  <a:pt x="204639" y="212131"/>
                </a:lnTo>
                <a:lnTo>
                  <a:pt x="204639" y="204397"/>
                </a:lnTo>
                <a:lnTo>
                  <a:pt x="213440" y="203292"/>
                </a:lnTo>
                <a:lnTo>
                  <a:pt x="213440" y="245276"/>
                </a:lnTo>
                <a:cubicBezTo>
                  <a:pt x="213440" y="253010"/>
                  <a:pt x="216741" y="260744"/>
                  <a:pt x="222242" y="265164"/>
                </a:cubicBezTo>
                <a:lnTo>
                  <a:pt x="222242" y="265164"/>
                </a:lnTo>
                <a:lnTo>
                  <a:pt x="222242" y="266268"/>
                </a:lnTo>
                <a:cubicBezTo>
                  <a:pt x="227743" y="270688"/>
                  <a:pt x="234344" y="274002"/>
                  <a:pt x="242046" y="274002"/>
                </a:cubicBezTo>
                <a:lnTo>
                  <a:pt x="374071" y="274002"/>
                </a:lnTo>
                <a:cubicBezTo>
                  <a:pt x="381772" y="274002"/>
                  <a:pt x="389474" y="270688"/>
                  <a:pt x="394975" y="265164"/>
                </a:cubicBezTo>
                <a:lnTo>
                  <a:pt x="394975" y="266268"/>
                </a:lnTo>
                <a:cubicBezTo>
                  <a:pt x="399376" y="260744"/>
                  <a:pt x="402676" y="253010"/>
                  <a:pt x="402676" y="245276"/>
                </a:cubicBezTo>
                <a:lnTo>
                  <a:pt x="402676" y="135896"/>
                </a:lnTo>
                <a:cubicBezTo>
                  <a:pt x="402676" y="127058"/>
                  <a:pt x="399376" y="120428"/>
                  <a:pt x="394975" y="114904"/>
                </a:cubicBezTo>
                <a:cubicBezTo>
                  <a:pt x="389474" y="109380"/>
                  <a:pt x="381772" y="106065"/>
                  <a:pt x="374071" y="106065"/>
                </a:cubicBezTo>
                <a:lnTo>
                  <a:pt x="242046" y="106065"/>
                </a:lnTo>
                <a:close/>
                <a:moveTo>
                  <a:pt x="378472" y="280631"/>
                </a:moveTo>
                <a:lnTo>
                  <a:pt x="378472" y="306043"/>
                </a:lnTo>
                <a:lnTo>
                  <a:pt x="357568" y="306043"/>
                </a:lnTo>
                <a:lnTo>
                  <a:pt x="380672" y="387802"/>
                </a:lnTo>
                <a:lnTo>
                  <a:pt x="350967" y="387802"/>
                </a:lnTo>
                <a:lnTo>
                  <a:pt x="327862" y="306043"/>
                </a:lnTo>
                <a:lnTo>
                  <a:pt x="298157" y="306043"/>
                </a:lnTo>
                <a:lnTo>
                  <a:pt x="275052" y="387802"/>
                </a:lnTo>
                <a:lnTo>
                  <a:pt x="245347" y="387802"/>
                </a:lnTo>
                <a:lnTo>
                  <a:pt x="268451" y="306043"/>
                </a:lnTo>
                <a:lnTo>
                  <a:pt x="243146" y="306043"/>
                </a:lnTo>
                <a:lnTo>
                  <a:pt x="243146" y="280631"/>
                </a:lnTo>
                <a:lnTo>
                  <a:pt x="378472" y="280631"/>
                </a:lnTo>
                <a:close/>
                <a:moveTo>
                  <a:pt x="119923" y="82864"/>
                </a:moveTo>
                <a:cubicBezTo>
                  <a:pt x="141927" y="82864"/>
                  <a:pt x="159530" y="100541"/>
                  <a:pt x="159530" y="122638"/>
                </a:cubicBezTo>
                <a:cubicBezTo>
                  <a:pt x="159530" y="143630"/>
                  <a:pt x="141927" y="161308"/>
                  <a:pt x="119923" y="161308"/>
                </a:cubicBezTo>
                <a:cubicBezTo>
                  <a:pt x="99019" y="161308"/>
                  <a:pt x="81415" y="143630"/>
                  <a:pt x="81415" y="122638"/>
                </a:cubicBezTo>
                <a:cubicBezTo>
                  <a:pt x="81415" y="100541"/>
                  <a:pt x="99019" y="82864"/>
                  <a:pt x="119923" y="82864"/>
                </a:cubicBezTo>
                <a:close/>
              </a:path>
            </a:pathLst>
          </a:custGeom>
          <a:solidFill>
            <a:srgbClr val="014723"/>
          </a:solidFill>
          <a:ln>
            <a:noFill/>
          </a:ln>
        </p:spPr>
        <p:txBody>
          <a:bodyPr vert="horz" wrap="square" lIns="91416" tIns="45708" rIns="91416" bIns="45708" numCol="1" anchor="t" anchorCtr="0"/>
          <a:lstStyle/>
          <a:p>
            <a:endParaRPr lang="zh-CN" sz="2800">
              <a:solidFill>
                <a:srgbClr val="C00000"/>
              </a:solidFill>
              <a:latin typeface="微软雅黑"/>
              <a:ea typeface="微软雅黑"/>
            </a:endParaRPr>
          </a:p>
        </p:txBody>
      </p:sp>
      <p:pic>
        <p:nvPicPr>
          <p:cNvPr id="19" name="图片 18"/>
          <p:cNvPicPr>
            <a:picLocks noChangeAspect="1"/>
          </p:cNvPicPr>
          <p:nvPr/>
        </p:nvPicPr>
        <p:blipFill rotWithShape="1">
          <a:blip r:embed="rId4"/>
          <a:srcRect t="21200" r="2284" b="11992"/>
          <a:stretch/>
        </p:blipFill>
        <p:spPr>
          <a:xfrm>
            <a:off x="4339400" y="923192"/>
            <a:ext cx="3433000" cy="10726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4" name="TextBox 6"/>
          <p:cNvSpPr txBox="1"/>
          <p:nvPr/>
        </p:nvSpPr>
        <p:spPr>
          <a:xfrm>
            <a:off x="813104" y="1108968"/>
            <a:ext cx="1917700" cy="383939"/>
          </a:xfrm>
          <a:prstGeom prst="rect">
            <a:avLst/>
          </a:prstGeom>
          <a:noFill/>
        </p:spPr>
        <p:txBody>
          <a:bodyPr wrap="square" lIns="0" tIns="48000" rIns="0" bIns="48000">
            <a:spAutoFit/>
          </a:bodyPr>
          <a:lstStyle/>
          <a:p>
            <a:pPr algn="ctr"/>
            <a:r>
              <a:rPr lang="en-US" sz="1865" b="1">
                <a:solidFill>
                  <a:srgbClr val="595959"/>
                </a:solidFill>
                <a:latin typeface="微软雅黑" panose="020B0503020204020204" pitchFamily="34" charset="-122"/>
                <a:ea typeface="微软雅黑" panose="020B0503020204020204" pitchFamily="34" charset="-122"/>
              </a:rPr>
              <a:t> 3.2.1 </a:t>
            </a:r>
            <a:r>
              <a:rPr lang="en-US" sz="1865" b="1" i="0" strike="noStrike" spc="0">
                <a:solidFill>
                  <a:srgbClr val="595959"/>
                </a:solidFill>
                <a:latin typeface="微软雅黑" panose="020B0503020204020204" pitchFamily="34" charset="-122"/>
                <a:ea typeface="微软雅黑" panose="020B0503020204020204" pitchFamily="34" charset="-122"/>
              </a:rPr>
              <a:t>状态检测器</a:t>
            </a:r>
            <a:endParaRPr lang="zh-CN" sz="1865" b="1">
              <a:solidFill>
                <a:srgbClr val="595959"/>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813104" y="2214501"/>
            <a:ext cx="1009847" cy="400110"/>
          </a:xfrm>
          <a:prstGeom prst="rect">
            <a:avLst/>
          </a:prstGeom>
          <a:ln w="12700">
            <a:prstDash val="solid"/>
          </a:ln>
        </p:spPr>
        <p:txBody>
          <a:bodyPr>
            <a:spAutoFit/>
          </a:bodyPr>
          <a:lstStyle/>
          <a:p>
            <a:r>
              <a:rPr sz="2000" b="1" dirty="0" err="1">
                <a:latin typeface="微软雅黑" panose="020B0503020204020204" pitchFamily="34" charset="-122"/>
                <a:ea typeface="微软雅黑" panose="020B0503020204020204" pitchFamily="34" charset="-122"/>
              </a:rPr>
              <a:t>定义</a:t>
            </a:r>
            <a:r>
              <a:rPr sz="2000" b="1" dirty="0">
                <a:latin typeface="微软雅黑" panose="020B0503020204020204" pitchFamily="34" charset="-122"/>
                <a:ea typeface="微软雅黑" panose="020B0503020204020204" pitchFamily="34" charset="-122"/>
              </a:rPr>
              <a:t>：</a:t>
            </a:r>
          </a:p>
        </p:txBody>
      </p:sp>
      <p:sp>
        <p:nvSpPr>
          <p:cNvPr id="6" name="文本框 5"/>
          <p:cNvSpPr txBox="1"/>
          <p:nvPr/>
        </p:nvSpPr>
        <p:spPr>
          <a:xfrm>
            <a:off x="1082298" y="2588440"/>
            <a:ext cx="5445918" cy="369332"/>
          </a:xfrm>
          <a:prstGeom prst="rect">
            <a:avLst/>
          </a:prstGeom>
          <a:ln w="12700">
            <a:prstDash val="solid"/>
          </a:ln>
        </p:spPr>
        <p:txBody>
          <a:bodyPr wrap="square">
            <a:spAutoFit/>
          </a:bodyPr>
          <a:lstStyle/>
          <a:p>
            <a:pPr marL="285750" indent="-285750">
              <a:buFont typeface="Arial" panose="020B0604020202020204" pitchFamily="34" charset="0"/>
              <a:buChar char="•"/>
            </a:pPr>
            <a:r>
              <a:rPr lang="en-US" dirty="0">
                <a:latin typeface="微软雅黑" panose="020B0503020204020204" pitchFamily="34" charset="-122"/>
                <a:ea typeface="微软雅黑" panose="020B0503020204020204" pitchFamily="34" charset="-122"/>
              </a:rPr>
              <a:t>RTT(t)</a:t>
            </a:r>
            <a:r>
              <a:rPr lang="zh-CN" dirty="0">
                <a:latin typeface="微软雅黑" panose="020B0503020204020204" pitchFamily="34" charset="-122"/>
                <a:ea typeface="微软雅黑" panose="020B0503020204020204" pitchFamily="34" charset="-122"/>
              </a:rPr>
              <a:t>：在时间</a:t>
            </a:r>
            <a:r>
              <a:rPr lang="en-US" dirty="0">
                <a:latin typeface="微软雅黑" panose="020B0503020204020204" pitchFamily="34" charset="-122"/>
                <a:ea typeface="微软雅黑" panose="020B0503020204020204" pitchFamily="34" charset="-122"/>
              </a:rPr>
              <a:t>t</a:t>
            </a:r>
            <a:r>
              <a:rPr lang="zh-CN" dirty="0">
                <a:latin typeface="微软雅黑" panose="020B0503020204020204" pitchFamily="34" charset="-122"/>
                <a:ea typeface="微软雅黑" panose="020B0503020204020204" pitchFamily="34" charset="-122"/>
              </a:rPr>
              <a:t>接收的</a:t>
            </a:r>
            <a:r>
              <a:rPr lang="en-US" dirty="0">
                <a:latin typeface="微软雅黑" panose="020B0503020204020204" pitchFamily="34" charset="-122"/>
                <a:ea typeface="微软雅黑" panose="020B0503020204020204" pitchFamily="34" charset="-122"/>
              </a:rPr>
              <a:t>ack</a:t>
            </a:r>
            <a:r>
              <a:rPr lang="zh-CN" dirty="0">
                <a:latin typeface="微软雅黑" panose="020B0503020204020204" pitchFamily="34" charset="-122"/>
                <a:ea typeface="微软雅黑" panose="020B0503020204020204" pitchFamily="34" charset="-122"/>
              </a:rPr>
              <a:t>分组</a:t>
            </a:r>
            <a:r>
              <a:rPr lang="zh-CN" altLang="en-US" dirty="0">
                <a:latin typeface="微软雅黑" panose="020B0503020204020204" pitchFamily="34" charset="-122"/>
                <a:ea typeface="微软雅黑" panose="020B0503020204020204" pitchFamily="34" charset="-122"/>
              </a:rPr>
              <a:t>包含</a:t>
            </a:r>
            <a:r>
              <a:rPr lang="zh-CN" dirty="0">
                <a:latin typeface="微软雅黑" panose="020B0503020204020204" pitchFamily="34" charset="-122"/>
                <a:ea typeface="微软雅黑" panose="020B0503020204020204" pitchFamily="34" charset="-122"/>
              </a:rPr>
              <a:t>的往返时延</a:t>
            </a:r>
          </a:p>
        </p:txBody>
      </p:sp>
      <p:sp>
        <p:nvSpPr>
          <p:cNvPr id="7" name="文本框 6"/>
          <p:cNvSpPr txBox="1"/>
          <p:nvPr/>
        </p:nvSpPr>
        <p:spPr>
          <a:xfrm>
            <a:off x="1082298" y="3052403"/>
            <a:ext cx="5092700" cy="381000"/>
          </a:xfrm>
          <a:prstGeom prst="rect">
            <a:avLst/>
          </a:prstGeom>
          <a:ln w="12700">
            <a:prstDash val="solid"/>
          </a:ln>
        </p:spPr>
        <p:txBody>
          <a:bodyPr>
            <a:spAutoFit/>
          </a:bodyPr>
          <a:lstStyle/>
          <a:p>
            <a:pPr marL="285750" indent="-285750">
              <a:buFont typeface="Arial" panose="020B0604020202020204" pitchFamily="34" charset="0"/>
              <a:buChar char="•"/>
            </a:pPr>
            <a:r>
              <a:rPr lang="en-US" dirty="0">
                <a:latin typeface="微软雅黑" panose="020B0503020204020204" pitchFamily="34" charset="-122"/>
                <a:ea typeface="微软雅黑" panose="020B0503020204020204" pitchFamily="34" charset="-122"/>
              </a:rPr>
              <a:t>Interval</a:t>
            </a:r>
            <a:r>
              <a:rPr lang="zh-CN" dirty="0">
                <a:latin typeface="微软雅黑" panose="020B0503020204020204" pitchFamily="34" charset="-122"/>
                <a:ea typeface="微软雅黑" panose="020B0503020204020204" pitchFamily="34" charset="-122"/>
              </a:rPr>
              <a:t>：移动时间窗口的大小</a:t>
            </a:r>
          </a:p>
        </p:txBody>
      </p:sp>
      <p:sp>
        <p:nvSpPr>
          <p:cNvPr id="8" name="文本框 7"/>
          <p:cNvSpPr txBox="1"/>
          <p:nvPr/>
        </p:nvSpPr>
        <p:spPr>
          <a:xfrm>
            <a:off x="1082298" y="3547386"/>
            <a:ext cx="5092700" cy="381000"/>
          </a:xfrm>
          <a:prstGeom prst="rect">
            <a:avLst/>
          </a:prstGeom>
          <a:ln w="12700">
            <a:prstDash val="solid"/>
          </a:ln>
        </p:spPr>
        <p:txBody>
          <a:bodyPr>
            <a:spAutoFit/>
          </a:bodyPr>
          <a:lstStyle/>
          <a:p>
            <a:pPr marL="285750" indent="-285750">
              <a:buFont typeface="Arial" panose="020B0604020202020204" pitchFamily="34" charset="0"/>
              <a:buChar char="•"/>
            </a:pPr>
            <a:r>
              <a:rPr lang="en-US" dirty="0">
                <a:latin typeface="微软雅黑" panose="020B0503020204020204" pitchFamily="34" charset="-122"/>
                <a:ea typeface="微软雅黑" panose="020B0503020204020204" pitchFamily="34" charset="-122"/>
              </a:rPr>
              <a:t>S</a:t>
            </a:r>
            <a:r>
              <a:rPr lang="en-US" sz="1800" b="0" i="0" strike="noStrike" spc="0" dirty="0">
                <a:solidFill>
                  <a:srgbClr val="000000"/>
                </a:solidFill>
                <a:latin typeface="微软雅黑" panose="020B0503020204020204" pitchFamily="34" charset="-122"/>
                <a:ea typeface="微软雅黑" panose="020B0503020204020204" pitchFamily="34" charset="-122"/>
              </a:rPr>
              <a:t>etpoint：</a:t>
            </a:r>
            <a:r>
              <a:rPr lang="zh-CN" dirty="0">
                <a:latin typeface="微软雅黑" panose="020B0503020204020204" pitchFamily="34" charset="-122"/>
                <a:ea typeface="微软雅黑" panose="020B0503020204020204" pitchFamily="34" charset="-122"/>
              </a:rPr>
              <a:t>在</a:t>
            </a:r>
            <a:r>
              <a:rPr lang="en-US" dirty="0">
                <a:latin typeface="微软雅黑" panose="020B0503020204020204" pitchFamily="34" charset="-122"/>
                <a:ea typeface="微软雅黑" panose="020B0503020204020204" pitchFamily="34" charset="-122"/>
              </a:rPr>
              <a:t>t</a:t>
            </a:r>
            <a:r>
              <a:rPr lang="zh-CN" dirty="0">
                <a:latin typeface="微软雅黑" panose="020B0503020204020204" pitchFamily="34" charset="-122"/>
                <a:ea typeface="微软雅黑" panose="020B0503020204020204" pitchFamily="34" charset="-122"/>
              </a:rPr>
              <a:t>时刻所需的最小</a:t>
            </a:r>
            <a:r>
              <a:rPr lang="en-US" dirty="0">
                <a:latin typeface="微软雅黑" panose="020B0503020204020204" pitchFamily="34" charset="-122"/>
                <a:ea typeface="微软雅黑" panose="020B0503020204020204" pitchFamily="34" charset="-122"/>
              </a:rPr>
              <a:t>RTT</a:t>
            </a:r>
          </a:p>
        </p:txBody>
      </p:sp>
      <p:sp>
        <p:nvSpPr>
          <p:cNvPr id="9" name="左大括号 39"/>
          <p:cNvSpPr/>
          <p:nvPr/>
        </p:nvSpPr>
        <p:spPr>
          <a:xfrm>
            <a:off x="973248" y="4653556"/>
            <a:ext cx="366906" cy="1550232"/>
          </a:xfrm>
          <a:prstGeom prst="leftBrace">
            <a:avLst>
              <a:gd name="adj1" fmla="val 17131"/>
              <a:gd name="adj2" fmla="val 50000"/>
            </a:avLst>
          </a:prstGeom>
          <a:ln w="6350">
            <a:solidFill>
              <a:schemeClr val="accent1"/>
            </a:solidFill>
            <a:prstDash val="solid"/>
            <a:miter/>
          </a:ln>
        </p:spPr>
        <p:txBody>
          <a:bodyPr anchor="ctr"/>
          <a:lstStyle/>
          <a:p>
            <a:pPr algn="ctr"/>
            <a:endParaRPr lang="zh-CN">
              <a:solidFill>
                <a:schemeClr val="tx1"/>
              </a:solidFill>
              <a:latin typeface="微软雅黑" panose="020B0503020204020204" pitchFamily="34" charset="-122"/>
              <a:ea typeface="微软雅黑" panose="020B0503020204020204" pitchFamily="34" charset="-122"/>
            </a:endParaRPr>
          </a:p>
        </p:txBody>
      </p:sp>
      <p:sp>
        <p:nvSpPr>
          <p:cNvPr id="10" name="矩形 46"/>
          <p:cNvSpPr/>
          <p:nvPr/>
        </p:nvSpPr>
        <p:spPr>
          <a:xfrm>
            <a:off x="2251973" y="3823408"/>
            <a:ext cx="5797550" cy="381258"/>
          </a:xfrm>
          <a:prstGeom prst="rect">
            <a:avLst/>
          </a:prstGeom>
        </p:spPr>
        <p:txBody>
          <a:bodyPr wrap="square">
            <a:spAutoFit/>
          </a:bodyPr>
          <a:lstStyle/>
          <a:p>
            <a:pPr marL="0" indent="0">
              <a:lnSpc>
                <a:spcPct val="130000"/>
              </a:lnSpc>
              <a:spcBef>
                <a:spcPts val="600"/>
              </a:spcBef>
              <a:spcAft>
                <a:spcPts val="600"/>
              </a:spcAft>
              <a:buNone/>
            </a:pPr>
            <a:endParaRPr lang="zh-CN" sz="1600">
              <a:solidFill>
                <a:srgbClr val="595959"/>
              </a:solidFill>
              <a:latin typeface="微软雅黑" panose="020B0503020204020204" pitchFamily="34" charset="-122"/>
              <a:ea typeface="微软雅黑" panose="020B0503020204020204" pitchFamily="34" charset="-122"/>
            </a:endParaRPr>
          </a:p>
        </p:txBody>
      </p:sp>
      <p:pic>
        <p:nvPicPr>
          <p:cNvPr id="11" name="图形 10"/>
          <p:cNvPicPr>
            <a:picLocks noChangeAspect="1"/>
          </p:cNvPicPr>
          <p:nvPr/>
        </p:nvPicPr>
        <p:blipFill>
          <a:blip r:embed="rId2">
            <a:extLst>
              <a:ext uri="{96DAC541-7B7A-43D3-8B79-37D633B846F1}">
                <asvg:svgBlip xmlns:asvg="http://schemas.microsoft.com/office/drawing/2016/SVG/main" r:embed="rId3"/>
              </a:ext>
            </a:extLst>
          </a:blip>
          <a:stretch/>
        </p:blipFill>
        <p:spPr>
          <a:xfrm>
            <a:off x="1408502" y="4532906"/>
            <a:ext cx="6146800" cy="241300"/>
          </a:xfrm>
          <a:prstGeom prst="rect">
            <a:avLst/>
          </a:prstGeom>
        </p:spPr>
      </p:pic>
      <p:pic>
        <p:nvPicPr>
          <p:cNvPr id="12" name="图形 11"/>
          <p:cNvPicPr>
            <a:picLocks noChangeAspect="1"/>
          </p:cNvPicPr>
          <p:nvPr/>
        </p:nvPicPr>
        <p:blipFill>
          <a:blip r:embed="rId4">
            <a:extLst>
              <a:ext uri="{96DAC541-7B7A-43D3-8B79-37D633B846F1}">
                <asvg:svgBlip xmlns:asvg="http://schemas.microsoft.com/office/drawing/2016/SVG/main" r:embed="rId5"/>
              </a:ext>
            </a:extLst>
          </a:blip>
          <a:stretch/>
        </p:blipFill>
        <p:spPr>
          <a:xfrm>
            <a:off x="1340154" y="5308022"/>
            <a:ext cx="8610600" cy="241300"/>
          </a:xfrm>
          <a:prstGeom prst="rect">
            <a:avLst/>
          </a:prstGeom>
        </p:spPr>
      </p:pic>
      <p:pic>
        <p:nvPicPr>
          <p:cNvPr id="13" name="图形 12"/>
          <p:cNvPicPr>
            <a:picLocks noChangeAspect="1"/>
          </p:cNvPicPr>
          <p:nvPr/>
        </p:nvPicPr>
        <p:blipFill>
          <a:blip r:embed="rId6">
            <a:extLst>
              <a:ext uri="{96DAC541-7B7A-43D3-8B79-37D633B846F1}">
                <asvg:svgBlip xmlns:asvg="http://schemas.microsoft.com/office/drawing/2016/SVG/main" r:embed="rId7"/>
              </a:ext>
            </a:extLst>
          </a:blip>
          <a:stretch/>
        </p:blipFill>
        <p:spPr>
          <a:xfrm>
            <a:off x="1408502" y="6047075"/>
            <a:ext cx="2755900" cy="228600"/>
          </a:xfrm>
          <a:prstGeom prst="rect">
            <a:avLst/>
          </a:prstGeom>
        </p:spPr>
      </p:pic>
      <p:pic>
        <p:nvPicPr>
          <p:cNvPr id="14" name="图片 13"/>
          <p:cNvPicPr>
            <a:picLocks noChangeAspect="1"/>
          </p:cNvPicPr>
          <p:nvPr/>
        </p:nvPicPr>
        <p:blipFill>
          <a:blip r:embed="rId8"/>
          <a:stretch/>
        </p:blipFill>
        <p:spPr>
          <a:xfrm>
            <a:off x="7040592" y="2112740"/>
            <a:ext cx="4867691" cy="2214778"/>
          </a:xfrm>
          <a:prstGeom prst="rect">
            <a:avLst/>
          </a:prstGeom>
        </p:spPr>
      </p:pic>
      <p:sp>
        <p:nvSpPr>
          <p:cNvPr id="15"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latin typeface="微软雅黑" panose="020B0503020204020204" pitchFamily="34" charset="-122"/>
              <a:ea typeface="微软雅黑" panose="020B0503020204020204" pitchFamily="34" charset="-122"/>
            </a:endParaRPr>
          </a:p>
        </p:txBody>
      </p:sp>
      <p:sp>
        <p:nvSpPr>
          <p:cNvPr id="16" name="矩形 23"/>
          <p:cNvSpPr/>
          <p:nvPr/>
        </p:nvSpPr>
        <p:spPr>
          <a:xfrm>
            <a:off x="6635448" y="0"/>
            <a:ext cx="1666001" cy="792000"/>
          </a:xfrm>
          <a:prstGeom prst="rect">
            <a:avLst/>
          </a:prstGeom>
          <a:solidFill>
            <a:schemeClr val="accent1"/>
          </a:solidFill>
          <a:ln>
            <a:noFill/>
          </a:ln>
        </p:spPr>
        <p:txBody>
          <a:bodyPr anchor="ctr"/>
          <a:lstStyle/>
          <a:p>
            <a:pPr algn="ctr"/>
            <a:endParaRPr lang="zh-CN" sz="2400" b="1">
              <a:solidFill>
                <a:schemeClr val="bg1"/>
              </a:solidFill>
              <a:latin typeface="微软雅黑" panose="020B0503020204020204" pitchFamily="34" charset="-122"/>
              <a:ea typeface="微软雅黑" panose="020B0503020204020204" pitchFamily="34" charset="-122"/>
            </a:endParaRPr>
          </a:p>
        </p:txBody>
      </p:sp>
      <p:cxnSp>
        <p:nvCxnSpPr>
          <p:cNvPr id="17" name="直接连接符 24"/>
          <p:cNvCxnSpPr/>
          <p:nvPr/>
        </p:nvCxnSpPr>
        <p:spPr>
          <a:xfrm>
            <a:off x="10003249" y="285092"/>
            <a:ext cx="0" cy="245816"/>
          </a:xfrm>
          <a:prstGeom prst="line">
            <a:avLst/>
          </a:prstGeom>
          <a:ln w="6350">
            <a:solidFill>
              <a:schemeClr val="bg1">
                <a:lumMod val="75000"/>
              </a:schemeClr>
            </a:solidFill>
            <a:prstDash val="solid"/>
            <a:miter/>
          </a:ln>
        </p:spPr>
      </p:cxnSp>
      <p:sp>
        <p:nvSpPr>
          <p:cNvPr id="18"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背景与挑战</a:t>
            </a:r>
          </a:p>
        </p:txBody>
      </p:sp>
      <p:sp>
        <p:nvSpPr>
          <p:cNvPr id="19"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相关工作</a:t>
            </a:r>
          </a:p>
        </p:txBody>
      </p:sp>
      <p:sp>
        <p:nvSpPr>
          <p:cNvPr id="20"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panose="020B0503020204020204" pitchFamily="34" charset="-122"/>
                <a:ea typeface="微软雅黑" panose="020B0503020204020204" pitchFamily="34" charset="-122"/>
              </a:rPr>
              <a:t>模型与算法</a:t>
            </a:r>
          </a:p>
        </p:txBody>
      </p:sp>
      <p:sp>
        <p:nvSpPr>
          <p:cNvPr id="21"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panose="020B0503020204020204" pitchFamily="34" charset="-122"/>
                <a:ea typeface="微软雅黑" panose="020B0503020204020204" pitchFamily="34" charset="-122"/>
              </a:rPr>
              <a:t>评价与分析</a:t>
            </a:r>
          </a:p>
        </p:txBody>
      </p:sp>
      <p:sp>
        <p:nvSpPr>
          <p:cNvPr id="22"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总结与思考</a:t>
            </a:r>
            <a:endParaRPr lang="zh-CN"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3"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24" name="直接连接符 15"/>
          <p:cNvCxnSpPr/>
          <p:nvPr/>
        </p:nvCxnSpPr>
        <p:spPr>
          <a:xfrm>
            <a:off x="4933648" y="285092"/>
            <a:ext cx="0" cy="245816"/>
          </a:xfrm>
          <a:prstGeom prst="line">
            <a:avLst/>
          </a:prstGeom>
          <a:ln w="6350">
            <a:solidFill>
              <a:schemeClr val="bg1">
                <a:lumMod val="75000"/>
              </a:schemeClr>
            </a:solidFill>
            <a:prstDash val="solid"/>
            <a:miter/>
          </a:ln>
        </p:spPr>
      </p:cxnSp>
      <p:pic>
        <p:nvPicPr>
          <p:cNvPr id="25" name="图片 32"/>
          <p:cNvPicPr>
            <a:picLocks noChangeAspect="1"/>
          </p:cNvPicPr>
          <p:nvPr/>
        </p:nvPicPr>
        <p:blipFill>
          <a:blip r:embed="rId9"/>
          <a:stretch/>
        </p:blipFill>
        <p:spPr>
          <a:xfrm>
            <a:off x="373910" y="-274792"/>
            <a:ext cx="2508327" cy="1146352"/>
          </a:xfrm>
          <a:prstGeom prst="rect">
            <a:avLst/>
          </a:prstGeom>
        </p:spPr>
      </p:pic>
      <p:sp>
        <p:nvSpPr>
          <p:cNvPr id="2" name="文本框 1">
            <a:extLst>
              <a:ext uri="{FF2B5EF4-FFF2-40B4-BE49-F238E27FC236}">
                <a16:creationId xmlns:a16="http://schemas.microsoft.com/office/drawing/2014/main" id="{1718A272-7980-B49D-CF04-69BC2BD8B51D}"/>
              </a:ext>
            </a:extLst>
          </p:cNvPr>
          <p:cNvSpPr txBox="1"/>
          <p:nvPr/>
        </p:nvSpPr>
        <p:spPr>
          <a:xfrm>
            <a:off x="827058" y="3988964"/>
            <a:ext cx="4494450" cy="677108"/>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定义网络状态好坏</a:t>
            </a:r>
          </a:p>
          <a:p>
            <a:endParaRPr lang="zh-CN" altLang="en-US" dirty="0"/>
          </a:p>
        </p:txBody>
      </p:sp>
      <p:sp>
        <p:nvSpPr>
          <p:cNvPr id="26" name="文本框 25">
            <a:extLst>
              <a:ext uri="{FF2B5EF4-FFF2-40B4-BE49-F238E27FC236}">
                <a16:creationId xmlns:a16="http://schemas.microsoft.com/office/drawing/2014/main" id="{10FD33CD-5A63-A24F-943F-ED615AEFD881}"/>
              </a:ext>
            </a:extLst>
          </p:cNvPr>
          <p:cNvSpPr txBox="1"/>
          <p:nvPr/>
        </p:nvSpPr>
        <p:spPr>
          <a:xfrm>
            <a:off x="808334" y="1711827"/>
            <a:ext cx="7821230" cy="677108"/>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功能</a:t>
            </a:r>
            <a:r>
              <a:rPr lang="zh-CN" altLang="en-US" sz="2000" dirty="0">
                <a:latin typeface="微软雅黑" panose="020B0503020204020204" pitchFamily="34" charset="-122"/>
                <a:ea typeface="微软雅黑" panose="020B0503020204020204" pitchFamily="34" charset="-122"/>
              </a:rPr>
              <a:t>：跟踪移动时间窗口中的</a:t>
            </a:r>
            <a:r>
              <a:rPr lang="zh-CN" altLang="en-US" sz="2000" dirty="0">
                <a:solidFill>
                  <a:srgbClr val="CC6600"/>
                </a:solidFill>
                <a:latin typeface="微软雅黑" panose="020B0503020204020204" pitchFamily="34" charset="-122"/>
                <a:ea typeface="微软雅黑" panose="020B0503020204020204" pitchFamily="34" charset="-122"/>
              </a:rPr>
              <a:t>最小</a:t>
            </a:r>
            <a:r>
              <a:rPr lang="en-US" altLang="zh-CN" sz="2000" dirty="0">
                <a:solidFill>
                  <a:srgbClr val="CC6600"/>
                </a:solidFill>
                <a:latin typeface="微软雅黑" panose="020B0503020204020204" pitchFamily="34" charset="-122"/>
                <a:ea typeface="微软雅黑" panose="020B0503020204020204" pitchFamily="34" charset="-122"/>
              </a:rPr>
              <a:t>RTT</a:t>
            </a:r>
            <a:r>
              <a:rPr lang="zh-CN" altLang="en-US" sz="2000" dirty="0">
                <a:latin typeface="微软雅黑" panose="020B0503020204020204" pitchFamily="34" charset="-122"/>
                <a:ea typeface="微软雅黑" panose="020B0503020204020204" pitchFamily="34" charset="-122"/>
              </a:rPr>
              <a:t>来检测网络状况或是否拥塞</a:t>
            </a: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endParaRPr>
          </a:p>
        </p:txBody>
      </p:sp>
      <p:sp>
        <p:nvSpPr>
          <p:cNvPr id="4" name="矩形 23"/>
          <p:cNvSpPr/>
          <p:nvPr/>
        </p:nvSpPr>
        <p:spPr>
          <a:xfrm>
            <a:off x="6635448" y="0"/>
            <a:ext cx="1666001" cy="792000"/>
          </a:xfrm>
          <a:prstGeom prst="rect">
            <a:avLst/>
          </a:prstGeom>
          <a:solidFill>
            <a:schemeClr val="accent1"/>
          </a:solidFill>
          <a:ln>
            <a:noFill/>
          </a:ln>
        </p:spPr>
        <p:txBody>
          <a:bodyPr anchor="ctr"/>
          <a:lstStyle/>
          <a:p>
            <a:pPr algn="ctr"/>
            <a:endParaRPr lang="zh-CN" sz="2400" b="1">
              <a:solidFill>
                <a:schemeClr val="bg1"/>
              </a:solidFill>
            </a:endParaRPr>
          </a:p>
        </p:txBody>
      </p:sp>
      <p:cxnSp>
        <p:nvCxnSpPr>
          <p:cNvPr id="5" name="直接连接符 24"/>
          <p:cNvCxnSpPr/>
          <p:nvPr/>
        </p:nvCxnSpPr>
        <p:spPr>
          <a:xfrm>
            <a:off x="10003249" y="285092"/>
            <a:ext cx="0" cy="245816"/>
          </a:xfrm>
          <a:prstGeom prst="line">
            <a:avLst/>
          </a:prstGeom>
          <a:ln w="6350">
            <a:solidFill>
              <a:schemeClr val="bg1">
                <a:lumMod val="75000"/>
              </a:schemeClr>
            </a:solidFill>
            <a:prstDash val="solid"/>
            <a:miter/>
          </a:ln>
        </p:spPr>
      </p:cxnSp>
      <p:sp>
        <p:nvSpPr>
          <p:cNvPr id="6"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背景与挑战</a:t>
            </a:r>
          </a:p>
        </p:txBody>
      </p:sp>
      <p:sp>
        <p:nvSpPr>
          <p:cNvPr id="7"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相关工作</a:t>
            </a:r>
          </a:p>
        </p:txBody>
      </p:sp>
      <p:sp>
        <p:nvSpPr>
          <p:cNvPr id="8"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a:ea typeface="微软雅黑"/>
              </a:rPr>
              <a:t>模型与算法</a:t>
            </a:r>
          </a:p>
        </p:txBody>
      </p:sp>
      <p:sp>
        <p:nvSpPr>
          <p:cNvPr id="9"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a:ea typeface="微软雅黑"/>
              </a:rPr>
              <a:t>评价与分析</a:t>
            </a:r>
          </a:p>
        </p:txBody>
      </p:sp>
      <p:sp>
        <p:nvSpPr>
          <p:cNvPr id="10"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a:ea typeface="微软雅黑"/>
              </a:rPr>
              <a:t>总结与思考</a:t>
            </a:r>
            <a:endParaRPr lang="zh-CN" sz="1600" b="1" dirty="0">
              <a:solidFill>
                <a:schemeClr val="bg1">
                  <a:lumMod val="50000"/>
                </a:schemeClr>
              </a:solidFill>
              <a:latin typeface="微软雅黑"/>
              <a:ea typeface="微软雅黑"/>
            </a:endParaRPr>
          </a:p>
        </p:txBody>
      </p:sp>
      <p:cxnSp>
        <p:nvCxnSpPr>
          <p:cNvPr id="11"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2" name="直接连接符 15"/>
          <p:cNvCxnSpPr/>
          <p:nvPr/>
        </p:nvCxnSpPr>
        <p:spPr>
          <a:xfrm>
            <a:off x="4933648" y="285092"/>
            <a:ext cx="0" cy="245816"/>
          </a:xfrm>
          <a:prstGeom prst="line">
            <a:avLst/>
          </a:prstGeom>
          <a:ln w="6350">
            <a:solidFill>
              <a:schemeClr val="bg1">
                <a:lumMod val="75000"/>
              </a:schemeClr>
            </a:solidFill>
            <a:prstDash val="solid"/>
            <a:miter/>
          </a:ln>
        </p:spPr>
      </p:cxnSp>
      <p:pic>
        <p:nvPicPr>
          <p:cNvPr id="13" name="图片 32"/>
          <p:cNvPicPr>
            <a:picLocks noChangeAspect="1"/>
          </p:cNvPicPr>
          <p:nvPr/>
        </p:nvPicPr>
        <p:blipFill>
          <a:blip r:embed="rId3"/>
          <a:stretch/>
        </p:blipFill>
        <p:spPr>
          <a:xfrm>
            <a:off x="373910" y="-274792"/>
            <a:ext cx="2508327" cy="1146352"/>
          </a:xfrm>
          <a:prstGeom prst="rect">
            <a:avLst/>
          </a:prstGeom>
        </p:spPr>
      </p:pic>
      <p:cxnSp>
        <p:nvCxnSpPr>
          <p:cNvPr id="1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15" name="TextBox 6"/>
          <p:cNvSpPr txBox="1"/>
          <p:nvPr/>
        </p:nvSpPr>
        <p:spPr>
          <a:xfrm>
            <a:off x="813104" y="1108968"/>
            <a:ext cx="1917700" cy="368300"/>
          </a:xfrm>
          <a:prstGeom prst="rect">
            <a:avLst/>
          </a:prstGeom>
          <a:noFill/>
        </p:spPr>
        <p:txBody>
          <a:bodyPr wrap="square" lIns="0" tIns="48000" rIns="0" bIns="48000">
            <a:spAutoFit/>
          </a:bodyPr>
          <a:lstStyle/>
          <a:p>
            <a:pPr algn="ctr"/>
            <a:r>
              <a:rPr lang="en-US" sz="1865" b="1">
                <a:solidFill>
                  <a:srgbClr val="595959"/>
                </a:solidFill>
                <a:latin typeface="微软雅黑"/>
                <a:ea typeface="微软雅黑"/>
              </a:rPr>
              <a:t> 3.2.1 </a:t>
            </a:r>
            <a:r>
              <a:rPr lang="en-US" sz="1865" b="1" i="0" strike="noStrike" spc="0">
                <a:solidFill>
                  <a:srgbClr val="595959"/>
                </a:solidFill>
                <a:latin typeface="微软雅黑"/>
                <a:ea typeface="微软雅黑"/>
              </a:rPr>
              <a:t>状态检测器</a:t>
            </a:r>
            <a:endParaRPr lang="zh-CN" sz="1865" b="1">
              <a:solidFill>
                <a:srgbClr val="595959"/>
              </a:solidFill>
              <a:latin typeface="微软雅黑"/>
              <a:ea typeface="微软雅黑"/>
            </a:endParaRPr>
          </a:p>
        </p:txBody>
      </p:sp>
      <p:pic>
        <p:nvPicPr>
          <p:cNvPr id="16" name="图片 15"/>
          <p:cNvPicPr>
            <a:picLocks noChangeAspect="1"/>
          </p:cNvPicPr>
          <p:nvPr/>
        </p:nvPicPr>
        <p:blipFill>
          <a:blip r:embed="rId4"/>
          <a:stretch/>
        </p:blipFill>
        <p:spPr>
          <a:xfrm>
            <a:off x="1139253" y="3987266"/>
            <a:ext cx="5281496" cy="2754737"/>
          </a:xfrm>
          <a:prstGeom prst="rect">
            <a:avLst/>
          </a:prstGeom>
        </p:spPr>
      </p:pic>
      <p:pic>
        <p:nvPicPr>
          <p:cNvPr id="17" name="图片 16"/>
          <p:cNvPicPr>
            <a:picLocks noChangeAspect="1"/>
          </p:cNvPicPr>
          <p:nvPr/>
        </p:nvPicPr>
        <p:blipFill>
          <a:blip r:embed="rId5"/>
          <a:stretch/>
        </p:blipFill>
        <p:spPr>
          <a:xfrm>
            <a:off x="7238234" y="2028765"/>
            <a:ext cx="4186750" cy="4453050"/>
          </a:xfrm>
          <a:prstGeom prst="rect">
            <a:avLst/>
          </a:prstGeom>
        </p:spPr>
      </p:pic>
      <p:sp>
        <p:nvSpPr>
          <p:cNvPr id="18" name="文本框 17"/>
          <p:cNvSpPr txBox="1"/>
          <p:nvPr/>
        </p:nvSpPr>
        <p:spPr>
          <a:xfrm>
            <a:off x="1040855" y="1621748"/>
            <a:ext cx="5880100" cy="2365519"/>
          </a:xfrm>
          <a:prstGeom prst="rect">
            <a:avLst/>
          </a:prstGeom>
          <a:ln w="12700">
            <a:prstDash val="solid"/>
          </a:ln>
        </p:spPr>
        <p:txBody>
          <a:bodyPr>
            <a:spAutoFit/>
          </a:bodyPr>
          <a:lstStyle/>
          <a:p>
            <a:pPr marL="285750" indent="-285750">
              <a:lnSpc>
                <a:spcPct val="125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根据</a:t>
            </a:r>
            <a:r>
              <a:rPr lang="zh-CN" altLang="zh-CN" sz="2000" dirty="0">
                <a:latin typeface="微软雅黑" panose="020B0503020204020204" pitchFamily="34" charset="-122"/>
                <a:ea typeface="微软雅黑" panose="020B0503020204020204" pitchFamily="34" charset="-122"/>
              </a:rPr>
              <a:t>监测到的连续坏条件的个数</a:t>
            </a:r>
            <a:r>
              <a:rPr lang="zh-CN" altLang="en-US" sz="2000" dirty="0">
                <a:latin typeface="微软雅黑" panose="020B0503020204020204" pitchFamily="34" charset="-122"/>
                <a:ea typeface="微软雅黑" panose="020B0503020204020204" pitchFamily="34" charset="-122"/>
              </a:rPr>
              <a:t>来</a:t>
            </a:r>
            <a:r>
              <a:rPr lang="zh-CN" sz="2000" dirty="0">
                <a:latin typeface="微软雅黑" panose="020B0503020204020204" pitchFamily="34" charset="-122"/>
                <a:ea typeface="微软雅黑" panose="020B0503020204020204" pitchFamily="34" charset="-122"/>
              </a:rPr>
              <a:t>调整移动时间窗口的大小</a:t>
            </a:r>
            <a:endParaRPr lang="en-US" altLang="zh-CN" sz="20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sz="2000" dirty="0">
                <a:latin typeface="微软雅黑" panose="020B0503020204020204" pitchFamily="34" charset="-122"/>
                <a:ea typeface="微软雅黑" panose="020B0503020204020204" pitchFamily="34" charset="-122"/>
              </a:rPr>
              <a:t>在状态良好时，将在收到每个</a:t>
            </a:r>
            <a:r>
              <a:rPr lang="en-US" sz="2000" dirty="0">
                <a:latin typeface="微软雅黑" panose="020B0503020204020204" pitchFamily="34" charset="-122"/>
                <a:ea typeface="微软雅黑" panose="020B0503020204020204" pitchFamily="34" charset="-122"/>
              </a:rPr>
              <a:t>Ack</a:t>
            </a:r>
            <a:r>
              <a:rPr lang="zh-CN" sz="2000" dirty="0">
                <a:latin typeface="微软雅黑" panose="020B0503020204020204" pitchFamily="34" charset="-122"/>
                <a:ea typeface="微软雅黑" panose="020B0503020204020204" pitchFamily="34" charset="-122"/>
              </a:rPr>
              <a:t>包后调用</a:t>
            </a:r>
            <a:r>
              <a:rPr lang="en-US" sz="2000" dirty="0">
                <a:latin typeface="微软雅黑" panose="020B0503020204020204" pitchFamily="34" charset="-122"/>
                <a:ea typeface="微软雅黑" panose="020B0503020204020204" pitchFamily="34" charset="-122"/>
              </a:rPr>
              <a:t>Action Enforcer(</a:t>
            </a:r>
            <a:r>
              <a:rPr lang="zh-CN" sz="2000" dirty="0">
                <a:latin typeface="微软雅黑" panose="020B0503020204020204" pitchFamily="34" charset="-122"/>
                <a:ea typeface="微软雅黑" panose="020B0503020204020204" pitchFamily="34" charset="-122"/>
              </a:rPr>
              <a:t>动作执行器</a:t>
            </a:r>
            <a:r>
              <a:rPr lang="en-US" sz="2000" dirty="0">
                <a:latin typeface="微软雅黑" panose="020B0503020204020204" pitchFamily="34" charset="-122"/>
                <a:ea typeface="微软雅黑" panose="020B0503020204020204" pitchFamily="34" charset="-122"/>
              </a:rPr>
              <a:t>)</a:t>
            </a:r>
            <a:r>
              <a:rPr lang="zh-CN" sz="2000" dirty="0">
                <a:latin typeface="微软雅黑" panose="020B0503020204020204" pitchFamily="34" charset="-122"/>
                <a:ea typeface="微软雅黑" panose="020B0503020204020204" pitchFamily="34" charset="-122"/>
              </a:rPr>
              <a:t>。但是，在每个错误条件开始时就会调用动作执行器。</a:t>
            </a:r>
          </a:p>
          <a:p>
            <a:pPr marL="285750" indent="-285750">
              <a:lnSpc>
                <a:spcPct val="125000"/>
              </a:lnSpc>
              <a:buFont typeface="Arial" panose="020B0604020202020204" pitchFamily="34" charset="0"/>
              <a:buChar char="•"/>
            </a:pPr>
            <a:r>
              <a:rPr lang="en-US" sz="2000" b="0" i="0" strike="noStrike" spc="0" dirty="0">
                <a:solidFill>
                  <a:srgbClr val="000000"/>
                </a:solidFill>
                <a:latin typeface="微软雅黑" panose="020B0503020204020204" pitchFamily="34" charset="-122"/>
                <a:ea typeface="微软雅黑" panose="020B0503020204020204" pitchFamily="34" charset="-122"/>
              </a:rPr>
              <a:t>In</a:t>
            </a:r>
            <a:r>
              <a:rPr lang="zh-CN" sz="2000" b="0" i="0" strike="noStrike" spc="0" dirty="0">
                <a:solidFill>
                  <a:srgbClr val="000000"/>
                </a:solidFill>
                <a:latin typeface="微软雅黑" panose="020B0503020204020204" pitchFamily="34" charset="-122"/>
                <a:ea typeface="微软雅黑" panose="020B0503020204020204" pitchFamily="34" charset="-122"/>
              </a:rPr>
              <a:t>itial Interval=Setpoint=α×MINRTT</a:t>
            </a:r>
            <a:endParaRPr lang="zh-CN" sz="1800" b="0" i="0" strike="noStrike" spc="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latin typeface="微软雅黑" panose="020B0503020204020204" pitchFamily="34" charset="-122"/>
              <a:ea typeface="微软雅黑" panose="020B0503020204020204" pitchFamily="34" charset="-122"/>
            </a:endParaRPr>
          </a:p>
        </p:txBody>
      </p:sp>
      <p:sp>
        <p:nvSpPr>
          <p:cNvPr id="4" name="矩形 23"/>
          <p:cNvSpPr/>
          <p:nvPr/>
        </p:nvSpPr>
        <p:spPr>
          <a:xfrm>
            <a:off x="6635448" y="0"/>
            <a:ext cx="1666001" cy="792000"/>
          </a:xfrm>
          <a:prstGeom prst="rect">
            <a:avLst/>
          </a:prstGeom>
          <a:solidFill>
            <a:schemeClr val="accent1"/>
          </a:solidFill>
          <a:ln>
            <a:noFill/>
          </a:ln>
        </p:spPr>
        <p:txBody>
          <a:bodyPr anchor="ctr"/>
          <a:lstStyle/>
          <a:p>
            <a:pPr algn="ctr"/>
            <a:endParaRPr lang="zh-CN" sz="2400" b="1">
              <a:solidFill>
                <a:schemeClr val="bg1"/>
              </a:solidFill>
              <a:latin typeface="微软雅黑" panose="020B0503020204020204" pitchFamily="34" charset="-122"/>
              <a:ea typeface="微软雅黑" panose="020B0503020204020204" pitchFamily="34" charset="-122"/>
            </a:endParaRPr>
          </a:p>
        </p:txBody>
      </p:sp>
      <p:cxnSp>
        <p:nvCxnSpPr>
          <p:cNvPr id="5" name="直接连接符 24"/>
          <p:cNvCxnSpPr/>
          <p:nvPr/>
        </p:nvCxnSpPr>
        <p:spPr>
          <a:xfrm>
            <a:off x="10003249" y="285092"/>
            <a:ext cx="0" cy="245816"/>
          </a:xfrm>
          <a:prstGeom prst="line">
            <a:avLst/>
          </a:prstGeom>
          <a:ln w="6350">
            <a:solidFill>
              <a:schemeClr val="bg1">
                <a:lumMod val="75000"/>
              </a:schemeClr>
            </a:solidFill>
            <a:prstDash val="solid"/>
            <a:miter/>
          </a:ln>
        </p:spPr>
      </p:cxnSp>
      <p:sp>
        <p:nvSpPr>
          <p:cNvPr id="6"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背景与挑战</a:t>
            </a:r>
          </a:p>
        </p:txBody>
      </p:sp>
      <p:sp>
        <p:nvSpPr>
          <p:cNvPr id="7"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相关工作</a:t>
            </a:r>
          </a:p>
        </p:txBody>
      </p:sp>
      <p:sp>
        <p:nvSpPr>
          <p:cNvPr id="8"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panose="020B0503020204020204" pitchFamily="34" charset="-122"/>
                <a:ea typeface="微软雅黑" panose="020B0503020204020204" pitchFamily="34" charset="-122"/>
              </a:rPr>
              <a:t>模型与算法</a:t>
            </a:r>
          </a:p>
        </p:txBody>
      </p:sp>
      <p:sp>
        <p:nvSpPr>
          <p:cNvPr id="9"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panose="020B0503020204020204" pitchFamily="34" charset="-122"/>
                <a:ea typeface="微软雅黑" panose="020B0503020204020204" pitchFamily="34" charset="-122"/>
              </a:rPr>
              <a:t>评价与分析</a:t>
            </a:r>
          </a:p>
        </p:txBody>
      </p:sp>
      <p:sp>
        <p:nvSpPr>
          <p:cNvPr id="10"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总结与思考</a:t>
            </a:r>
            <a:endParaRPr lang="zh-CN"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1"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2" name="直接连接符 15"/>
          <p:cNvCxnSpPr/>
          <p:nvPr/>
        </p:nvCxnSpPr>
        <p:spPr>
          <a:xfrm>
            <a:off x="4933648" y="285092"/>
            <a:ext cx="0" cy="245816"/>
          </a:xfrm>
          <a:prstGeom prst="line">
            <a:avLst/>
          </a:prstGeom>
          <a:ln w="6350">
            <a:solidFill>
              <a:schemeClr val="bg1">
                <a:lumMod val="75000"/>
              </a:schemeClr>
            </a:solidFill>
            <a:prstDash val="solid"/>
            <a:miter/>
          </a:ln>
        </p:spPr>
      </p:cxnSp>
      <p:pic>
        <p:nvPicPr>
          <p:cNvPr id="13" name="图片 32"/>
          <p:cNvPicPr>
            <a:picLocks noChangeAspect="1"/>
          </p:cNvPicPr>
          <p:nvPr/>
        </p:nvPicPr>
        <p:blipFill>
          <a:blip r:embed="rId3"/>
          <a:stretch/>
        </p:blipFill>
        <p:spPr>
          <a:xfrm>
            <a:off x="373910" y="-274792"/>
            <a:ext cx="2508327" cy="1146352"/>
          </a:xfrm>
          <a:prstGeom prst="rect">
            <a:avLst/>
          </a:prstGeom>
        </p:spPr>
      </p:pic>
      <p:cxnSp>
        <p:nvCxnSpPr>
          <p:cNvPr id="1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15" name="TextBox 6"/>
          <p:cNvSpPr txBox="1"/>
          <p:nvPr/>
        </p:nvSpPr>
        <p:spPr>
          <a:xfrm>
            <a:off x="813104" y="1108968"/>
            <a:ext cx="1917700" cy="383939"/>
          </a:xfrm>
          <a:prstGeom prst="rect">
            <a:avLst/>
          </a:prstGeom>
          <a:noFill/>
        </p:spPr>
        <p:txBody>
          <a:bodyPr wrap="square" lIns="0" tIns="48000" rIns="0" bIns="48000">
            <a:spAutoFit/>
          </a:bodyPr>
          <a:lstStyle/>
          <a:p>
            <a:pPr algn="ctr"/>
            <a:r>
              <a:rPr lang="en-US" sz="1865" b="1">
                <a:solidFill>
                  <a:srgbClr val="595959"/>
                </a:solidFill>
                <a:latin typeface="微软雅黑" panose="020B0503020204020204" pitchFamily="34" charset="-122"/>
                <a:ea typeface="微软雅黑" panose="020B0503020204020204" pitchFamily="34" charset="-122"/>
              </a:rPr>
              <a:t> 3.2.2 动作执行器</a:t>
            </a:r>
          </a:p>
        </p:txBody>
      </p:sp>
      <p:sp>
        <p:nvSpPr>
          <p:cNvPr id="16" name="文本框 15"/>
          <p:cNvSpPr txBox="1"/>
          <p:nvPr/>
        </p:nvSpPr>
        <p:spPr>
          <a:xfrm>
            <a:off x="977660" y="2224525"/>
            <a:ext cx="10309933" cy="1903855"/>
          </a:xfrm>
          <a:prstGeom prst="rect">
            <a:avLst/>
          </a:prstGeom>
          <a:ln w="12700">
            <a:prstDash val="solid"/>
          </a:ln>
        </p:spPr>
        <p:txBody>
          <a:bodyPr wrap="square">
            <a:spAutoFit/>
          </a:bodyPr>
          <a:lstStyle/>
          <a:p>
            <a:pPr marL="285750" indent="-285750">
              <a:lnSpc>
                <a:spcPct val="125000"/>
              </a:lnSpc>
              <a:buFont typeface="Arial" panose="020B0604020202020204" pitchFamily="34" charset="0"/>
              <a:buChar char="•"/>
            </a:pPr>
            <a:r>
              <a:rPr lang="en-US" sz="2000" b="1" dirty="0">
                <a:latin typeface="微软雅黑" panose="020B0503020204020204" pitchFamily="34" charset="-122"/>
                <a:ea typeface="微软雅黑" panose="020B0503020204020204" pitchFamily="34" charset="-122"/>
              </a:rPr>
              <a:t>Bad condition</a:t>
            </a:r>
            <a:r>
              <a:rPr 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Action Enforcer</a:t>
            </a:r>
            <a:r>
              <a:rPr lang="zh-CN" altLang="zh-CN" sz="2000" dirty="0">
                <a:latin typeface="微软雅黑" panose="020B0503020204020204" pitchFamily="34" charset="-122"/>
                <a:ea typeface="微软雅黑" panose="020B0503020204020204" pitchFamily="34" charset="-122"/>
              </a:rPr>
              <a:t>会覆盖基于丢失的</a:t>
            </a:r>
            <a:r>
              <a:rPr lang="en-US" altLang="zh-CN" sz="2000" dirty="0">
                <a:latin typeface="微软雅黑" panose="020B0503020204020204" pitchFamily="34" charset="-122"/>
                <a:ea typeface="微软雅黑" panose="020B0503020204020204" pitchFamily="34" charset="-122"/>
              </a:rPr>
              <a:t>TCP</a:t>
            </a:r>
            <a:r>
              <a:rPr lang="zh-CN" altLang="zh-CN" sz="2000" dirty="0">
                <a:latin typeface="微软雅黑" panose="020B0503020204020204" pitchFamily="34" charset="-122"/>
                <a:ea typeface="微软雅黑" panose="020B0503020204020204" pitchFamily="34" charset="-122"/>
              </a:rPr>
              <a:t>的决策，并将</a:t>
            </a:r>
            <a:r>
              <a:rPr lang="en-US" altLang="zh-CN" sz="2000" dirty="0" err="1">
                <a:latin typeface="微软雅黑" panose="020B0503020204020204" pitchFamily="34" charset="-122"/>
                <a:ea typeface="微软雅黑" panose="020B0503020204020204" pitchFamily="34" charset="-122"/>
              </a:rPr>
              <a:t>Cwnd</a:t>
            </a:r>
            <a:r>
              <a:rPr lang="zh-CN" altLang="zh-CN" sz="2000" dirty="0">
                <a:latin typeface="微软雅黑" panose="020B0503020204020204" pitchFamily="34" charset="-122"/>
                <a:ea typeface="微软雅黑" panose="020B0503020204020204" pitchFamily="34" charset="-122"/>
              </a:rPr>
              <a:t>设置为</a:t>
            </a:r>
            <a:r>
              <a:rPr lang="en-US" altLang="zh-CN" sz="2000" dirty="0">
                <a:latin typeface="微软雅黑" panose="020B0503020204020204" pitchFamily="34" charset="-122"/>
                <a:ea typeface="微软雅黑" panose="020B0503020204020204" pitchFamily="34" charset="-122"/>
              </a:rPr>
              <a:t>1 </a:t>
            </a:r>
            <a:r>
              <a:rPr lang="en-US" sz="20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Good condition</a:t>
            </a:r>
          </a:p>
          <a:p>
            <a:pPr marL="742950" lvl="1" indent="-285750">
              <a:lnSpc>
                <a:spcPct val="125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TCP: </a:t>
            </a:r>
            <a:r>
              <a:rPr lang="zh-CN" dirty="0">
                <a:latin typeface="微软雅黑" panose="020B0503020204020204" pitchFamily="34" charset="-122"/>
                <a:ea typeface="微软雅黑" panose="020B0503020204020204" pitchFamily="34" charset="-122"/>
              </a:rPr>
              <a:t>每收到一个</a:t>
            </a:r>
            <a:r>
              <a:rPr lang="en-US" dirty="0">
                <a:latin typeface="微软雅黑" panose="020B0503020204020204" pitchFamily="34" charset="-122"/>
                <a:ea typeface="微软雅黑" panose="020B0503020204020204" pitchFamily="34" charset="-122"/>
              </a:rPr>
              <a:t>ACK</a:t>
            </a:r>
            <a:r>
              <a:rPr lang="zh-CN" dirty="0">
                <a:latin typeface="微软雅黑" panose="020B0503020204020204" pitchFamily="34" charset="-122"/>
                <a:ea typeface="微软雅黑" panose="020B0503020204020204" pitchFamily="34" charset="-122"/>
              </a:rPr>
              <a:t>分组就将</a:t>
            </a:r>
            <a:r>
              <a:rPr lang="en-US" dirty="0" err="1">
                <a:latin typeface="微软雅黑" panose="020B0503020204020204" pitchFamily="34" charset="-122"/>
                <a:ea typeface="微软雅黑" panose="020B0503020204020204" pitchFamily="34" charset="-122"/>
              </a:rPr>
              <a:t>Cwnd</a:t>
            </a:r>
            <a:r>
              <a:rPr lang="zh-CN" dirty="0">
                <a:latin typeface="微软雅黑" panose="020B0503020204020204" pitchFamily="34" charset="-122"/>
                <a:ea typeface="微软雅黑" panose="020B0503020204020204" pitchFamily="34" charset="-122"/>
              </a:rPr>
              <a:t>提高</a:t>
            </a:r>
            <a:r>
              <a:rPr lang="en-US" dirty="0">
                <a:latin typeface="微软雅黑" panose="020B0503020204020204" pitchFamily="34" charset="-122"/>
                <a:ea typeface="微软雅黑" panose="020B0503020204020204" pitchFamily="34" charset="-122"/>
              </a:rPr>
              <a:t>1/</a:t>
            </a:r>
            <a:r>
              <a:rPr lang="en-US" dirty="0" err="1">
                <a:latin typeface="微软雅黑" panose="020B0503020204020204" pitchFamily="34" charset="-122"/>
                <a:ea typeface="微软雅黑" panose="020B0503020204020204" pitchFamily="34" charset="-122"/>
              </a:rPr>
              <a:t>Cwnd</a:t>
            </a:r>
            <a:r>
              <a:rPr lang="en-US" dirty="0">
                <a:latin typeface="微软雅黑" panose="020B0503020204020204" pitchFamily="34" charset="-122"/>
                <a:ea typeface="微软雅黑" panose="020B0503020204020204" pitchFamily="34" charset="-122"/>
              </a:rPr>
              <a:t>
C2TCP:</a:t>
            </a:r>
            <a:r>
              <a:rPr lang="zh-CN" altLang="en-US" dirty="0">
                <a:latin typeface="微软雅黑" panose="020B0503020204020204" pitchFamily="34" charset="-122"/>
                <a:ea typeface="微软雅黑" panose="020B0503020204020204" pitchFamily="34" charset="-122"/>
              </a:rPr>
              <a:t> 考虑了网络状态的良好情况</a:t>
            </a:r>
            <a:endParaRPr lang="en-US"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en-US" altLang="zh-CN" sz="2000" b="1" dirty="0">
                <a:latin typeface="微软雅黑" panose="020B0503020204020204" pitchFamily="34" charset="-122"/>
                <a:ea typeface="微软雅黑" panose="020B0503020204020204" pitchFamily="34" charset="-122"/>
              </a:rPr>
              <a:t>Normal condition</a:t>
            </a:r>
            <a:r>
              <a:rPr lang="en-US" altLang="zh-CN" sz="2000" dirty="0">
                <a:latin typeface="微软雅黑" panose="020B0503020204020204" pitchFamily="34" charset="-122"/>
                <a:ea typeface="微软雅黑" panose="020B0503020204020204" pitchFamily="34" charset="-122"/>
              </a:rPr>
              <a:t>: </a:t>
            </a:r>
            <a:r>
              <a:rPr lang="zh-CN" sz="2000" dirty="0">
                <a:latin typeface="微软雅黑" panose="020B0503020204020204" pitchFamily="34" charset="-122"/>
                <a:ea typeface="微软雅黑" panose="020B0503020204020204" pitchFamily="34" charset="-122"/>
              </a:rPr>
              <a:t>没有变化</a:t>
            </a:r>
          </a:p>
        </p:txBody>
      </p:sp>
      <p:pic>
        <p:nvPicPr>
          <p:cNvPr id="17" name="图片 16"/>
          <p:cNvPicPr>
            <a:picLocks noChangeAspect="1"/>
          </p:cNvPicPr>
          <p:nvPr/>
        </p:nvPicPr>
        <p:blipFill>
          <a:blip r:embed="rId4"/>
          <a:stretch/>
        </p:blipFill>
        <p:spPr>
          <a:xfrm>
            <a:off x="7077809" y="3562950"/>
            <a:ext cx="4947538" cy="3127097"/>
          </a:xfrm>
          <a:prstGeom prst="rect">
            <a:avLst/>
          </a:prstGeom>
        </p:spPr>
      </p:pic>
      <p:sp>
        <p:nvSpPr>
          <p:cNvPr id="2" name="文本框 1">
            <a:extLst>
              <a:ext uri="{FF2B5EF4-FFF2-40B4-BE49-F238E27FC236}">
                <a16:creationId xmlns:a16="http://schemas.microsoft.com/office/drawing/2014/main" id="{32D57014-DBE4-1136-91B0-9E8611DDD4A4}"/>
              </a:ext>
            </a:extLst>
          </p:cNvPr>
          <p:cNvSpPr txBox="1"/>
          <p:nvPr/>
        </p:nvSpPr>
        <p:spPr>
          <a:xfrm>
            <a:off x="977660" y="1730315"/>
            <a:ext cx="6659829" cy="4001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功能</a:t>
            </a:r>
            <a:r>
              <a:rPr lang="zh-CN" altLang="en-US" sz="2000" dirty="0">
                <a:latin typeface="微软雅黑" panose="020B0503020204020204" pitchFamily="34" charset="-122"/>
                <a:ea typeface="微软雅黑" panose="020B0503020204020204" pitchFamily="34" charset="-122"/>
              </a:rPr>
              <a:t>：基于网络状态的好坏来调整堵塞窗口的大小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latin typeface="微软雅黑" panose="020B0503020204020204" pitchFamily="34" charset="-122"/>
              <a:ea typeface="微软雅黑" panose="020B0503020204020204" pitchFamily="34" charset="-122"/>
            </a:endParaRPr>
          </a:p>
        </p:txBody>
      </p:sp>
      <p:sp>
        <p:nvSpPr>
          <p:cNvPr id="4" name="矩形 23"/>
          <p:cNvSpPr/>
          <p:nvPr/>
        </p:nvSpPr>
        <p:spPr>
          <a:xfrm>
            <a:off x="6635448" y="0"/>
            <a:ext cx="1666001" cy="792000"/>
          </a:xfrm>
          <a:prstGeom prst="rect">
            <a:avLst/>
          </a:prstGeom>
          <a:solidFill>
            <a:schemeClr val="accent1"/>
          </a:solidFill>
          <a:ln>
            <a:noFill/>
          </a:ln>
        </p:spPr>
        <p:txBody>
          <a:bodyPr anchor="ctr"/>
          <a:lstStyle/>
          <a:p>
            <a:pPr algn="ctr"/>
            <a:endParaRPr lang="zh-CN" sz="2400" b="1">
              <a:solidFill>
                <a:schemeClr val="bg1"/>
              </a:solidFill>
              <a:latin typeface="微软雅黑" panose="020B0503020204020204" pitchFamily="34" charset="-122"/>
              <a:ea typeface="微软雅黑" panose="020B0503020204020204" pitchFamily="34" charset="-122"/>
            </a:endParaRPr>
          </a:p>
        </p:txBody>
      </p:sp>
      <p:cxnSp>
        <p:nvCxnSpPr>
          <p:cNvPr id="5" name="直接连接符 24"/>
          <p:cNvCxnSpPr/>
          <p:nvPr/>
        </p:nvCxnSpPr>
        <p:spPr>
          <a:xfrm>
            <a:off x="10003249" y="285092"/>
            <a:ext cx="0" cy="245816"/>
          </a:xfrm>
          <a:prstGeom prst="line">
            <a:avLst/>
          </a:prstGeom>
          <a:ln w="6350">
            <a:solidFill>
              <a:schemeClr val="bg1">
                <a:lumMod val="75000"/>
              </a:schemeClr>
            </a:solidFill>
            <a:prstDash val="solid"/>
            <a:miter/>
          </a:ln>
        </p:spPr>
      </p:cxnSp>
      <p:sp>
        <p:nvSpPr>
          <p:cNvPr id="6"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背景与挑战</a:t>
            </a:r>
          </a:p>
        </p:txBody>
      </p:sp>
      <p:sp>
        <p:nvSpPr>
          <p:cNvPr id="7"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相关工作</a:t>
            </a:r>
          </a:p>
        </p:txBody>
      </p:sp>
      <p:sp>
        <p:nvSpPr>
          <p:cNvPr id="8"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panose="020B0503020204020204" pitchFamily="34" charset="-122"/>
                <a:ea typeface="微软雅黑" panose="020B0503020204020204" pitchFamily="34" charset="-122"/>
              </a:rPr>
              <a:t>模型与算法</a:t>
            </a:r>
          </a:p>
        </p:txBody>
      </p:sp>
      <p:sp>
        <p:nvSpPr>
          <p:cNvPr id="9"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panose="020B0503020204020204" pitchFamily="34" charset="-122"/>
                <a:ea typeface="微软雅黑" panose="020B0503020204020204" pitchFamily="34" charset="-122"/>
              </a:rPr>
              <a:t>评价与分析</a:t>
            </a:r>
          </a:p>
        </p:txBody>
      </p:sp>
      <p:sp>
        <p:nvSpPr>
          <p:cNvPr id="10"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总结与思考</a:t>
            </a:r>
            <a:endParaRPr lang="zh-CN"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1"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2" name="直接连接符 15"/>
          <p:cNvCxnSpPr/>
          <p:nvPr/>
        </p:nvCxnSpPr>
        <p:spPr>
          <a:xfrm>
            <a:off x="4933648" y="285092"/>
            <a:ext cx="0" cy="245816"/>
          </a:xfrm>
          <a:prstGeom prst="line">
            <a:avLst/>
          </a:prstGeom>
          <a:ln w="6350">
            <a:solidFill>
              <a:schemeClr val="bg1">
                <a:lumMod val="75000"/>
              </a:schemeClr>
            </a:solidFill>
            <a:prstDash val="solid"/>
            <a:miter/>
          </a:ln>
        </p:spPr>
      </p:cxnSp>
      <p:pic>
        <p:nvPicPr>
          <p:cNvPr id="13" name="图片 32"/>
          <p:cNvPicPr>
            <a:picLocks noChangeAspect="1"/>
          </p:cNvPicPr>
          <p:nvPr/>
        </p:nvPicPr>
        <p:blipFill>
          <a:blip r:embed="rId3"/>
          <a:stretch/>
        </p:blipFill>
        <p:spPr>
          <a:xfrm>
            <a:off x="373910" y="-274792"/>
            <a:ext cx="2508327" cy="1146352"/>
          </a:xfrm>
          <a:prstGeom prst="rect">
            <a:avLst/>
          </a:prstGeom>
        </p:spPr>
      </p:pic>
      <p:cxnSp>
        <p:nvCxnSpPr>
          <p:cNvPr id="1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15" name="TextBox 6"/>
          <p:cNvSpPr txBox="1"/>
          <p:nvPr/>
        </p:nvSpPr>
        <p:spPr>
          <a:xfrm>
            <a:off x="666902" y="1130223"/>
            <a:ext cx="1917700" cy="383939"/>
          </a:xfrm>
          <a:prstGeom prst="rect">
            <a:avLst/>
          </a:prstGeom>
          <a:noFill/>
        </p:spPr>
        <p:txBody>
          <a:bodyPr wrap="square" lIns="0" tIns="48000" rIns="0" bIns="48000">
            <a:spAutoFit/>
          </a:bodyPr>
          <a:lstStyle/>
          <a:p>
            <a:pPr algn="ctr"/>
            <a:r>
              <a:rPr lang="zh-CN" sz="1865" b="1" dirty="0">
                <a:solidFill>
                  <a:srgbClr val="595959"/>
                </a:solidFill>
                <a:latin typeface="微软雅黑" panose="020B0503020204020204" pitchFamily="34" charset="-122"/>
                <a:ea typeface="微软雅黑" panose="020B0503020204020204" pitchFamily="34" charset="-122"/>
              </a:rPr>
              <a:t> 3.2.3 调谐器</a:t>
            </a:r>
          </a:p>
        </p:txBody>
      </p:sp>
      <p:pic>
        <p:nvPicPr>
          <p:cNvPr id="16" name="图片 15"/>
          <p:cNvPicPr>
            <a:picLocks noChangeAspect="1"/>
          </p:cNvPicPr>
          <p:nvPr/>
        </p:nvPicPr>
        <p:blipFill>
          <a:blip r:embed="rId4"/>
          <a:stretch/>
        </p:blipFill>
        <p:spPr>
          <a:xfrm>
            <a:off x="762455" y="3558075"/>
            <a:ext cx="4650997" cy="3252874"/>
          </a:xfrm>
          <a:prstGeom prst="rect">
            <a:avLst/>
          </a:prstGeom>
        </p:spPr>
      </p:pic>
      <p:sp>
        <p:nvSpPr>
          <p:cNvPr id="17" name="文本框 16"/>
          <p:cNvSpPr txBox="1"/>
          <p:nvPr/>
        </p:nvSpPr>
        <p:spPr>
          <a:xfrm>
            <a:off x="6420749" y="1477268"/>
            <a:ext cx="5020099" cy="369332"/>
          </a:xfrm>
          <a:prstGeom prst="rect">
            <a:avLst/>
          </a:prstGeom>
          <a:ln w="12700">
            <a:prstDash val="solid"/>
          </a:ln>
        </p:spPr>
        <p:txBody>
          <a:bodyPr>
            <a:spAutoFit/>
          </a:bodyPr>
          <a:lstStyle/>
          <a:p>
            <a:r>
              <a:rPr lang="en-US" sz="1800" b="0" i="0" strike="noStrike" spc="0" dirty="0">
                <a:solidFill>
                  <a:srgbClr val="000000"/>
                </a:solidFill>
                <a:latin typeface="微软雅黑" panose="020B0503020204020204" pitchFamily="34" charset="-122"/>
                <a:ea typeface="微软雅黑" panose="020B0503020204020204" pitchFamily="34" charset="-122"/>
              </a:rPr>
              <a:t>      </a:t>
            </a:r>
            <a:endParaRPr lang="zh-CN" sz="1800" b="0" i="0" strike="noStrike" spc="0" dirty="0">
              <a:solidFill>
                <a:srgbClr val="000000"/>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5"/>
          <a:stretch/>
        </p:blipFill>
        <p:spPr>
          <a:xfrm>
            <a:off x="5961238" y="3663969"/>
            <a:ext cx="5479610" cy="3146980"/>
          </a:xfrm>
          <a:prstGeom prst="rect">
            <a:avLst/>
          </a:prstGeom>
        </p:spPr>
      </p:pic>
      <p:sp>
        <p:nvSpPr>
          <p:cNvPr id="19" name="文本框 18">
            <a:extLst>
              <a:ext uri="{FF2B5EF4-FFF2-40B4-BE49-F238E27FC236}">
                <a16:creationId xmlns:a16="http://schemas.microsoft.com/office/drawing/2014/main" id="{2AEA0252-7863-F766-D508-2D124C14736C}"/>
              </a:ext>
            </a:extLst>
          </p:cNvPr>
          <p:cNvSpPr txBox="1"/>
          <p:nvPr/>
        </p:nvSpPr>
        <p:spPr>
          <a:xfrm>
            <a:off x="813104" y="1697435"/>
            <a:ext cx="9462653" cy="1601977"/>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sz="2000" b="1" dirty="0">
                <a:solidFill>
                  <a:srgbClr val="000000"/>
                </a:solidFill>
                <a:latin typeface="微软雅黑" panose="020B0503020204020204" pitchFamily="34" charset="-122"/>
                <a:ea typeface="微软雅黑" panose="020B0503020204020204" pitchFamily="34" charset="-122"/>
              </a:rPr>
              <a:t>功能</a:t>
            </a:r>
            <a:r>
              <a:rPr lang="zh-CN" altLang="en-US" sz="2000" dirty="0">
                <a:solidFill>
                  <a:srgbClr val="000000"/>
                </a:solidFill>
                <a:latin typeface="微软雅黑" panose="020B0503020204020204" pitchFamily="34" charset="-122"/>
                <a:ea typeface="微软雅黑" panose="020B0503020204020204" pitchFamily="34" charset="-122"/>
              </a:rPr>
              <a:t>：通过调整</a:t>
            </a:r>
            <a:r>
              <a:rPr lang="zh-CN" altLang="zh-CN" sz="2000" dirty="0">
                <a:solidFill>
                  <a:srgbClr val="CC6600"/>
                </a:solidFill>
                <a:latin typeface="微软雅黑" panose="020B0503020204020204" pitchFamily="34" charset="-122"/>
                <a:ea typeface="微软雅黑" panose="020B0503020204020204" pitchFamily="34" charset="-122"/>
              </a:rPr>
              <a:t>α值</a:t>
            </a:r>
            <a:r>
              <a:rPr lang="zh-CN" altLang="en-US" sz="2000" dirty="0">
                <a:solidFill>
                  <a:srgbClr val="000000"/>
                </a:solidFill>
                <a:latin typeface="微软雅黑" panose="020B0503020204020204" pitchFamily="34" charset="-122"/>
                <a:ea typeface="微软雅黑" panose="020B0503020204020204" pitchFamily="34" charset="-122"/>
              </a:rPr>
              <a:t>，自适应不同应用程序的延迟限制</a:t>
            </a:r>
            <a:endParaRPr lang="en-US" altLang="zh-CN" sz="2000" dirty="0">
              <a:solidFill>
                <a:srgbClr val="000000"/>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zh-CN" sz="2000" b="0" i="0" strike="noStrike" spc="0" dirty="0">
                <a:solidFill>
                  <a:srgbClr val="000000"/>
                </a:solidFill>
                <a:latin typeface="微软雅黑" panose="020B0503020204020204" pitchFamily="34" charset="-122"/>
                <a:ea typeface="微软雅黑" panose="020B0503020204020204" pitchFamily="34" charset="-122"/>
              </a:rPr>
              <a:t>周期性地利用包的</a:t>
            </a:r>
            <a:r>
              <a:rPr lang="zh-CN" altLang="zh-CN" sz="2000" b="0" i="0" strike="noStrike" spc="0" dirty="0">
                <a:solidFill>
                  <a:srgbClr val="CC6600"/>
                </a:solidFill>
                <a:latin typeface="微软雅黑" panose="020B0503020204020204" pitchFamily="34" charset="-122"/>
                <a:ea typeface="微软雅黑" panose="020B0503020204020204" pitchFamily="34" charset="-122"/>
              </a:rPr>
              <a:t>平均延迟</a:t>
            </a:r>
            <a:r>
              <a:rPr lang="zh-CN" altLang="zh-CN" sz="2000" b="0" i="0" strike="noStrike" spc="0" dirty="0">
                <a:solidFill>
                  <a:srgbClr val="000000"/>
                </a:solidFill>
                <a:latin typeface="微软雅黑" panose="020B0503020204020204" pitchFamily="34" charset="-122"/>
                <a:ea typeface="微软雅黑" panose="020B0503020204020204" pitchFamily="34" charset="-122"/>
              </a:rPr>
              <a:t>的统计数据来调整条件检测器块的α参数</a:t>
            </a:r>
            <a:endParaRPr lang="en-US" altLang="zh-CN" sz="2000" dirty="0">
              <a:solidFill>
                <a:srgbClr val="000000"/>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zh-CN" sz="2000" b="0" i="0" strike="noStrike" spc="0" dirty="0">
                <a:solidFill>
                  <a:srgbClr val="000000"/>
                </a:solidFill>
                <a:latin typeface="微软雅黑" panose="020B0503020204020204" pitchFamily="34" charset="-122"/>
                <a:ea typeface="微软雅黑" panose="020B0503020204020204" pitchFamily="34" charset="-122"/>
              </a:rPr>
              <a:t>条件检测器的</a:t>
            </a:r>
            <a:r>
              <a:rPr lang="zh-CN" altLang="zh-CN" sz="2000" b="0" i="0" strike="noStrike" spc="0" dirty="0">
                <a:solidFill>
                  <a:srgbClr val="CC6600"/>
                </a:solidFill>
                <a:latin typeface="微软雅黑" panose="020B0503020204020204" pitchFamily="34" charset="-122"/>
                <a:ea typeface="微软雅黑" panose="020B0503020204020204" pitchFamily="34" charset="-122"/>
              </a:rPr>
              <a:t>灵敏度</a:t>
            </a:r>
            <a:r>
              <a:rPr lang="zh-CN" altLang="zh-CN" sz="2000" b="0" i="0" strike="noStrike" spc="0" dirty="0">
                <a:solidFill>
                  <a:srgbClr val="000000"/>
                </a:solidFill>
                <a:latin typeface="微软雅黑" panose="020B0503020204020204" pitchFamily="34" charset="-122"/>
                <a:ea typeface="微软雅黑" panose="020B0503020204020204" pitchFamily="34" charset="-122"/>
              </a:rPr>
              <a:t>与α值的大小成反比</a:t>
            </a:r>
          </a:p>
          <a:p>
            <a:pPr marL="285750" indent="-285750">
              <a:lnSpc>
                <a:spcPct val="125000"/>
              </a:lnSpc>
              <a:buFont typeface="Arial" panose="020B0604020202020204" pitchFamily="34" charset="0"/>
              <a:buChar char="•"/>
            </a:pPr>
            <a:r>
              <a:rPr lang="zh-CN" altLang="zh-CN" sz="2000" b="0" i="0" strike="noStrike" spc="0" dirty="0">
                <a:solidFill>
                  <a:srgbClr val="000000"/>
                </a:solidFill>
                <a:latin typeface="微软雅黑" panose="020B0503020204020204" pitchFamily="34" charset="-122"/>
                <a:ea typeface="微软雅黑" panose="020B0503020204020204" pitchFamily="34" charset="-122"/>
              </a:rPr>
              <a:t>半秒的调优周期较佳</a:t>
            </a:r>
            <a:endParaRPr lang="zh-CN" alt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endParaRPr>
          </a:p>
        </p:txBody>
      </p:sp>
      <p:sp>
        <p:nvSpPr>
          <p:cNvPr id="4" name="矩形 23"/>
          <p:cNvSpPr/>
          <p:nvPr/>
        </p:nvSpPr>
        <p:spPr>
          <a:xfrm>
            <a:off x="6635448" y="0"/>
            <a:ext cx="1666001" cy="792000"/>
          </a:xfrm>
          <a:prstGeom prst="rect">
            <a:avLst/>
          </a:prstGeom>
          <a:solidFill>
            <a:schemeClr val="accent1"/>
          </a:solidFill>
          <a:ln>
            <a:noFill/>
          </a:ln>
        </p:spPr>
        <p:txBody>
          <a:bodyPr anchor="ctr"/>
          <a:lstStyle/>
          <a:p>
            <a:pPr algn="ctr"/>
            <a:endParaRPr lang="zh-CN" sz="2400" b="1">
              <a:solidFill>
                <a:schemeClr val="bg1"/>
              </a:solidFill>
            </a:endParaRPr>
          </a:p>
        </p:txBody>
      </p:sp>
      <p:cxnSp>
        <p:nvCxnSpPr>
          <p:cNvPr id="5" name="直接连接符 24"/>
          <p:cNvCxnSpPr/>
          <p:nvPr/>
        </p:nvCxnSpPr>
        <p:spPr>
          <a:xfrm>
            <a:off x="10003249" y="285092"/>
            <a:ext cx="0" cy="245816"/>
          </a:xfrm>
          <a:prstGeom prst="line">
            <a:avLst/>
          </a:prstGeom>
          <a:ln w="6350">
            <a:solidFill>
              <a:schemeClr val="bg1">
                <a:lumMod val="75000"/>
              </a:schemeClr>
            </a:solidFill>
            <a:prstDash val="solid"/>
            <a:miter/>
          </a:ln>
        </p:spPr>
      </p:cxnSp>
      <p:sp>
        <p:nvSpPr>
          <p:cNvPr id="6"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背景与挑战</a:t>
            </a:r>
          </a:p>
        </p:txBody>
      </p:sp>
      <p:sp>
        <p:nvSpPr>
          <p:cNvPr id="7"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相关工作</a:t>
            </a:r>
          </a:p>
        </p:txBody>
      </p:sp>
      <p:sp>
        <p:nvSpPr>
          <p:cNvPr id="8"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a:ea typeface="微软雅黑"/>
              </a:rPr>
              <a:t>模型与算法</a:t>
            </a:r>
          </a:p>
        </p:txBody>
      </p:sp>
      <p:sp>
        <p:nvSpPr>
          <p:cNvPr id="9"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a:ea typeface="微软雅黑"/>
              </a:rPr>
              <a:t>评价与分析</a:t>
            </a:r>
          </a:p>
        </p:txBody>
      </p:sp>
      <p:sp>
        <p:nvSpPr>
          <p:cNvPr id="10"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a:ea typeface="微软雅黑"/>
              </a:rPr>
              <a:t>总结与思考</a:t>
            </a:r>
            <a:endParaRPr lang="zh-CN" sz="1600" b="1" dirty="0">
              <a:solidFill>
                <a:schemeClr val="bg1">
                  <a:lumMod val="50000"/>
                </a:schemeClr>
              </a:solidFill>
              <a:latin typeface="微软雅黑"/>
              <a:ea typeface="微软雅黑"/>
            </a:endParaRPr>
          </a:p>
        </p:txBody>
      </p:sp>
      <p:cxnSp>
        <p:nvCxnSpPr>
          <p:cNvPr id="11"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2" name="直接连接符 15"/>
          <p:cNvCxnSpPr/>
          <p:nvPr/>
        </p:nvCxnSpPr>
        <p:spPr>
          <a:xfrm>
            <a:off x="4933648" y="285092"/>
            <a:ext cx="0" cy="245816"/>
          </a:xfrm>
          <a:prstGeom prst="line">
            <a:avLst/>
          </a:prstGeom>
          <a:ln w="6350">
            <a:solidFill>
              <a:schemeClr val="bg1">
                <a:lumMod val="75000"/>
              </a:schemeClr>
            </a:solidFill>
            <a:prstDash val="solid"/>
            <a:miter/>
          </a:ln>
        </p:spPr>
      </p:cxnSp>
      <p:pic>
        <p:nvPicPr>
          <p:cNvPr id="13" name="图片 32"/>
          <p:cNvPicPr>
            <a:picLocks noChangeAspect="1"/>
          </p:cNvPicPr>
          <p:nvPr/>
        </p:nvPicPr>
        <p:blipFill>
          <a:blip r:embed="rId3"/>
          <a:stretch/>
        </p:blipFill>
        <p:spPr>
          <a:xfrm>
            <a:off x="373910" y="-274792"/>
            <a:ext cx="2508327" cy="1146352"/>
          </a:xfrm>
          <a:prstGeom prst="rect">
            <a:avLst/>
          </a:prstGeom>
        </p:spPr>
      </p:pic>
      <p:cxnSp>
        <p:nvCxnSpPr>
          <p:cNvPr id="1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15" name="TextBox 6"/>
          <p:cNvSpPr txBox="1"/>
          <p:nvPr/>
        </p:nvSpPr>
        <p:spPr>
          <a:xfrm>
            <a:off x="666902" y="1144901"/>
            <a:ext cx="1917700" cy="383939"/>
          </a:xfrm>
          <a:prstGeom prst="rect">
            <a:avLst/>
          </a:prstGeom>
          <a:noFill/>
        </p:spPr>
        <p:txBody>
          <a:bodyPr wrap="square" lIns="0" tIns="48000" rIns="0" bIns="48000">
            <a:spAutoFit/>
          </a:bodyPr>
          <a:lstStyle/>
          <a:p>
            <a:pPr algn="ctr"/>
            <a:r>
              <a:rPr lang="zh-CN" sz="1865" b="1" dirty="0">
                <a:solidFill>
                  <a:srgbClr val="595959"/>
                </a:solidFill>
                <a:latin typeface="微软雅黑"/>
                <a:ea typeface="微软雅黑"/>
              </a:rPr>
              <a:t> 3.</a:t>
            </a:r>
            <a:r>
              <a:rPr lang="en-US" altLang="zh-CN" sz="1865" b="1" dirty="0">
                <a:solidFill>
                  <a:srgbClr val="595959"/>
                </a:solidFill>
                <a:latin typeface="微软雅黑"/>
                <a:ea typeface="微软雅黑"/>
              </a:rPr>
              <a:t>3</a:t>
            </a:r>
            <a:r>
              <a:rPr lang="zh-CN" sz="1865" b="1" dirty="0">
                <a:solidFill>
                  <a:srgbClr val="595959"/>
                </a:solidFill>
                <a:latin typeface="微软雅黑"/>
                <a:ea typeface="微软雅黑"/>
              </a:rPr>
              <a:t> 可行原因</a:t>
            </a:r>
          </a:p>
        </p:txBody>
      </p:sp>
      <p:pic>
        <p:nvPicPr>
          <p:cNvPr id="16" name="图片 15"/>
          <p:cNvPicPr>
            <a:picLocks noChangeAspect="1"/>
          </p:cNvPicPr>
          <p:nvPr/>
        </p:nvPicPr>
        <p:blipFill>
          <a:blip r:embed="rId4"/>
          <a:stretch/>
        </p:blipFill>
        <p:spPr>
          <a:xfrm>
            <a:off x="518752" y="1931838"/>
            <a:ext cx="5043092" cy="3526287"/>
          </a:xfrm>
          <a:prstGeom prst="rect">
            <a:avLst/>
          </a:prstGeom>
        </p:spPr>
      </p:pic>
      <p:grpSp>
        <p:nvGrpSpPr>
          <p:cNvPr id="17" name="组合 52"/>
          <p:cNvGrpSpPr/>
          <p:nvPr/>
        </p:nvGrpSpPr>
        <p:grpSpPr>
          <a:xfrm>
            <a:off x="6059567" y="1493166"/>
            <a:ext cx="5603296" cy="577850"/>
            <a:chOff x="4918636" y="2291348"/>
            <a:chExt cx="3268195" cy="433387"/>
          </a:xfrm>
        </p:grpSpPr>
        <p:sp>
          <p:nvSpPr>
            <p:cNvPr id="18" name="学论网-专注原创-www.xuelun.me"/>
            <p:cNvSpPr/>
            <p:nvPr/>
          </p:nvSpPr>
          <p:spPr>
            <a:xfrm>
              <a:off x="5204282" y="2291348"/>
              <a:ext cx="2982549" cy="433387"/>
            </a:xfrm>
            <a:prstGeom prst="rect">
              <a:avLst/>
            </a:prstGeom>
          </p:spPr>
          <p:txBody>
            <a:bodyPr wrap="square">
              <a:spAutoFit/>
            </a:bodyPr>
            <a:lstStyle/>
            <a:p>
              <a:pPr algn="l"/>
              <a:r>
                <a:rPr lang="zh-CN" sz="1600" b="0" i="0" strike="noStrike" spc="0">
                  <a:solidFill>
                    <a:srgbClr val="595959"/>
                  </a:solidFill>
                  <a:latin typeface="微软雅黑"/>
                  <a:ea typeface="微软雅黑"/>
                </a:rPr>
                <a:t>避免过多的分组发送：保持适量的分组，避免了队列的积累和分组延迟增加，实现蜂窝接入链路的高利用率。</a:t>
              </a:r>
            </a:p>
          </p:txBody>
        </p:sp>
        <p:sp>
          <p:nvSpPr>
            <p:cNvPr id="19" name="学论网-专注原创-www.xuelun.me"/>
            <p:cNvSpPr/>
            <p:nvPr/>
          </p:nvSpPr>
          <p:spPr>
            <a:xfrm>
              <a:off x="4918636" y="2322658"/>
              <a:ext cx="210664" cy="248715"/>
            </a:xfrm>
            <a:prstGeom prst="rect">
              <a:avLst/>
            </a:prstGeom>
            <a:solidFill>
              <a:schemeClr val="accent1"/>
            </a:solidFill>
            <a:ln>
              <a:noFill/>
            </a:ln>
          </p:spPr>
          <p:txBody>
            <a:bodyPr vert="horz" wrap="square" lIns="91440" tIns="45720" rIns="91440" bIns="45720" numCol="1" spcCol="0" anchor="ctr" anchorCtr="0"/>
            <a:lstStyle/>
            <a:p>
              <a:pPr algn="ctr"/>
              <a:r>
                <a:rPr lang="en-US" sz="2000">
                  <a:solidFill>
                    <a:srgbClr val="FFFFFF"/>
                  </a:solidFill>
                  <a:latin typeface="微软雅黑"/>
                  <a:ea typeface="微软雅黑"/>
                </a:rPr>
                <a:t>1</a:t>
              </a:r>
              <a:endParaRPr lang="zh-CN" sz="3200">
                <a:solidFill>
                  <a:srgbClr val="FFFFFF"/>
                </a:solidFill>
                <a:latin typeface="微软雅黑"/>
                <a:ea typeface="微软雅黑"/>
              </a:endParaRPr>
            </a:p>
          </p:txBody>
        </p:sp>
      </p:grpSp>
      <p:grpSp>
        <p:nvGrpSpPr>
          <p:cNvPr id="20" name="组合 55"/>
          <p:cNvGrpSpPr/>
          <p:nvPr/>
        </p:nvGrpSpPr>
        <p:grpSpPr>
          <a:xfrm>
            <a:off x="6059568" y="2341517"/>
            <a:ext cx="5423728" cy="584775"/>
            <a:chOff x="4919728" y="2995897"/>
            <a:chExt cx="3575370" cy="438580"/>
          </a:xfrm>
        </p:grpSpPr>
        <p:sp>
          <p:nvSpPr>
            <p:cNvPr id="21" name="学论网-专注原创-www.xuelun.me"/>
            <p:cNvSpPr txBox="1"/>
            <p:nvPr/>
          </p:nvSpPr>
          <p:spPr>
            <a:xfrm>
              <a:off x="5242594" y="2995897"/>
              <a:ext cx="3252504" cy="438580"/>
            </a:xfrm>
            <a:prstGeom prst="rect">
              <a:avLst/>
            </a:prstGeom>
            <a:noFill/>
          </p:spPr>
          <p:txBody>
            <a:bodyPr wrap="square">
              <a:spAutoFit/>
            </a:bodyPr>
            <a:lstStyle/>
            <a:p>
              <a:r>
                <a:rPr lang="zh-CN" sz="1600" b="0" i="0" strike="noStrike" spc="0" dirty="0">
                  <a:solidFill>
                    <a:srgbClr val="595959"/>
                  </a:solidFill>
                  <a:latin typeface="微软雅黑"/>
                  <a:ea typeface="微软雅黑"/>
                </a:rPr>
                <a:t>吸收信道的动态：</a:t>
              </a:r>
              <a:r>
                <a:rPr lang="zh-CN" altLang="en-US" sz="1600" b="0" i="0" strike="noStrike" spc="0" dirty="0">
                  <a:solidFill>
                    <a:srgbClr val="595959"/>
                  </a:solidFill>
                  <a:latin typeface="微软雅黑"/>
                  <a:ea typeface="微软雅黑"/>
                </a:rPr>
                <a:t>只</a:t>
              </a:r>
              <a:r>
                <a:rPr lang="zh-CN" altLang="en-US" sz="1600" dirty="0">
                  <a:solidFill>
                    <a:srgbClr val="595959"/>
                  </a:solidFill>
                  <a:latin typeface="微软雅黑"/>
                  <a:ea typeface="微软雅黑"/>
                </a:rPr>
                <a:t>监视移动时间窗口中的最小</a:t>
              </a:r>
              <a:r>
                <a:rPr lang="en-US" altLang="zh-CN" sz="1600" dirty="0">
                  <a:solidFill>
                    <a:srgbClr val="595959"/>
                  </a:solidFill>
                  <a:latin typeface="微软雅黑"/>
                  <a:ea typeface="微软雅黑"/>
                </a:rPr>
                <a:t>RTT</a:t>
              </a:r>
            </a:p>
            <a:p>
              <a:pPr algn="l"/>
              <a:r>
                <a:rPr lang="zh-CN" sz="1600" b="0" i="0" strike="noStrike" spc="0" dirty="0">
                  <a:solidFill>
                    <a:srgbClr val="595959"/>
                  </a:solidFill>
                  <a:latin typeface="微软雅黑"/>
                  <a:ea typeface="微软雅黑"/>
                </a:rPr>
                <a:t>而不需要知道这些延迟的确切来源</a:t>
              </a:r>
            </a:p>
          </p:txBody>
        </p:sp>
        <p:sp>
          <p:nvSpPr>
            <p:cNvPr id="22" name="学论网-专注原创-www.xuelun.me"/>
            <p:cNvSpPr/>
            <p:nvPr/>
          </p:nvSpPr>
          <p:spPr>
            <a:xfrm>
              <a:off x="4919728" y="3011894"/>
              <a:ext cx="238094" cy="259498"/>
            </a:xfrm>
            <a:prstGeom prst="rect">
              <a:avLst/>
            </a:prstGeom>
            <a:solidFill>
              <a:schemeClr val="accent1"/>
            </a:solidFill>
            <a:ln>
              <a:noFill/>
            </a:ln>
          </p:spPr>
          <p:txBody>
            <a:bodyPr vert="horz" wrap="square" lIns="91440" tIns="45720" rIns="91440" bIns="45720" numCol="1" spcCol="0" anchor="ctr" anchorCtr="0"/>
            <a:lstStyle/>
            <a:p>
              <a:pPr algn="ctr"/>
              <a:r>
                <a:rPr lang="en-US" sz="2000">
                  <a:solidFill>
                    <a:srgbClr val="FFFFFF"/>
                  </a:solidFill>
                  <a:latin typeface="微软雅黑"/>
                  <a:ea typeface="微软雅黑"/>
                </a:rPr>
                <a:t>2</a:t>
              </a:r>
              <a:endParaRPr lang="zh-CN" sz="3200">
                <a:solidFill>
                  <a:srgbClr val="FFFFFF"/>
                </a:solidFill>
                <a:latin typeface="微软雅黑"/>
                <a:ea typeface="微软雅黑"/>
              </a:endParaRPr>
            </a:p>
          </p:txBody>
        </p:sp>
      </p:grpSp>
      <p:grpSp>
        <p:nvGrpSpPr>
          <p:cNvPr id="23" name="组合 58"/>
          <p:cNvGrpSpPr/>
          <p:nvPr/>
        </p:nvGrpSpPr>
        <p:grpSpPr>
          <a:xfrm>
            <a:off x="6046867" y="3154263"/>
            <a:ext cx="5574542" cy="584775"/>
            <a:chOff x="4919726" y="3833763"/>
            <a:chExt cx="3674788" cy="438581"/>
          </a:xfrm>
        </p:grpSpPr>
        <p:sp>
          <p:nvSpPr>
            <p:cNvPr id="24" name="学论网-专注原创-www.xuelun.me"/>
            <p:cNvSpPr txBox="1"/>
            <p:nvPr/>
          </p:nvSpPr>
          <p:spPr>
            <a:xfrm>
              <a:off x="5250938" y="3833763"/>
              <a:ext cx="3343576" cy="438581"/>
            </a:xfrm>
            <a:prstGeom prst="rect">
              <a:avLst/>
            </a:prstGeom>
            <a:noFill/>
          </p:spPr>
          <p:txBody>
            <a:bodyPr wrap="square">
              <a:spAutoFit/>
            </a:bodyPr>
            <a:lstStyle/>
            <a:p>
              <a:pPr algn="l"/>
              <a:r>
                <a:rPr lang="zh-CN" sz="1600" b="0" i="0" strike="noStrike" spc="0" dirty="0">
                  <a:solidFill>
                    <a:srgbClr val="595959"/>
                  </a:solidFill>
                  <a:latin typeface="微软雅黑"/>
                  <a:ea typeface="微软雅黑"/>
                </a:rPr>
                <a:t>蜂窝链路</a:t>
              </a:r>
              <a:r>
                <a:rPr lang="zh-CN" altLang="en-US" sz="1600" dirty="0">
                  <a:solidFill>
                    <a:srgbClr val="595959"/>
                  </a:solidFill>
                  <a:latin typeface="微软雅黑"/>
                  <a:ea typeface="微软雅黑"/>
                </a:rPr>
                <a:t>的</a:t>
              </a:r>
              <a:r>
                <a:rPr lang="zh-CN" sz="1600" b="0" i="0" strike="noStrike" spc="0" dirty="0">
                  <a:solidFill>
                    <a:srgbClr val="595959"/>
                  </a:solidFill>
                  <a:latin typeface="微软雅黑"/>
                  <a:ea typeface="微软雅黑"/>
                </a:rPr>
                <a:t>瓶颈：新趋势将内容推向终端用户，有助于C2TCP的设计专注于最后一英里的延迟性能</a:t>
              </a:r>
            </a:p>
          </p:txBody>
        </p:sp>
        <p:sp>
          <p:nvSpPr>
            <p:cNvPr id="25" name="学论网-专注原创-www.xuelun.me"/>
            <p:cNvSpPr/>
            <p:nvPr/>
          </p:nvSpPr>
          <p:spPr>
            <a:xfrm>
              <a:off x="4919726" y="3881113"/>
              <a:ext cx="247572" cy="248715"/>
            </a:xfrm>
            <a:prstGeom prst="rect">
              <a:avLst/>
            </a:prstGeom>
            <a:solidFill>
              <a:schemeClr val="accent1"/>
            </a:solidFill>
            <a:ln>
              <a:noFill/>
            </a:ln>
          </p:spPr>
          <p:txBody>
            <a:bodyPr vert="horz" wrap="square" lIns="91440" tIns="45720" rIns="91440" bIns="45720" numCol="1" spcCol="0" anchor="ctr" anchorCtr="0"/>
            <a:lstStyle/>
            <a:p>
              <a:pPr algn="ctr"/>
              <a:r>
                <a:rPr lang="en-US" sz="2000">
                  <a:solidFill>
                    <a:srgbClr val="FFFFFF"/>
                  </a:solidFill>
                  <a:latin typeface="微软雅黑"/>
                  <a:ea typeface="微软雅黑"/>
                </a:rPr>
                <a:t>3</a:t>
              </a:r>
              <a:endParaRPr lang="zh-CN" sz="3200">
                <a:solidFill>
                  <a:srgbClr val="FFFFFF"/>
                </a:solidFill>
                <a:latin typeface="微软雅黑"/>
                <a:ea typeface="微软雅黑"/>
              </a:endParaRPr>
            </a:p>
          </p:txBody>
        </p:sp>
      </p:grpSp>
      <p:grpSp>
        <p:nvGrpSpPr>
          <p:cNvPr id="26" name="组合 58"/>
          <p:cNvGrpSpPr/>
          <p:nvPr/>
        </p:nvGrpSpPr>
        <p:grpSpPr>
          <a:xfrm>
            <a:off x="6053217" y="3908316"/>
            <a:ext cx="5568192" cy="819150"/>
            <a:chOff x="4919726" y="3833763"/>
            <a:chExt cx="3670602" cy="614362"/>
          </a:xfrm>
        </p:grpSpPr>
        <p:sp>
          <p:nvSpPr>
            <p:cNvPr id="27" name="学论网-专注原创-www.xuelun.me"/>
            <p:cNvSpPr txBox="1"/>
            <p:nvPr/>
          </p:nvSpPr>
          <p:spPr>
            <a:xfrm>
              <a:off x="5246752" y="3833763"/>
              <a:ext cx="3343576" cy="614362"/>
            </a:xfrm>
            <a:prstGeom prst="rect">
              <a:avLst/>
            </a:prstGeom>
            <a:noFill/>
          </p:spPr>
          <p:txBody>
            <a:bodyPr wrap="square">
              <a:spAutoFit/>
            </a:bodyPr>
            <a:lstStyle/>
            <a:p>
              <a:pPr algn="l"/>
              <a:r>
                <a:rPr lang="zh-CN" sz="1600" b="0" i="0" strike="noStrike" spc="0" dirty="0">
                  <a:solidFill>
                    <a:srgbClr val="595959"/>
                  </a:solidFill>
                  <a:latin typeface="微软雅黑"/>
                  <a:ea typeface="微软雅黑"/>
                </a:rPr>
                <a:t>蜂窝网络中用户队列之间的隔离：不同的UE(用户设备)在BS处获得各自独立的深层队列，使BS的调度器负责使用不同的算法</a:t>
              </a:r>
            </a:p>
          </p:txBody>
        </p:sp>
        <p:sp>
          <p:nvSpPr>
            <p:cNvPr id="28" name="学论网-专注原创-www.xuelun.me"/>
            <p:cNvSpPr/>
            <p:nvPr/>
          </p:nvSpPr>
          <p:spPr>
            <a:xfrm>
              <a:off x="4919726" y="3881113"/>
              <a:ext cx="247572" cy="248715"/>
            </a:xfrm>
            <a:prstGeom prst="rect">
              <a:avLst/>
            </a:prstGeom>
            <a:solidFill>
              <a:schemeClr val="accent1"/>
            </a:solidFill>
            <a:ln>
              <a:noFill/>
            </a:ln>
          </p:spPr>
          <p:txBody>
            <a:bodyPr vert="horz" wrap="square" lIns="91440" tIns="45720" rIns="91440" bIns="45720" numCol="1" spcCol="0" anchor="ctr" anchorCtr="0"/>
            <a:lstStyle/>
            <a:p>
              <a:pPr algn="ctr"/>
              <a:r>
                <a:rPr lang="en-US" sz="2000">
                  <a:solidFill>
                    <a:srgbClr val="FFFFFF"/>
                  </a:solidFill>
                  <a:latin typeface="微软雅黑"/>
                  <a:ea typeface="微软雅黑"/>
                </a:rPr>
                <a:t>4</a:t>
              </a:r>
            </a:p>
          </p:txBody>
        </p:sp>
      </p:grpSp>
      <p:grpSp>
        <p:nvGrpSpPr>
          <p:cNvPr id="29" name="组合 58"/>
          <p:cNvGrpSpPr/>
          <p:nvPr/>
        </p:nvGrpSpPr>
        <p:grpSpPr>
          <a:xfrm>
            <a:off x="6046867" y="4878908"/>
            <a:ext cx="5547333" cy="337244"/>
            <a:chOff x="4919726" y="3876895"/>
            <a:chExt cx="3656852" cy="252933"/>
          </a:xfrm>
        </p:grpSpPr>
        <p:sp>
          <p:nvSpPr>
            <p:cNvPr id="30" name="学论网-专注原创-www.xuelun.me"/>
            <p:cNvSpPr txBox="1"/>
            <p:nvPr/>
          </p:nvSpPr>
          <p:spPr>
            <a:xfrm>
              <a:off x="5231983" y="3876895"/>
              <a:ext cx="3344596" cy="247650"/>
            </a:xfrm>
            <a:prstGeom prst="rect">
              <a:avLst/>
            </a:prstGeom>
            <a:noFill/>
          </p:spPr>
          <p:txBody>
            <a:bodyPr wrap="square">
              <a:spAutoFit/>
            </a:bodyPr>
            <a:lstStyle/>
            <a:p>
              <a:pPr algn="l"/>
              <a:r>
                <a:rPr lang="en-US" sz="1600" b="0" i="0" strike="noStrike" spc="0">
                  <a:solidFill>
                    <a:srgbClr val="595959"/>
                  </a:solidFill>
                  <a:latin typeface="微软雅黑"/>
                  <a:ea typeface="微软雅黑"/>
                </a:rPr>
                <a:t>C2</a:t>
              </a:r>
              <a:r>
                <a:rPr lang="zh-CN" sz="1600" b="0" i="0" strike="noStrike" spc="0">
                  <a:solidFill>
                    <a:srgbClr val="595959"/>
                  </a:solidFill>
                  <a:latin typeface="微软雅黑"/>
                  <a:ea typeface="微软雅黑"/>
                </a:rPr>
                <a:t>TCP与其他流共享一个队列，具有良好的公平性</a:t>
              </a:r>
            </a:p>
          </p:txBody>
        </p:sp>
        <p:sp>
          <p:nvSpPr>
            <p:cNvPr id="31" name="学论网-专注原创-www.xuelun.me"/>
            <p:cNvSpPr/>
            <p:nvPr/>
          </p:nvSpPr>
          <p:spPr>
            <a:xfrm>
              <a:off x="4919726" y="3881113"/>
              <a:ext cx="247572" cy="248715"/>
            </a:xfrm>
            <a:prstGeom prst="rect">
              <a:avLst/>
            </a:prstGeom>
            <a:solidFill>
              <a:schemeClr val="accent1"/>
            </a:solidFill>
            <a:ln>
              <a:noFill/>
            </a:ln>
          </p:spPr>
          <p:txBody>
            <a:bodyPr vert="horz" wrap="square" lIns="91440" tIns="45720" rIns="91440" bIns="45720" numCol="1" spcCol="0" anchor="ctr" anchorCtr="0"/>
            <a:lstStyle/>
            <a:p>
              <a:pPr algn="ctr"/>
              <a:r>
                <a:rPr lang="en-US" sz="2000">
                  <a:solidFill>
                    <a:srgbClr val="FFFFFF"/>
                  </a:solidFill>
                  <a:latin typeface="微软雅黑"/>
                  <a:ea typeface="微软雅黑"/>
                </a:rPr>
                <a:t>5</a:t>
              </a:r>
            </a:p>
          </p:txBody>
        </p:sp>
      </p:grpSp>
      <p:grpSp>
        <p:nvGrpSpPr>
          <p:cNvPr id="32" name="组合 58"/>
          <p:cNvGrpSpPr/>
          <p:nvPr/>
        </p:nvGrpSpPr>
        <p:grpSpPr>
          <a:xfrm>
            <a:off x="6046868" y="5510425"/>
            <a:ext cx="5553685" cy="819150"/>
            <a:chOff x="4919726" y="3822647"/>
            <a:chExt cx="3661039" cy="614362"/>
          </a:xfrm>
        </p:grpSpPr>
        <p:sp>
          <p:nvSpPr>
            <p:cNvPr id="33" name="学论网-专注原创-www.xuelun.me"/>
            <p:cNvSpPr txBox="1"/>
            <p:nvPr/>
          </p:nvSpPr>
          <p:spPr>
            <a:xfrm>
              <a:off x="5231983" y="3822647"/>
              <a:ext cx="3348782" cy="614362"/>
            </a:xfrm>
            <a:prstGeom prst="rect">
              <a:avLst/>
            </a:prstGeom>
            <a:noFill/>
          </p:spPr>
          <p:txBody>
            <a:bodyPr wrap="square">
              <a:spAutoFit/>
            </a:bodyPr>
            <a:lstStyle/>
            <a:p>
              <a:r>
                <a:rPr lang="zh-CN" sz="1600" b="0" i="0" strike="noStrike" spc="0" dirty="0">
                  <a:solidFill>
                    <a:srgbClr val="595959"/>
                  </a:solidFill>
                  <a:latin typeface="微软雅黑"/>
                  <a:ea typeface="微软雅黑"/>
                </a:rPr>
                <a:t>识别坏条件的思想帮助C2TCP在一个时间窗口中检测到持续的延迟问题，而不是直接对每个大型RTT做出反应。</a:t>
              </a:r>
            </a:p>
          </p:txBody>
        </p:sp>
        <p:sp>
          <p:nvSpPr>
            <p:cNvPr id="34" name="学论网-专注原创-www.xuelun.me"/>
            <p:cNvSpPr/>
            <p:nvPr/>
          </p:nvSpPr>
          <p:spPr>
            <a:xfrm>
              <a:off x="4919726" y="3881113"/>
              <a:ext cx="247572" cy="248715"/>
            </a:xfrm>
            <a:prstGeom prst="rect">
              <a:avLst/>
            </a:prstGeom>
            <a:solidFill>
              <a:schemeClr val="accent1"/>
            </a:solidFill>
            <a:ln>
              <a:noFill/>
            </a:ln>
          </p:spPr>
          <p:txBody>
            <a:bodyPr vert="horz" wrap="square" lIns="91440" tIns="45720" rIns="91440" bIns="45720" numCol="1" spcCol="0" anchor="ctr" anchorCtr="0"/>
            <a:lstStyle/>
            <a:p>
              <a:pPr algn="ctr"/>
              <a:r>
                <a:rPr lang="en-US" sz="2000">
                  <a:solidFill>
                    <a:srgbClr val="FFFFFF"/>
                  </a:solidFill>
                  <a:latin typeface="微软雅黑"/>
                  <a:ea typeface="微软雅黑"/>
                </a:rPr>
                <a:t>6</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3"/>
          <a:srcRect t="21604" b="37591"/>
          <a:stretch/>
        </p:blipFill>
        <p:spPr>
          <a:xfrm>
            <a:off x="-17299" y="0"/>
            <a:ext cx="12209296" cy="3736490"/>
          </a:xfrm>
          <a:prstGeom prst="rect">
            <a:avLst/>
          </a:prstGeom>
        </p:spPr>
      </p:pic>
      <p:sp>
        <p:nvSpPr>
          <p:cNvPr id="11" name="矩形 10"/>
          <p:cNvSpPr/>
          <p:nvPr/>
        </p:nvSpPr>
        <p:spPr>
          <a:xfrm rot="5400000">
            <a:off x="4227759" y="-4227756"/>
            <a:ext cx="3736490" cy="12192002"/>
          </a:xfrm>
          <a:prstGeom prst="rect">
            <a:avLst/>
          </a:prstGeom>
          <a:gradFill>
            <a:gsLst>
              <a:gs pos="0">
                <a:srgbClr val="014723"/>
              </a:gs>
              <a:gs pos="59000">
                <a:srgbClr val="014723">
                  <a:alpha val="40000"/>
                </a:srgbClr>
              </a:gs>
              <a:gs pos="100000">
                <a:srgbClr val="014723">
                  <a:alpha val="10000"/>
                </a:srgbClr>
              </a:gs>
            </a:gsLst>
            <a:lin ang="10800000" scaled="1"/>
          </a:gradFill>
          <a:ln>
            <a:noFill/>
          </a:ln>
        </p:spPr>
        <p:txBody>
          <a:bodyPr anchor="ctr"/>
          <a:lstStyle/>
          <a:p>
            <a:pPr algn="ctr"/>
            <a:endParaRPr lang="zh-CN">
              <a:solidFill>
                <a:schemeClr val="lt1"/>
              </a:solidFill>
            </a:endParaRPr>
          </a:p>
        </p:txBody>
      </p:sp>
      <p:sp>
        <p:nvSpPr>
          <p:cNvPr id="8" name="文本框 7"/>
          <p:cNvSpPr txBox="1"/>
          <p:nvPr/>
        </p:nvSpPr>
        <p:spPr>
          <a:xfrm>
            <a:off x="5491220" y="3502820"/>
            <a:ext cx="1209562" cy="461665"/>
          </a:xfrm>
          <a:prstGeom prst="rect">
            <a:avLst/>
          </a:prstGeom>
          <a:noFill/>
        </p:spPr>
        <p:txBody>
          <a:bodyPr wrap="none">
            <a:spAutoFit/>
          </a:bodyPr>
          <a:lstStyle/>
          <a:p>
            <a:r>
              <a:rPr lang="en-US" sz="2400">
                <a:solidFill>
                  <a:srgbClr val="0070C0"/>
                </a:solidFill>
                <a:latin typeface="微软雅黑"/>
                <a:ea typeface="微软雅黑"/>
              </a:rPr>
              <a:t>Part.04</a:t>
            </a:r>
          </a:p>
        </p:txBody>
      </p:sp>
      <p:sp>
        <p:nvSpPr>
          <p:cNvPr id="9" name="文本框 8"/>
          <p:cNvSpPr txBox="1"/>
          <p:nvPr/>
        </p:nvSpPr>
        <p:spPr>
          <a:xfrm>
            <a:off x="3327401" y="4789616"/>
            <a:ext cx="5537198" cy="706755"/>
          </a:xfrm>
          <a:prstGeom prst="rect">
            <a:avLst/>
          </a:prstGeom>
          <a:noFill/>
          <a:ln>
            <a:noFill/>
          </a:ln>
        </p:spPr>
        <p:txBody>
          <a:bodyPr wrap="square">
            <a:spAutoFit/>
          </a:bodyPr>
          <a:lstStyle/>
          <a:p>
            <a:pPr algn="ctr"/>
            <a:r>
              <a:rPr lang="zh-CN" sz="4000" b="1" spc="600">
                <a:solidFill>
                  <a:schemeClr val="accent1"/>
                </a:solidFill>
                <a:latin typeface="微软雅黑"/>
                <a:ea typeface="微软雅黑"/>
              </a:rPr>
              <a:t>评价与分析</a:t>
            </a:r>
          </a:p>
        </p:txBody>
      </p:sp>
      <p:grpSp>
        <p:nvGrpSpPr>
          <p:cNvPr id="13" name="组合 12"/>
          <p:cNvGrpSpPr/>
          <p:nvPr/>
        </p:nvGrpSpPr>
        <p:grpSpPr>
          <a:xfrm>
            <a:off x="5321300" y="3044202"/>
            <a:ext cx="1549400" cy="1378900"/>
            <a:chOff x="5127859" y="2518592"/>
            <a:chExt cx="1936282" cy="1723208"/>
          </a:xfrm>
        </p:grpSpPr>
        <p:sp>
          <p:nvSpPr>
            <p:cNvPr id="14" name="任意多边形 5"/>
            <p:cNvSpPr/>
            <p:nvPr/>
          </p:nvSpPr>
          <p:spPr>
            <a:xfrm>
              <a:off x="5127859" y="2518592"/>
              <a:ext cx="1936282" cy="1723208"/>
            </a:xfrm>
            <a:custGeom>
              <a:avLst/>
              <a:gdLst/>
              <a:ahLst/>
              <a:cxnLst/>
              <a:rect l="l" t="t" r="r" b="b"/>
              <a:pathLst>
                <a:path w="1936282" h="1723208">
                  <a:moveTo>
                    <a:pt x="568792" y="0"/>
                  </a:moveTo>
                  <a:lnTo>
                    <a:pt x="852545" y="0"/>
                  </a:lnTo>
                  <a:lnTo>
                    <a:pt x="1083737" y="0"/>
                  </a:lnTo>
                  <a:lnTo>
                    <a:pt x="1367490" y="0"/>
                  </a:lnTo>
                  <a:cubicBezTo>
                    <a:pt x="1422638" y="0"/>
                    <a:pt x="1491924" y="39614"/>
                    <a:pt x="1520205" y="87717"/>
                  </a:cubicBezTo>
                  <a:cubicBezTo>
                    <a:pt x="1916132" y="773887"/>
                    <a:pt x="1916132" y="773887"/>
                    <a:pt x="1916132" y="773887"/>
                  </a:cubicBezTo>
                  <a:cubicBezTo>
                    <a:pt x="1929565" y="797939"/>
                    <a:pt x="1936282" y="829771"/>
                    <a:pt x="1936282" y="861604"/>
                  </a:cubicBezTo>
                  <a:cubicBezTo>
                    <a:pt x="1936282" y="893437"/>
                    <a:pt x="1929565" y="925270"/>
                    <a:pt x="1916132" y="949320"/>
                  </a:cubicBezTo>
                  <a:cubicBezTo>
                    <a:pt x="1520205" y="1635491"/>
                    <a:pt x="1520205" y="1635491"/>
                    <a:pt x="1520205" y="1635491"/>
                  </a:cubicBezTo>
                  <a:cubicBezTo>
                    <a:pt x="1491924" y="1683595"/>
                    <a:pt x="1422638" y="1723208"/>
                    <a:pt x="1367490" y="1723208"/>
                  </a:cubicBezTo>
                  <a:cubicBezTo>
                    <a:pt x="1268508" y="1723208"/>
                    <a:pt x="1181899" y="1723208"/>
                    <a:pt x="1106116" y="1723208"/>
                  </a:cubicBezTo>
                  <a:lnTo>
                    <a:pt x="1083737" y="1723208"/>
                  </a:lnTo>
                  <a:lnTo>
                    <a:pt x="1026584" y="1723208"/>
                  </a:lnTo>
                  <a:lnTo>
                    <a:pt x="1000368" y="1723208"/>
                  </a:lnTo>
                  <a:lnTo>
                    <a:pt x="935914" y="1723208"/>
                  </a:lnTo>
                  <a:lnTo>
                    <a:pt x="909698" y="1723208"/>
                  </a:lnTo>
                  <a:lnTo>
                    <a:pt x="852545" y="1723208"/>
                  </a:lnTo>
                  <a:lnTo>
                    <a:pt x="830166" y="1723208"/>
                  </a:lnTo>
                  <a:cubicBezTo>
                    <a:pt x="754383" y="1723208"/>
                    <a:pt x="667774" y="1723208"/>
                    <a:pt x="568792" y="1723208"/>
                  </a:cubicBezTo>
                  <a:cubicBezTo>
                    <a:pt x="513644" y="1723208"/>
                    <a:pt x="444358" y="1683595"/>
                    <a:pt x="416077" y="1635491"/>
                  </a:cubicBezTo>
                  <a:cubicBezTo>
                    <a:pt x="416077" y="1635491"/>
                    <a:pt x="416077" y="1635491"/>
                    <a:pt x="20150" y="949320"/>
                  </a:cubicBezTo>
                  <a:cubicBezTo>
                    <a:pt x="6717" y="925270"/>
                    <a:pt x="0" y="893437"/>
                    <a:pt x="0" y="861604"/>
                  </a:cubicBezTo>
                  <a:cubicBezTo>
                    <a:pt x="0" y="829771"/>
                    <a:pt x="6717" y="797939"/>
                    <a:pt x="20150" y="773887"/>
                  </a:cubicBezTo>
                  <a:cubicBezTo>
                    <a:pt x="20150" y="773887"/>
                    <a:pt x="20150" y="773887"/>
                    <a:pt x="416077" y="87717"/>
                  </a:cubicBezTo>
                  <a:cubicBezTo>
                    <a:pt x="444358" y="39614"/>
                    <a:pt x="513644" y="0"/>
                    <a:pt x="568792" y="0"/>
                  </a:cubicBezTo>
                  <a:close/>
                </a:path>
              </a:pathLst>
            </a:custGeom>
            <a:solidFill>
              <a:schemeClr val="bg1"/>
            </a:solidFill>
            <a:ln>
              <a:noFill/>
            </a:ln>
            <a:effectLst>
              <a:outerShdw blurRad="63500" sx="102000" sy="102000" algn="ctr" rotWithShape="0">
                <a:srgbClr val="000000">
                  <a:alpha val="40000"/>
                </a:srgbClr>
              </a:outerShdw>
            </a:effectLst>
          </p:spPr>
          <p:txBody>
            <a:bodyPr wrap="square" anchor="ctr"/>
            <a:lstStyle/>
            <a:p>
              <a:pPr algn="ctr"/>
              <a:endParaRPr lang="zh-CN" sz="2590">
                <a:solidFill>
                  <a:schemeClr val="lt1"/>
                </a:solidFill>
              </a:endParaRPr>
            </a:p>
          </p:txBody>
        </p:sp>
        <p:sp>
          <p:nvSpPr>
            <p:cNvPr id="15" name="任意多边形 6"/>
            <p:cNvSpPr/>
            <p:nvPr/>
          </p:nvSpPr>
          <p:spPr>
            <a:xfrm>
              <a:off x="5257193" y="2633694"/>
              <a:ext cx="1677614" cy="1493004"/>
            </a:xfrm>
            <a:custGeom>
              <a:avLst/>
              <a:gdLst/>
              <a:ahLst/>
              <a:cxnLst/>
              <a:rect l="l" t="t" r="r" b="b"/>
              <a:pathLst>
                <a:path w="1677614" h="1493004">
                  <a:moveTo>
                    <a:pt x="492807" y="0"/>
                  </a:moveTo>
                  <a:lnTo>
                    <a:pt x="738653" y="0"/>
                  </a:lnTo>
                  <a:lnTo>
                    <a:pt x="938961" y="0"/>
                  </a:lnTo>
                  <a:lnTo>
                    <a:pt x="1184807" y="0"/>
                  </a:lnTo>
                  <a:cubicBezTo>
                    <a:pt x="1232588" y="0"/>
                    <a:pt x="1292618" y="34322"/>
                    <a:pt x="1317120" y="75999"/>
                  </a:cubicBezTo>
                  <a:cubicBezTo>
                    <a:pt x="1660156" y="670503"/>
                    <a:pt x="1660156" y="670503"/>
                    <a:pt x="1660156" y="670503"/>
                  </a:cubicBezTo>
                  <a:cubicBezTo>
                    <a:pt x="1671794" y="691342"/>
                    <a:pt x="1677614" y="718922"/>
                    <a:pt x="1677614" y="746502"/>
                  </a:cubicBezTo>
                  <a:cubicBezTo>
                    <a:pt x="1677614" y="774082"/>
                    <a:pt x="1671794" y="801663"/>
                    <a:pt x="1660156" y="822500"/>
                  </a:cubicBezTo>
                  <a:cubicBezTo>
                    <a:pt x="1317120" y="1417005"/>
                    <a:pt x="1317120" y="1417005"/>
                    <a:pt x="1317120" y="1417005"/>
                  </a:cubicBezTo>
                  <a:cubicBezTo>
                    <a:pt x="1292618" y="1458683"/>
                    <a:pt x="1232588" y="1493004"/>
                    <a:pt x="1184807" y="1493004"/>
                  </a:cubicBezTo>
                  <a:cubicBezTo>
                    <a:pt x="1099048" y="1493004"/>
                    <a:pt x="1024009" y="1493004"/>
                    <a:pt x="958350" y="1493004"/>
                  </a:cubicBezTo>
                  <a:lnTo>
                    <a:pt x="938961" y="1493004"/>
                  </a:lnTo>
                  <a:lnTo>
                    <a:pt x="889442" y="1493004"/>
                  </a:lnTo>
                  <a:lnTo>
                    <a:pt x="866728" y="1493004"/>
                  </a:lnTo>
                  <a:lnTo>
                    <a:pt x="810886" y="1493004"/>
                  </a:lnTo>
                  <a:lnTo>
                    <a:pt x="788172" y="1493004"/>
                  </a:lnTo>
                  <a:lnTo>
                    <a:pt x="738653" y="1493004"/>
                  </a:lnTo>
                  <a:lnTo>
                    <a:pt x="719264" y="1493004"/>
                  </a:lnTo>
                  <a:cubicBezTo>
                    <a:pt x="653605" y="1493004"/>
                    <a:pt x="578566" y="1493004"/>
                    <a:pt x="492807" y="1493004"/>
                  </a:cubicBezTo>
                  <a:cubicBezTo>
                    <a:pt x="445026" y="1493004"/>
                    <a:pt x="384996" y="1458683"/>
                    <a:pt x="360494" y="1417005"/>
                  </a:cubicBezTo>
                  <a:cubicBezTo>
                    <a:pt x="360494" y="1417005"/>
                    <a:pt x="360494" y="1417005"/>
                    <a:pt x="17458" y="822500"/>
                  </a:cubicBezTo>
                  <a:cubicBezTo>
                    <a:pt x="5820" y="801663"/>
                    <a:pt x="0" y="774082"/>
                    <a:pt x="0" y="746502"/>
                  </a:cubicBezTo>
                  <a:cubicBezTo>
                    <a:pt x="0" y="718922"/>
                    <a:pt x="5820" y="691342"/>
                    <a:pt x="17458" y="670503"/>
                  </a:cubicBezTo>
                  <a:cubicBezTo>
                    <a:pt x="17458" y="670503"/>
                    <a:pt x="17458" y="670503"/>
                    <a:pt x="360494" y="75999"/>
                  </a:cubicBezTo>
                  <a:cubicBezTo>
                    <a:pt x="384996" y="34322"/>
                    <a:pt x="445026" y="0"/>
                    <a:pt x="492807" y="0"/>
                  </a:cubicBezTo>
                  <a:close/>
                </a:path>
              </a:pathLst>
            </a:custGeom>
            <a:solidFill>
              <a:schemeClr val="accent2"/>
            </a:solidFill>
            <a:ln>
              <a:noFill/>
            </a:ln>
          </p:spPr>
          <p:txBody>
            <a:bodyPr wrap="square" anchor="ctr"/>
            <a:lstStyle/>
            <a:p>
              <a:pPr algn="ctr"/>
              <a:endParaRPr lang="zh-CN" sz="2590">
                <a:solidFill>
                  <a:schemeClr val="lt1"/>
                </a:solidFill>
              </a:endParaRPr>
            </a:p>
          </p:txBody>
        </p:sp>
      </p:grpSp>
      <p:sp>
        <p:nvSpPr>
          <p:cNvPr id="16" name="文本框 15"/>
          <p:cNvSpPr txBox="1"/>
          <p:nvPr/>
        </p:nvSpPr>
        <p:spPr>
          <a:xfrm>
            <a:off x="5491220" y="3502820"/>
            <a:ext cx="1209562" cy="461665"/>
          </a:xfrm>
          <a:prstGeom prst="rect">
            <a:avLst/>
          </a:prstGeom>
          <a:noFill/>
        </p:spPr>
        <p:txBody>
          <a:bodyPr wrap="none">
            <a:spAutoFit/>
          </a:bodyPr>
          <a:lstStyle/>
          <a:p>
            <a:r>
              <a:rPr lang="en-US" sz="2400">
                <a:solidFill>
                  <a:schemeClr val="bg1"/>
                </a:solidFill>
                <a:latin typeface="微软雅黑"/>
                <a:ea typeface="微软雅黑"/>
              </a:rPr>
              <a:t>Part.04</a:t>
            </a:r>
          </a:p>
        </p:txBody>
      </p:sp>
      <p:pic>
        <p:nvPicPr>
          <p:cNvPr id="19" name="图片 18"/>
          <p:cNvPicPr>
            <a:picLocks noChangeAspect="1"/>
          </p:cNvPicPr>
          <p:nvPr/>
        </p:nvPicPr>
        <p:blipFill rotWithShape="1">
          <a:blip r:embed="rId4"/>
          <a:srcRect t="19562" b="3296"/>
          <a:stretch/>
        </p:blipFill>
        <p:spPr>
          <a:xfrm>
            <a:off x="2716059" y="661011"/>
            <a:ext cx="6759883" cy="23831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750" fill="hold"/>
                                        <p:tgtEl>
                                          <p:spTgt spid="13"/>
                                        </p:tgtEl>
                                        <p:attrNameLst>
                                          <p:attrName>ppt_x</p:attrName>
                                        </p:attrNameLst>
                                      </p:cBhvr>
                                      <p:tavLst>
                                        <p:tav tm="0">
                                          <p:val>
                                            <p:strVal val="#ppt_x"/>
                                          </p:val>
                                        </p:tav>
                                        <p:tav tm="100000">
                                          <p:val>
                                            <p:strVal val="#ppt_x"/>
                                          </p:val>
                                        </p:tav>
                                      </p:tavLst>
                                    </p:anim>
                                    <p:anim calcmode="lin" valueType="num">
                                      <p:cBhvr additive="base">
                                        <p:cTn id="18" dur="75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3500"/>
                            </p:stCondLst>
                            <p:childTnLst>
                              <p:par>
                                <p:cTn id="20" presetID="53" presetClass="entr" presetSubtype="16"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par>
                                <p:cTn id="25" presetID="2" presetClass="entr" presetSubtype="8" decel="5330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0-#ppt_w/2"/>
                                          </p:val>
                                        </p:tav>
                                        <p:tav tm="100000">
                                          <p:val>
                                            <p:strVal val="#ppt_x"/>
                                          </p:val>
                                        </p:tav>
                                      </p:tavLst>
                                    </p:anim>
                                    <p:anim calcmode="lin" valueType="num">
                                      <p:cBhvr additive="base">
                                        <p:cTn id="28"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endParaRPr>
          </a:p>
        </p:txBody>
      </p:sp>
      <p:sp>
        <p:nvSpPr>
          <p:cNvPr id="24" name="矩形 23"/>
          <p:cNvSpPr/>
          <p:nvPr/>
        </p:nvSpPr>
        <p:spPr>
          <a:xfrm>
            <a:off x="8337248" y="0"/>
            <a:ext cx="1666001" cy="792000"/>
          </a:xfrm>
          <a:prstGeom prst="rect">
            <a:avLst/>
          </a:prstGeom>
          <a:solidFill>
            <a:schemeClr val="accent1"/>
          </a:solidFill>
          <a:ln>
            <a:noFill/>
          </a:ln>
        </p:spPr>
        <p:txBody>
          <a:bodyPr anchor="ctr"/>
          <a:lstStyle/>
          <a:p>
            <a:pPr algn="ctr"/>
            <a:endParaRPr lang="zh-CN" sz="2400" b="1">
              <a:solidFill>
                <a:schemeClr val="bg1"/>
              </a:solidFill>
            </a:endParaRPr>
          </a:p>
        </p:txBody>
      </p:sp>
      <p:sp>
        <p:nvSpPr>
          <p:cNvPr id="26"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背景与挑战</a:t>
            </a:r>
          </a:p>
        </p:txBody>
      </p:sp>
      <p:sp>
        <p:nvSpPr>
          <p:cNvPr id="27"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相关工作</a:t>
            </a:r>
          </a:p>
        </p:txBody>
      </p:sp>
      <p:sp>
        <p:nvSpPr>
          <p:cNvPr id="28"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模型与算法</a:t>
            </a:r>
          </a:p>
        </p:txBody>
      </p:sp>
      <p:sp>
        <p:nvSpPr>
          <p:cNvPr id="29"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a:ea typeface="微软雅黑"/>
              </a:rPr>
              <a:t>评价与分析</a:t>
            </a:r>
          </a:p>
        </p:txBody>
      </p:sp>
      <p:sp>
        <p:nvSpPr>
          <p:cNvPr id="30"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a:ea typeface="微软雅黑"/>
              </a:rPr>
              <a:t>总结与思考</a:t>
            </a:r>
            <a:endParaRPr lang="zh-CN" sz="1600" b="1" dirty="0">
              <a:solidFill>
                <a:schemeClr val="bg1">
                  <a:lumMod val="50000"/>
                </a:schemeClr>
              </a:solidFill>
              <a:latin typeface="微软雅黑"/>
              <a:ea typeface="微软雅黑"/>
            </a:endParaRPr>
          </a:p>
        </p:txBody>
      </p:sp>
      <p:cxnSp>
        <p:nvCxnSpPr>
          <p:cNvPr id="3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35" name="TextBox 6"/>
          <p:cNvSpPr txBox="1"/>
          <p:nvPr/>
        </p:nvSpPr>
        <p:spPr>
          <a:xfrm>
            <a:off x="681559" y="1108968"/>
            <a:ext cx="1892300" cy="368300"/>
          </a:xfrm>
          <a:prstGeom prst="rect">
            <a:avLst/>
          </a:prstGeom>
          <a:noFill/>
        </p:spPr>
        <p:txBody>
          <a:bodyPr wrap="square" lIns="0" tIns="48000" rIns="0" bIns="48000">
            <a:spAutoFit/>
          </a:bodyPr>
          <a:lstStyle/>
          <a:p>
            <a:pPr algn="ctr"/>
            <a:r>
              <a:rPr lang="en-US" sz="1865" b="1">
                <a:solidFill>
                  <a:srgbClr val="595959"/>
                </a:solidFill>
                <a:latin typeface="微软雅黑"/>
                <a:ea typeface="微软雅黑"/>
              </a:rPr>
              <a:t>4.1 真实环境评估</a:t>
            </a:r>
          </a:p>
        </p:txBody>
      </p:sp>
      <p:cxnSp>
        <p:nvCxnSpPr>
          <p:cNvPr id="15"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6" name="直接连接符 15"/>
          <p:cNvCxnSpPr/>
          <p:nvPr/>
        </p:nvCxnSpPr>
        <p:spPr>
          <a:xfrm>
            <a:off x="4933648" y="285092"/>
            <a:ext cx="0" cy="245816"/>
          </a:xfrm>
          <a:prstGeom prst="line">
            <a:avLst/>
          </a:prstGeom>
          <a:ln w="6350">
            <a:solidFill>
              <a:schemeClr val="bg1">
                <a:lumMod val="75000"/>
              </a:schemeClr>
            </a:solidFill>
            <a:prstDash val="solid"/>
            <a:miter/>
          </a:ln>
        </p:spPr>
      </p:cxnSp>
      <p:cxnSp>
        <p:nvCxnSpPr>
          <p:cNvPr id="17" name="直接连接符 16"/>
          <p:cNvCxnSpPr/>
          <p:nvPr/>
        </p:nvCxnSpPr>
        <p:spPr>
          <a:xfrm>
            <a:off x="6635448" y="285092"/>
            <a:ext cx="0" cy="245816"/>
          </a:xfrm>
          <a:prstGeom prst="line">
            <a:avLst/>
          </a:prstGeom>
          <a:ln w="6350">
            <a:solidFill>
              <a:schemeClr val="bg1">
                <a:lumMod val="75000"/>
              </a:schemeClr>
            </a:solidFill>
            <a:prstDash val="solid"/>
            <a:miter/>
          </a:ln>
        </p:spPr>
      </p:cxnSp>
      <p:pic>
        <p:nvPicPr>
          <p:cNvPr id="32" name="图片 31"/>
          <p:cNvPicPr>
            <a:picLocks noChangeAspect="1"/>
          </p:cNvPicPr>
          <p:nvPr/>
        </p:nvPicPr>
        <p:blipFill>
          <a:blip r:embed="rId3"/>
          <a:stretch/>
        </p:blipFill>
        <p:spPr>
          <a:xfrm>
            <a:off x="373910" y="-274792"/>
            <a:ext cx="2508327" cy="1146352"/>
          </a:xfrm>
          <a:prstGeom prst="rect">
            <a:avLst/>
          </a:prstGeom>
        </p:spPr>
      </p:pic>
      <p:sp>
        <p:nvSpPr>
          <p:cNvPr id="36" name="文本框 35"/>
          <p:cNvSpPr txBox="1"/>
          <p:nvPr/>
        </p:nvSpPr>
        <p:spPr>
          <a:xfrm>
            <a:off x="120316" y="6557210"/>
            <a:ext cx="9817100" cy="361950"/>
          </a:xfrm>
          <a:prstGeom prst="rect">
            <a:avLst/>
          </a:prstGeom>
          <a:ln w="12700">
            <a:prstDash val="solid"/>
          </a:ln>
        </p:spPr>
        <p:txBody>
          <a:bodyPr>
            <a:spAutoFit/>
          </a:bodyPr>
          <a:lstStyle/>
          <a:p>
            <a:r>
              <a:rPr lang="zh-CN" dirty="0"/>
              <a:t>源码地址：</a:t>
            </a:r>
            <a:r>
              <a:rPr lang="en-US" dirty="0"/>
              <a:t>https://github.com/soheil-ab/c2tcp</a:t>
            </a:r>
          </a:p>
        </p:txBody>
      </p:sp>
      <p:pic>
        <p:nvPicPr>
          <p:cNvPr id="37" name="图片 36"/>
          <p:cNvPicPr>
            <a:picLocks noChangeAspect="1"/>
          </p:cNvPicPr>
          <p:nvPr/>
        </p:nvPicPr>
        <p:blipFill>
          <a:blip r:embed="rId4"/>
          <a:stretch/>
        </p:blipFill>
        <p:spPr>
          <a:xfrm>
            <a:off x="425752" y="1677448"/>
            <a:ext cx="4992000" cy="2439604"/>
          </a:xfrm>
          <a:prstGeom prst="rect">
            <a:avLst/>
          </a:prstGeom>
        </p:spPr>
      </p:pic>
      <p:pic>
        <p:nvPicPr>
          <p:cNvPr id="38" name="图片 37"/>
          <p:cNvPicPr>
            <a:picLocks noChangeAspect="1"/>
          </p:cNvPicPr>
          <p:nvPr/>
        </p:nvPicPr>
        <p:blipFill>
          <a:blip r:embed="rId5"/>
          <a:stretch/>
        </p:blipFill>
        <p:spPr>
          <a:xfrm>
            <a:off x="6311237" y="1677448"/>
            <a:ext cx="4862763" cy="1987623"/>
          </a:xfrm>
          <a:prstGeom prst="rect">
            <a:avLst/>
          </a:prstGeom>
        </p:spPr>
      </p:pic>
      <p:pic>
        <p:nvPicPr>
          <p:cNvPr id="39" name="图片 38"/>
          <p:cNvPicPr>
            <a:picLocks noChangeAspect="1"/>
          </p:cNvPicPr>
          <p:nvPr/>
        </p:nvPicPr>
        <p:blipFill>
          <a:blip r:embed="rId6"/>
          <a:stretch/>
        </p:blipFill>
        <p:spPr>
          <a:xfrm>
            <a:off x="6311237" y="3673824"/>
            <a:ext cx="4862763" cy="2582597"/>
          </a:xfrm>
          <a:prstGeom prst="rect">
            <a:avLst/>
          </a:prstGeom>
        </p:spPr>
      </p:pic>
      <p:sp>
        <p:nvSpPr>
          <p:cNvPr id="40" name="文本框 39"/>
          <p:cNvSpPr txBox="1"/>
          <p:nvPr/>
        </p:nvSpPr>
        <p:spPr>
          <a:xfrm>
            <a:off x="360946" y="4261184"/>
            <a:ext cx="5519817" cy="2138214"/>
          </a:xfrm>
          <a:prstGeom prst="rect">
            <a:avLst/>
          </a:prstGeom>
          <a:ln w="12700">
            <a:prstDash val="solid"/>
          </a:ln>
        </p:spPr>
        <p:txBody>
          <a:bodyPr wrap="square">
            <a:spAutoFit/>
          </a:bodyPr>
          <a:lstStyle/>
          <a:p>
            <a:pPr marL="285750" indent="-285750">
              <a:lnSpc>
                <a:spcPct val="125000"/>
              </a:lnSpc>
              <a:buFont typeface="Arial" panose="020B0604020202020204" pitchFamily="34" charset="0"/>
              <a:buChar char="•"/>
            </a:pPr>
            <a:r>
              <a:rPr lang="zh-CN" altLang="en-US" dirty="0">
                <a:latin typeface="Microsoft YaHei"/>
                <a:ea typeface="Microsoft YaHei"/>
              </a:rPr>
              <a:t>指标：平均端到端时延、平均吞吐量、抖动</a:t>
            </a:r>
            <a:endParaRPr lang="en-US" altLang="zh-CN" dirty="0">
              <a:latin typeface="Microsoft YaHei"/>
              <a:ea typeface="Microsoft YaHei"/>
            </a:endParaRPr>
          </a:p>
          <a:p>
            <a:pPr marL="285750" indent="-285750">
              <a:lnSpc>
                <a:spcPct val="125000"/>
              </a:lnSpc>
              <a:buFont typeface="Arial" panose="020B0604020202020204" pitchFamily="34" charset="0"/>
              <a:buChar char="•"/>
            </a:pPr>
            <a:r>
              <a:rPr lang="zh-CN" altLang="en-US" dirty="0">
                <a:latin typeface="Microsoft YaHei"/>
                <a:ea typeface="Microsoft YaHei"/>
              </a:rPr>
              <a:t>比较对象：</a:t>
            </a:r>
            <a:r>
              <a:rPr lang="en-US" altLang="zh-CN" dirty="0">
                <a:latin typeface="Microsoft YaHei"/>
                <a:ea typeface="Microsoft YaHei"/>
              </a:rPr>
              <a:t>Cubic,</a:t>
            </a:r>
            <a:r>
              <a:rPr lang="zh-CN" altLang="en-US" dirty="0">
                <a:latin typeface="Microsoft YaHei"/>
                <a:ea typeface="Microsoft YaHei"/>
              </a:rPr>
              <a:t> </a:t>
            </a:r>
            <a:r>
              <a:rPr lang="en-US" altLang="zh-CN" dirty="0">
                <a:latin typeface="Microsoft YaHei"/>
                <a:ea typeface="Microsoft YaHei"/>
              </a:rPr>
              <a:t>BBR,</a:t>
            </a:r>
            <a:r>
              <a:rPr lang="zh-CN" altLang="en-US" dirty="0">
                <a:latin typeface="Microsoft YaHei"/>
                <a:ea typeface="Microsoft YaHei"/>
              </a:rPr>
              <a:t> </a:t>
            </a:r>
            <a:r>
              <a:rPr lang="en-US" altLang="zh-CN" dirty="0" err="1">
                <a:latin typeface="Microsoft YaHei"/>
                <a:ea typeface="Microsoft YaHei"/>
              </a:rPr>
              <a:t>Verus</a:t>
            </a:r>
            <a:endParaRPr lang="en-US" altLang="zh-CN" dirty="0">
              <a:latin typeface="Microsoft YaHei"/>
              <a:ea typeface="Microsoft YaHei"/>
            </a:endParaRPr>
          </a:p>
          <a:p>
            <a:pPr marL="285750" indent="-285750">
              <a:lnSpc>
                <a:spcPct val="125000"/>
              </a:lnSpc>
              <a:buFont typeface="Arial" panose="020B0604020202020204" pitchFamily="34" charset="0"/>
              <a:buChar char="•"/>
            </a:pPr>
            <a:r>
              <a:rPr lang="zh-CN" altLang="en-US" dirty="0">
                <a:latin typeface="Microsoft YaHei"/>
                <a:ea typeface="Microsoft YaHei"/>
              </a:rPr>
              <a:t>同时对比了不同</a:t>
            </a:r>
            <a:r>
              <a:rPr lang="en-US" altLang="zh-CN" dirty="0">
                <a:latin typeface="Microsoft YaHei"/>
                <a:ea typeface="Microsoft YaHei"/>
              </a:rPr>
              <a:t>target</a:t>
            </a:r>
            <a:r>
              <a:rPr lang="zh-CN" altLang="en-US" dirty="0">
                <a:latin typeface="Microsoft YaHei"/>
                <a:ea typeface="Microsoft YaHei"/>
              </a:rPr>
              <a:t>的</a:t>
            </a:r>
            <a:r>
              <a:rPr lang="en-US" altLang="zh-CN" dirty="0">
                <a:latin typeface="Microsoft YaHei"/>
                <a:ea typeface="Microsoft YaHei"/>
              </a:rPr>
              <a:t>C2TCP</a:t>
            </a:r>
          </a:p>
          <a:p>
            <a:pPr marL="285750" indent="-285750">
              <a:lnSpc>
                <a:spcPct val="125000"/>
              </a:lnSpc>
              <a:buFont typeface="Arial" panose="020B0604020202020204" pitchFamily="34" charset="0"/>
              <a:buChar char="•"/>
            </a:pPr>
            <a:r>
              <a:rPr lang="en-US" altLang="zh-CN" dirty="0">
                <a:latin typeface="Microsoft YaHei"/>
                <a:ea typeface="Microsoft YaHei"/>
              </a:rPr>
              <a:t>C2TCP</a:t>
            </a:r>
            <a:r>
              <a:rPr lang="zh-CN" altLang="en-US" dirty="0">
                <a:latin typeface="Microsoft YaHei"/>
                <a:ea typeface="Microsoft YaHei"/>
              </a:rPr>
              <a:t>平均性能优异</a:t>
            </a:r>
            <a:endParaRPr lang="en-US" altLang="zh-CN" dirty="0">
              <a:latin typeface="Microsoft YaHei"/>
              <a:ea typeface="Microsoft YaHei"/>
            </a:endParaRPr>
          </a:p>
          <a:p>
            <a:pPr marL="285750" indent="-285750">
              <a:lnSpc>
                <a:spcPct val="125000"/>
              </a:lnSpc>
              <a:buFont typeface="Arial" panose="020B0604020202020204" pitchFamily="34" charset="0"/>
              <a:buChar char="•"/>
            </a:pPr>
            <a:r>
              <a:rPr lang="zh-CN" dirty="0">
                <a:latin typeface="Microsoft YaHei"/>
                <a:ea typeface="Microsoft YaHei"/>
              </a:rPr>
              <a:t>小的</a:t>
            </a:r>
            <a:r>
              <a:rPr lang="en-US" dirty="0">
                <a:latin typeface="Microsoft YaHei"/>
                <a:ea typeface="Microsoft YaHei"/>
              </a:rPr>
              <a:t>Target</a:t>
            </a:r>
            <a:r>
              <a:rPr lang="zh-CN" dirty="0">
                <a:latin typeface="Microsoft YaHei"/>
                <a:ea typeface="Microsoft YaHei"/>
              </a:rPr>
              <a:t>下能实现超低延迟与抖动</a:t>
            </a:r>
          </a:p>
          <a:p>
            <a:pPr marL="285750" indent="-285750">
              <a:lnSpc>
                <a:spcPct val="125000"/>
              </a:lnSpc>
              <a:buFont typeface="Arial" panose="020B0604020202020204" pitchFamily="34" charset="0"/>
              <a:buChar char="•"/>
            </a:pPr>
            <a:r>
              <a:rPr lang="zh-CN" dirty="0">
                <a:latin typeface="Microsoft YaHei"/>
                <a:ea typeface="Microsoft YaHei"/>
              </a:rPr>
              <a:t>增加</a:t>
            </a:r>
            <a:r>
              <a:rPr lang="en-US" dirty="0">
                <a:latin typeface="Microsoft YaHei"/>
                <a:ea typeface="Microsoft YaHei"/>
              </a:rPr>
              <a:t>Target</a:t>
            </a:r>
            <a:r>
              <a:rPr lang="zh-CN" dirty="0">
                <a:latin typeface="Microsoft YaHei"/>
                <a:ea typeface="Microsoft YaHei"/>
              </a:rPr>
              <a:t>实现了更高吞吐量，</a:t>
            </a:r>
            <a:r>
              <a:rPr lang="zh-CN" altLang="zh-CN" dirty="0">
                <a:latin typeface="Microsoft YaHei"/>
                <a:ea typeface="Microsoft YaHei"/>
              </a:rPr>
              <a:t>性能与</a:t>
            </a:r>
            <a:r>
              <a:rPr lang="en-US" altLang="zh-CN" dirty="0">
                <a:latin typeface="Microsoft YaHei"/>
                <a:ea typeface="Microsoft YaHei"/>
              </a:rPr>
              <a:t>Cubic</a:t>
            </a:r>
            <a:r>
              <a:rPr lang="zh-CN" altLang="zh-CN" dirty="0">
                <a:latin typeface="Microsoft YaHei"/>
                <a:ea typeface="Microsoft YaHei"/>
              </a:rPr>
              <a:t>相当</a:t>
            </a:r>
            <a:endParaRPr lang="zh-CN" dirty="0">
              <a:latin typeface="Microsoft YaHei"/>
              <a:ea typeface="Microsoft YaHe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880">
              <a:solidFill>
                <a:schemeClr val="lt1"/>
              </a:solidFill>
            </a:endParaRPr>
          </a:p>
        </p:txBody>
      </p:sp>
      <p:sp>
        <p:nvSpPr>
          <p:cNvPr id="24" name="矩形 23"/>
          <p:cNvSpPr/>
          <p:nvPr/>
        </p:nvSpPr>
        <p:spPr>
          <a:xfrm>
            <a:off x="8337248" y="0"/>
            <a:ext cx="1666001" cy="792000"/>
          </a:xfrm>
          <a:prstGeom prst="rect">
            <a:avLst/>
          </a:prstGeom>
          <a:solidFill>
            <a:schemeClr val="accent1"/>
          </a:solidFill>
          <a:ln>
            <a:noFill/>
          </a:ln>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400" b="1">
              <a:solidFill>
                <a:schemeClr val="bg1"/>
              </a:solidFill>
            </a:endParaRPr>
          </a:p>
        </p:txBody>
      </p:sp>
      <p:sp>
        <p:nvSpPr>
          <p:cNvPr id="26" name="TextBox 6"/>
          <p:cNvSpPr txBox="1"/>
          <p:nvPr/>
        </p:nvSpPr>
        <p:spPr>
          <a:xfrm>
            <a:off x="3374949" y="215903"/>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tx1">
                    <a:lumMod val="65000"/>
                    <a:lumOff val="35000"/>
                  </a:schemeClr>
                </a:solidFill>
                <a:latin typeface="微软雅黑"/>
                <a:ea typeface="微软雅黑"/>
              </a:rPr>
              <a:t>背景与挑战</a:t>
            </a:r>
          </a:p>
        </p:txBody>
      </p:sp>
      <p:sp>
        <p:nvSpPr>
          <p:cNvPr id="27" name="TextBox 7"/>
          <p:cNvSpPr txBox="1"/>
          <p:nvPr/>
        </p:nvSpPr>
        <p:spPr>
          <a:xfrm>
            <a:off x="5076749" y="215904"/>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tx1">
                    <a:lumMod val="65000"/>
                    <a:lumOff val="35000"/>
                  </a:schemeClr>
                </a:solidFill>
                <a:latin typeface="微软雅黑"/>
                <a:ea typeface="微软雅黑"/>
              </a:rPr>
              <a:t>相关工作</a:t>
            </a:r>
          </a:p>
        </p:txBody>
      </p:sp>
      <p:sp>
        <p:nvSpPr>
          <p:cNvPr id="28" name="TextBox 9"/>
          <p:cNvSpPr txBox="1"/>
          <p:nvPr/>
        </p:nvSpPr>
        <p:spPr>
          <a:xfrm>
            <a:off x="6778549" y="215903"/>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tx1">
                    <a:lumMod val="65000"/>
                    <a:lumOff val="35000"/>
                  </a:schemeClr>
                </a:solidFill>
                <a:latin typeface="微软雅黑"/>
                <a:ea typeface="微软雅黑"/>
              </a:rPr>
              <a:t>模型与算法</a:t>
            </a:r>
          </a:p>
        </p:txBody>
      </p:sp>
      <p:sp>
        <p:nvSpPr>
          <p:cNvPr id="29" name="TextBox 10"/>
          <p:cNvSpPr txBox="1"/>
          <p:nvPr/>
        </p:nvSpPr>
        <p:spPr>
          <a:xfrm>
            <a:off x="8480349" y="215904"/>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bg1"/>
                </a:solidFill>
                <a:latin typeface="微软雅黑"/>
                <a:ea typeface="微软雅黑"/>
              </a:rPr>
              <a:t>评价与分析</a:t>
            </a:r>
          </a:p>
        </p:txBody>
      </p:sp>
      <p:sp>
        <p:nvSpPr>
          <p:cNvPr id="30" name="TextBox 11"/>
          <p:cNvSpPr txBox="1"/>
          <p:nvPr/>
        </p:nvSpPr>
        <p:spPr>
          <a:xfrm>
            <a:off x="10182151" y="215903"/>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altLang="en-US" sz="1600" b="1" dirty="0">
                <a:solidFill>
                  <a:schemeClr val="bg1">
                    <a:lumMod val="50000"/>
                  </a:schemeClr>
                </a:solidFill>
                <a:latin typeface="微软雅黑"/>
                <a:ea typeface="微软雅黑"/>
              </a:rPr>
              <a:t>总结与思考</a:t>
            </a:r>
            <a:endParaRPr lang="zh-CN" sz="1600" b="1" dirty="0">
              <a:solidFill>
                <a:schemeClr val="bg1">
                  <a:lumMod val="50000"/>
                </a:schemeClr>
              </a:solidFill>
              <a:latin typeface="微软雅黑"/>
              <a:ea typeface="微软雅黑"/>
            </a:endParaRPr>
          </a:p>
        </p:txBody>
      </p:sp>
      <p:cxnSp>
        <p:nvCxnSpPr>
          <p:cNvPr id="3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35" name="TextBox 6"/>
          <p:cNvSpPr txBox="1"/>
          <p:nvPr/>
        </p:nvSpPr>
        <p:spPr>
          <a:xfrm>
            <a:off x="553655" y="1137103"/>
            <a:ext cx="2144193" cy="383939"/>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865" b="1" dirty="0">
                <a:solidFill>
                  <a:srgbClr val="595959"/>
                </a:solidFill>
                <a:latin typeface="微软雅黑"/>
                <a:ea typeface="微软雅黑"/>
              </a:rPr>
              <a:t>4.2</a:t>
            </a:r>
            <a:r>
              <a:rPr lang="en-US" altLang="zh-CN" sz="1865" b="1" dirty="0">
                <a:solidFill>
                  <a:srgbClr val="595959"/>
                </a:solidFill>
                <a:latin typeface="微软雅黑"/>
                <a:ea typeface="微软雅黑"/>
              </a:rPr>
              <a:t>.1</a:t>
            </a:r>
            <a:r>
              <a:rPr lang="zh-CN" sz="1865" b="1" dirty="0">
                <a:solidFill>
                  <a:srgbClr val="595959"/>
                </a:solidFill>
                <a:latin typeface="微软雅黑"/>
                <a:ea typeface="微软雅黑"/>
              </a:rPr>
              <a:t> 网络仿真评估</a:t>
            </a:r>
          </a:p>
        </p:txBody>
      </p:sp>
      <p:cxnSp>
        <p:nvCxnSpPr>
          <p:cNvPr id="15"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6" name="直接连接符 15"/>
          <p:cNvCxnSpPr/>
          <p:nvPr/>
        </p:nvCxnSpPr>
        <p:spPr>
          <a:xfrm>
            <a:off x="4933648" y="285092"/>
            <a:ext cx="0" cy="245816"/>
          </a:xfrm>
          <a:prstGeom prst="line">
            <a:avLst/>
          </a:prstGeom>
          <a:ln w="6350">
            <a:solidFill>
              <a:schemeClr val="bg1">
                <a:lumMod val="75000"/>
              </a:schemeClr>
            </a:solidFill>
            <a:prstDash val="solid"/>
            <a:miter/>
          </a:ln>
        </p:spPr>
      </p:cxnSp>
      <p:cxnSp>
        <p:nvCxnSpPr>
          <p:cNvPr id="17" name="直接连接符 16"/>
          <p:cNvCxnSpPr/>
          <p:nvPr/>
        </p:nvCxnSpPr>
        <p:spPr>
          <a:xfrm>
            <a:off x="6635448" y="285092"/>
            <a:ext cx="0" cy="245816"/>
          </a:xfrm>
          <a:prstGeom prst="line">
            <a:avLst/>
          </a:prstGeom>
          <a:ln w="6350">
            <a:solidFill>
              <a:schemeClr val="bg1">
                <a:lumMod val="75000"/>
              </a:schemeClr>
            </a:solidFill>
            <a:prstDash val="solid"/>
            <a:miter/>
          </a:ln>
        </p:spPr>
      </p:cxnSp>
      <p:pic>
        <p:nvPicPr>
          <p:cNvPr id="32" name="图片 31"/>
          <p:cNvPicPr>
            <a:picLocks noChangeAspect="1"/>
          </p:cNvPicPr>
          <p:nvPr/>
        </p:nvPicPr>
        <p:blipFill>
          <a:blip r:embed="rId3"/>
          <a:stretch/>
        </p:blipFill>
        <p:spPr>
          <a:xfrm>
            <a:off x="373910" y="-274792"/>
            <a:ext cx="2508327" cy="1146352"/>
          </a:xfrm>
          <a:prstGeom prst="rect">
            <a:avLst/>
          </a:prstGeom>
        </p:spPr>
      </p:pic>
      <p:sp>
        <p:nvSpPr>
          <p:cNvPr id="36" name="文本框 35"/>
          <p:cNvSpPr txBox="1"/>
          <p:nvPr/>
        </p:nvSpPr>
        <p:spPr>
          <a:xfrm>
            <a:off x="120316" y="6557210"/>
            <a:ext cx="9817100" cy="369332"/>
          </a:xfrm>
          <a:prstGeom prst="rect">
            <a:avLst/>
          </a:prstGeom>
          <a:ln w="12700">
            <a:prstDash val="solid"/>
          </a:ln>
        </p:spPr>
        <p:txBody>
          <a:bodyPr>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r>
              <a:rPr lang="zh-CN" dirty="0"/>
              <a:t>轨迹地址：</a:t>
            </a:r>
            <a:r>
              <a:rPr lang="en-US" dirty="0"/>
              <a:t>https://github.com/Soheil-ab/Cellular-Traces-2018</a:t>
            </a:r>
          </a:p>
        </p:txBody>
      </p:sp>
      <p:sp>
        <p:nvSpPr>
          <p:cNvPr id="37" name="文本框 36"/>
          <p:cNvSpPr txBox="1"/>
          <p:nvPr/>
        </p:nvSpPr>
        <p:spPr>
          <a:xfrm>
            <a:off x="373910" y="3807649"/>
            <a:ext cx="5454650" cy="1791965"/>
          </a:xfrm>
          <a:prstGeom prst="rect">
            <a:avLst/>
          </a:prstGeom>
          <a:ln w="12700">
            <a:prstDash val="solid"/>
          </a:ln>
        </p:spPr>
        <p:txBody>
          <a:bodyPr>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marL="285750" indent="-285750">
              <a:lnSpc>
                <a:spcPct val="125000"/>
              </a:lnSpc>
              <a:buFont typeface="Arial" panose="020B0604020202020204" pitchFamily="34" charset="0"/>
              <a:buChar char="•"/>
            </a:pPr>
            <a:r>
              <a:rPr lang="zh-CN" altLang="en-US" dirty="0">
                <a:latin typeface="Microsoft YaHei"/>
                <a:ea typeface="Microsoft YaHei"/>
              </a:rPr>
              <a:t>以</a:t>
            </a:r>
            <a:r>
              <a:rPr lang="en-US" dirty="0">
                <a:latin typeface="Microsoft YaHei"/>
                <a:ea typeface="Microsoft YaHei"/>
              </a:rPr>
              <a:t>C2TCP</a:t>
            </a:r>
            <a:r>
              <a:rPr lang="zh-CN" dirty="0">
                <a:latin typeface="Microsoft YaHei"/>
                <a:ea typeface="Microsoft YaHei"/>
              </a:rPr>
              <a:t>的性能</a:t>
            </a:r>
            <a:r>
              <a:rPr lang="zh-CN" altLang="en-US" dirty="0">
                <a:latin typeface="Microsoft YaHei"/>
                <a:ea typeface="Microsoft YaHei"/>
              </a:rPr>
              <a:t>为基准</a:t>
            </a:r>
            <a:endParaRPr lang="en-US" altLang="zh-CN" dirty="0">
              <a:latin typeface="Microsoft YaHei"/>
              <a:ea typeface="Microsoft YaHei"/>
            </a:endParaRPr>
          </a:p>
          <a:p>
            <a:pPr marL="285750" indent="-285750">
              <a:lnSpc>
                <a:spcPct val="125000"/>
              </a:lnSpc>
              <a:buFont typeface="Arial" panose="020B0604020202020204" pitchFamily="34" charset="0"/>
              <a:buChar char="•"/>
            </a:pPr>
            <a:r>
              <a:rPr lang="en-US" dirty="0">
                <a:latin typeface="Microsoft YaHei"/>
                <a:ea typeface="Microsoft YaHei"/>
              </a:rPr>
              <a:t>C2TCP</a:t>
            </a:r>
            <a:r>
              <a:rPr lang="zh-CN" dirty="0">
                <a:latin typeface="Microsoft YaHei"/>
                <a:ea typeface="Microsoft YaHei"/>
              </a:rPr>
              <a:t>实现了最低的平均延迟、最低的抖动和最低的</a:t>
            </a:r>
            <a:r>
              <a:rPr lang="en-US" dirty="0">
                <a:latin typeface="Microsoft YaHei"/>
                <a:ea typeface="Microsoft YaHei"/>
              </a:rPr>
              <a:t>95%</a:t>
            </a:r>
            <a:r>
              <a:rPr lang="zh-CN" dirty="0">
                <a:latin typeface="Microsoft YaHei"/>
                <a:ea typeface="Microsoft YaHei"/>
              </a:rPr>
              <a:t>延迟，同时略微降低了吞吐量。</a:t>
            </a:r>
            <a:endParaRPr lang="en-US" altLang="zh-CN" dirty="0">
              <a:latin typeface="Microsoft YaHei"/>
              <a:ea typeface="Microsoft YaHei"/>
            </a:endParaRPr>
          </a:p>
          <a:p>
            <a:pPr marL="285750" indent="-285750">
              <a:lnSpc>
                <a:spcPct val="125000"/>
              </a:lnSpc>
              <a:buFont typeface="Arial" panose="020B0604020202020204" pitchFamily="34" charset="0"/>
              <a:buChar char="•"/>
            </a:pPr>
            <a:r>
              <a:rPr lang="zh-CN" dirty="0">
                <a:latin typeface="Microsoft YaHei"/>
                <a:ea typeface="Microsoft YaHei"/>
              </a:rPr>
              <a:t>与达到最高吞吐量的</a:t>
            </a:r>
            <a:r>
              <a:rPr lang="en-US" dirty="0">
                <a:latin typeface="Microsoft YaHei"/>
                <a:ea typeface="Microsoft YaHei"/>
              </a:rPr>
              <a:t>Cubic</a:t>
            </a:r>
            <a:r>
              <a:rPr lang="zh-CN" dirty="0">
                <a:latin typeface="Microsoft YaHei"/>
                <a:ea typeface="Microsoft YaHei"/>
              </a:rPr>
              <a:t>相比，</a:t>
            </a:r>
            <a:r>
              <a:rPr lang="en-US" dirty="0">
                <a:latin typeface="Microsoft YaHei"/>
                <a:ea typeface="Microsoft YaHei"/>
              </a:rPr>
              <a:t>C2TCP</a:t>
            </a:r>
            <a:r>
              <a:rPr lang="zh-CN" altLang="en-US" dirty="0">
                <a:latin typeface="Microsoft YaHei"/>
                <a:ea typeface="Microsoft YaHei"/>
              </a:rPr>
              <a:t>的</a:t>
            </a:r>
            <a:r>
              <a:rPr lang="zh-CN" dirty="0">
                <a:latin typeface="Microsoft YaHei"/>
                <a:ea typeface="Microsoft YaHei"/>
              </a:rPr>
              <a:t>平均延迟</a:t>
            </a:r>
            <a:r>
              <a:rPr lang="zh-CN" altLang="en-US" dirty="0">
                <a:latin typeface="Microsoft YaHei"/>
                <a:ea typeface="Microsoft YaHei"/>
              </a:rPr>
              <a:t>约为其的</a:t>
            </a:r>
            <a:r>
              <a:rPr lang="en-US" altLang="zh-CN" dirty="0">
                <a:latin typeface="Microsoft YaHei"/>
                <a:ea typeface="Microsoft YaHei"/>
              </a:rPr>
              <a:t>1/9</a:t>
            </a:r>
            <a:r>
              <a:rPr lang="zh-CN" dirty="0">
                <a:latin typeface="Microsoft YaHei"/>
                <a:ea typeface="Microsoft YaHei"/>
              </a:rPr>
              <a:t>，而只降低了</a:t>
            </a:r>
            <a:r>
              <a:rPr lang="en-US" dirty="0">
                <a:latin typeface="Microsoft YaHei"/>
                <a:ea typeface="Microsoft YaHei"/>
              </a:rPr>
              <a:t>28%</a:t>
            </a:r>
            <a:r>
              <a:rPr lang="zh-CN" dirty="0">
                <a:latin typeface="Microsoft YaHei"/>
                <a:ea typeface="Microsoft YaHei"/>
              </a:rPr>
              <a:t>的吞吐量。</a:t>
            </a:r>
          </a:p>
        </p:txBody>
      </p:sp>
      <p:pic>
        <p:nvPicPr>
          <p:cNvPr id="38" name="图片 37"/>
          <p:cNvPicPr>
            <a:picLocks noChangeAspect="1"/>
          </p:cNvPicPr>
          <p:nvPr/>
        </p:nvPicPr>
        <p:blipFill>
          <a:blip r:embed="rId4"/>
          <a:stretch/>
        </p:blipFill>
        <p:spPr>
          <a:xfrm>
            <a:off x="210578" y="1677448"/>
            <a:ext cx="5885485" cy="1853784"/>
          </a:xfrm>
          <a:prstGeom prst="rect">
            <a:avLst/>
          </a:prstGeom>
        </p:spPr>
      </p:pic>
      <p:pic>
        <p:nvPicPr>
          <p:cNvPr id="39" name="图片 38"/>
          <p:cNvPicPr>
            <a:picLocks noChangeAspect="1"/>
          </p:cNvPicPr>
          <p:nvPr/>
        </p:nvPicPr>
        <p:blipFill>
          <a:blip r:embed="rId5"/>
          <a:stretch/>
        </p:blipFill>
        <p:spPr>
          <a:xfrm>
            <a:off x="6096064" y="1677448"/>
            <a:ext cx="5880763" cy="1920332"/>
          </a:xfrm>
          <a:prstGeom prst="rect">
            <a:avLst/>
          </a:prstGeom>
        </p:spPr>
      </p:pic>
      <p:pic>
        <p:nvPicPr>
          <p:cNvPr id="40" name="图片 39"/>
          <p:cNvPicPr>
            <a:picLocks noChangeAspect="1"/>
          </p:cNvPicPr>
          <p:nvPr/>
        </p:nvPicPr>
        <p:blipFill>
          <a:blip r:embed="rId6"/>
          <a:stretch/>
        </p:blipFill>
        <p:spPr>
          <a:xfrm>
            <a:off x="6096064" y="3640888"/>
            <a:ext cx="5880763" cy="19113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endParaRPr>
          </a:p>
        </p:txBody>
      </p:sp>
      <p:sp>
        <p:nvSpPr>
          <p:cNvPr id="24" name="矩形 23"/>
          <p:cNvSpPr/>
          <p:nvPr/>
        </p:nvSpPr>
        <p:spPr>
          <a:xfrm>
            <a:off x="8337248" y="0"/>
            <a:ext cx="1666001" cy="792000"/>
          </a:xfrm>
          <a:prstGeom prst="rect">
            <a:avLst/>
          </a:prstGeom>
          <a:solidFill>
            <a:schemeClr val="accent1"/>
          </a:solidFill>
          <a:ln>
            <a:noFill/>
          </a:ln>
        </p:spPr>
        <p:txBody>
          <a:bodyPr anchor="ctr"/>
          <a:lstStyle/>
          <a:p>
            <a:pPr algn="ctr"/>
            <a:endParaRPr lang="zh-CN" sz="2400" b="1">
              <a:solidFill>
                <a:schemeClr val="bg1"/>
              </a:solidFill>
            </a:endParaRPr>
          </a:p>
        </p:txBody>
      </p:sp>
      <p:sp>
        <p:nvSpPr>
          <p:cNvPr id="26"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背景与挑战</a:t>
            </a:r>
          </a:p>
        </p:txBody>
      </p:sp>
      <p:sp>
        <p:nvSpPr>
          <p:cNvPr id="27"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相关工作</a:t>
            </a:r>
          </a:p>
        </p:txBody>
      </p:sp>
      <p:sp>
        <p:nvSpPr>
          <p:cNvPr id="28"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模型与算法</a:t>
            </a:r>
          </a:p>
        </p:txBody>
      </p:sp>
      <p:sp>
        <p:nvSpPr>
          <p:cNvPr id="29"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a:ea typeface="微软雅黑"/>
              </a:rPr>
              <a:t>评价与分析</a:t>
            </a:r>
          </a:p>
        </p:txBody>
      </p:sp>
      <p:sp>
        <p:nvSpPr>
          <p:cNvPr id="30"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a:ea typeface="微软雅黑"/>
              </a:rPr>
              <a:t>总结与思考</a:t>
            </a:r>
            <a:endParaRPr lang="zh-CN" sz="1600" b="1" dirty="0">
              <a:solidFill>
                <a:schemeClr val="bg1">
                  <a:lumMod val="50000"/>
                </a:schemeClr>
              </a:solidFill>
              <a:latin typeface="微软雅黑"/>
              <a:ea typeface="微软雅黑"/>
            </a:endParaRPr>
          </a:p>
        </p:txBody>
      </p:sp>
      <p:cxnSp>
        <p:nvCxnSpPr>
          <p:cNvPr id="3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35" name="TextBox 6"/>
          <p:cNvSpPr txBox="1"/>
          <p:nvPr/>
        </p:nvSpPr>
        <p:spPr>
          <a:xfrm>
            <a:off x="681559" y="1108968"/>
            <a:ext cx="1892300" cy="383939"/>
          </a:xfrm>
          <a:prstGeom prst="rect">
            <a:avLst/>
          </a:prstGeom>
          <a:noFill/>
        </p:spPr>
        <p:txBody>
          <a:bodyPr wrap="square" lIns="0" tIns="48000" rIns="0" bIns="48000">
            <a:spAutoFit/>
          </a:bodyPr>
          <a:lstStyle/>
          <a:p>
            <a:pPr algn="ctr"/>
            <a:r>
              <a:rPr lang="zh-CN" sz="1865" b="1" dirty="0">
                <a:solidFill>
                  <a:srgbClr val="595959"/>
                </a:solidFill>
                <a:latin typeface="微软雅黑"/>
                <a:ea typeface="微软雅黑"/>
              </a:rPr>
              <a:t>4.</a:t>
            </a:r>
            <a:r>
              <a:rPr lang="en-US" altLang="zh-CN" sz="1865" b="1" dirty="0">
                <a:solidFill>
                  <a:srgbClr val="595959"/>
                </a:solidFill>
                <a:latin typeface="微软雅黑"/>
                <a:ea typeface="微软雅黑"/>
              </a:rPr>
              <a:t>2</a:t>
            </a:r>
            <a:r>
              <a:rPr lang="zh-CN" sz="1865" b="1" dirty="0">
                <a:solidFill>
                  <a:srgbClr val="595959"/>
                </a:solidFill>
                <a:latin typeface="微软雅黑"/>
                <a:ea typeface="微软雅黑"/>
              </a:rPr>
              <a:t>.</a:t>
            </a:r>
            <a:r>
              <a:rPr lang="en-US" altLang="zh-CN" sz="1865" b="1" dirty="0">
                <a:solidFill>
                  <a:srgbClr val="595959"/>
                </a:solidFill>
                <a:latin typeface="微软雅黑"/>
                <a:ea typeface="微软雅黑"/>
              </a:rPr>
              <a:t>2</a:t>
            </a:r>
            <a:r>
              <a:rPr lang="zh-CN" sz="1865" b="1" dirty="0">
                <a:solidFill>
                  <a:srgbClr val="595959"/>
                </a:solidFill>
                <a:latin typeface="微软雅黑"/>
                <a:ea typeface="微软雅黑"/>
              </a:rPr>
              <a:t> TCP友好性</a:t>
            </a:r>
          </a:p>
        </p:txBody>
      </p:sp>
      <p:cxnSp>
        <p:nvCxnSpPr>
          <p:cNvPr id="15"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6" name="直接连接符 15"/>
          <p:cNvCxnSpPr/>
          <p:nvPr/>
        </p:nvCxnSpPr>
        <p:spPr>
          <a:xfrm>
            <a:off x="4933648" y="285092"/>
            <a:ext cx="0" cy="245816"/>
          </a:xfrm>
          <a:prstGeom prst="line">
            <a:avLst/>
          </a:prstGeom>
          <a:ln w="6350">
            <a:solidFill>
              <a:schemeClr val="bg1">
                <a:lumMod val="75000"/>
              </a:schemeClr>
            </a:solidFill>
            <a:prstDash val="solid"/>
            <a:miter/>
          </a:ln>
        </p:spPr>
      </p:cxnSp>
      <p:cxnSp>
        <p:nvCxnSpPr>
          <p:cNvPr id="17" name="直接连接符 16"/>
          <p:cNvCxnSpPr/>
          <p:nvPr/>
        </p:nvCxnSpPr>
        <p:spPr>
          <a:xfrm>
            <a:off x="6635448" y="285092"/>
            <a:ext cx="0" cy="245816"/>
          </a:xfrm>
          <a:prstGeom prst="line">
            <a:avLst/>
          </a:prstGeom>
          <a:ln w="6350">
            <a:solidFill>
              <a:schemeClr val="bg1">
                <a:lumMod val="75000"/>
              </a:schemeClr>
            </a:solidFill>
            <a:prstDash val="solid"/>
            <a:miter/>
          </a:ln>
        </p:spPr>
      </p:cxnSp>
      <p:pic>
        <p:nvPicPr>
          <p:cNvPr id="33" name="图片 32"/>
          <p:cNvPicPr>
            <a:picLocks noChangeAspect="1"/>
          </p:cNvPicPr>
          <p:nvPr/>
        </p:nvPicPr>
        <p:blipFill>
          <a:blip r:embed="rId3"/>
          <a:stretch/>
        </p:blipFill>
        <p:spPr>
          <a:xfrm>
            <a:off x="373910" y="-274792"/>
            <a:ext cx="2508327" cy="1146352"/>
          </a:xfrm>
          <a:prstGeom prst="rect">
            <a:avLst/>
          </a:prstGeom>
        </p:spPr>
      </p:pic>
      <p:pic>
        <p:nvPicPr>
          <p:cNvPr id="36" name="图片 35"/>
          <p:cNvPicPr>
            <a:picLocks noChangeAspect="1"/>
          </p:cNvPicPr>
          <p:nvPr/>
        </p:nvPicPr>
        <p:blipFill>
          <a:blip r:embed="rId4"/>
          <a:stretch/>
        </p:blipFill>
        <p:spPr>
          <a:xfrm>
            <a:off x="64" y="1664368"/>
            <a:ext cx="12192000" cy="3689684"/>
          </a:xfrm>
          <a:prstGeom prst="rect">
            <a:avLst/>
          </a:prstGeom>
        </p:spPr>
      </p:pic>
      <p:sp>
        <p:nvSpPr>
          <p:cNvPr id="37" name="文本框 36"/>
          <p:cNvSpPr txBox="1"/>
          <p:nvPr/>
        </p:nvSpPr>
        <p:spPr>
          <a:xfrm>
            <a:off x="502551" y="5424001"/>
            <a:ext cx="11023600" cy="1445717"/>
          </a:xfrm>
          <a:prstGeom prst="rect">
            <a:avLst/>
          </a:prstGeom>
          <a:ln w="12700">
            <a:prstDash val="solid"/>
          </a:ln>
        </p:spPr>
        <p:txBody>
          <a:bodyPr>
            <a:spAutoFit/>
          </a:bodyPr>
          <a:lstStyle/>
          <a:p>
            <a:pPr marL="285750" indent="-285750">
              <a:lnSpc>
                <a:spcPct val="125000"/>
              </a:lnSpc>
              <a:buFont typeface="Arial" panose="020B0604020202020204" pitchFamily="34" charset="0"/>
              <a:buChar char="•"/>
            </a:pPr>
            <a:r>
              <a:rPr lang="en-US" dirty="0">
                <a:solidFill>
                  <a:srgbClr val="CC6600"/>
                </a:solidFill>
                <a:latin typeface="Microsoft YaHei"/>
                <a:ea typeface="Microsoft YaHei"/>
              </a:rPr>
              <a:t>TCP</a:t>
            </a:r>
            <a:r>
              <a:rPr lang="zh-CN" dirty="0">
                <a:solidFill>
                  <a:srgbClr val="CC6600"/>
                </a:solidFill>
                <a:latin typeface="Microsoft YaHei"/>
                <a:ea typeface="Microsoft YaHei"/>
              </a:rPr>
              <a:t>友好性</a:t>
            </a:r>
            <a:r>
              <a:rPr lang="zh-CN" dirty="0">
                <a:latin typeface="Microsoft YaHei"/>
                <a:ea typeface="Microsoft YaHei"/>
              </a:rPr>
              <a:t>是指在有其他</a:t>
            </a:r>
            <a:r>
              <a:rPr lang="en-US" dirty="0">
                <a:latin typeface="Microsoft YaHei"/>
                <a:ea typeface="Microsoft YaHei"/>
              </a:rPr>
              <a:t>TC</a:t>
            </a:r>
            <a:r>
              <a:rPr lang="zh-CN" dirty="0">
                <a:latin typeface="Microsoft YaHei"/>
                <a:ea typeface="Microsoft YaHei"/>
              </a:rPr>
              <a:t>Р变体存在的情况下﹐竞争流之间共享带宽的公平程度</a:t>
            </a:r>
            <a:endParaRPr lang="en-US" altLang="zh-CN" dirty="0">
              <a:latin typeface="Microsoft YaHei"/>
              <a:ea typeface="Microsoft YaHei"/>
            </a:endParaRPr>
          </a:p>
          <a:p>
            <a:pPr marL="285750" indent="-285750">
              <a:lnSpc>
                <a:spcPct val="125000"/>
              </a:lnSpc>
              <a:buFont typeface="Arial" panose="020B0604020202020204" pitchFamily="34" charset="0"/>
              <a:buChar char="•"/>
            </a:pPr>
            <a:r>
              <a:rPr lang="zh-CN" altLang="en-US" dirty="0">
                <a:latin typeface="Microsoft YaHei"/>
                <a:ea typeface="Microsoft YaHei"/>
              </a:rPr>
              <a:t>先比较</a:t>
            </a:r>
            <a:r>
              <a:rPr lang="en-US" altLang="zh-CN" dirty="0">
                <a:solidFill>
                  <a:srgbClr val="CC6600"/>
                </a:solidFill>
                <a:latin typeface="Microsoft YaHei"/>
                <a:ea typeface="Microsoft YaHei"/>
              </a:rPr>
              <a:t>Cubic</a:t>
            </a:r>
            <a:r>
              <a:rPr lang="zh-CN" altLang="en-US" dirty="0">
                <a:latin typeface="Microsoft YaHei"/>
                <a:ea typeface="Microsoft YaHei"/>
              </a:rPr>
              <a:t>与其他方案，再来对比</a:t>
            </a:r>
            <a:r>
              <a:rPr lang="en-US" altLang="zh-CN" dirty="0">
                <a:latin typeface="Microsoft YaHei"/>
                <a:ea typeface="Microsoft YaHei"/>
              </a:rPr>
              <a:t>Cubic</a:t>
            </a:r>
            <a:r>
              <a:rPr lang="zh-CN" altLang="en-US" dirty="0">
                <a:latin typeface="Microsoft YaHei"/>
                <a:ea typeface="Microsoft YaHei"/>
              </a:rPr>
              <a:t>和</a:t>
            </a:r>
            <a:r>
              <a:rPr lang="en-US" altLang="zh-CN" dirty="0">
                <a:latin typeface="Microsoft YaHei"/>
                <a:ea typeface="Microsoft YaHei"/>
              </a:rPr>
              <a:t>C2TCP</a:t>
            </a:r>
            <a:endParaRPr lang="zh-CN" dirty="0">
              <a:latin typeface="Microsoft YaHei"/>
              <a:ea typeface="Microsoft YaHei"/>
            </a:endParaRPr>
          </a:p>
          <a:p>
            <a:pPr marL="285750" indent="-285750">
              <a:lnSpc>
                <a:spcPct val="125000"/>
              </a:lnSpc>
              <a:buFont typeface="Arial" panose="020B0604020202020204" pitchFamily="34" charset="0"/>
              <a:buChar char="•"/>
            </a:pPr>
            <a:r>
              <a:rPr lang="zh-CN" dirty="0">
                <a:latin typeface="Microsoft YaHei"/>
                <a:ea typeface="Microsoft YaHei"/>
              </a:rPr>
              <a:t>实验显示</a:t>
            </a:r>
            <a:r>
              <a:rPr lang="en-US" dirty="0">
                <a:latin typeface="Microsoft YaHei"/>
                <a:ea typeface="Microsoft YaHei"/>
              </a:rPr>
              <a:t>BBR</a:t>
            </a:r>
            <a:r>
              <a:rPr lang="zh-CN" dirty="0">
                <a:latin typeface="Microsoft YaHei"/>
                <a:ea typeface="Microsoft YaHei"/>
              </a:rPr>
              <a:t>过于</a:t>
            </a:r>
            <a:r>
              <a:rPr lang="zh-CN" dirty="0">
                <a:solidFill>
                  <a:srgbClr val="CC6600"/>
                </a:solidFill>
                <a:latin typeface="Microsoft YaHei"/>
                <a:ea typeface="Microsoft YaHei"/>
              </a:rPr>
              <a:t>激进</a:t>
            </a:r>
            <a:r>
              <a:rPr lang="zh-CN" dirty="0">
                <a:latin typeface="Microsoft YaHei"/>
                <a:ea typeface="Microsoft YaHei"/>
              </a:rPr>
              <a:t>，</a:t>
            </a:r>
            <a:r>
              <a:rPr lang="en-US" dirty="0">
                <a:latin typeface="Microsoft YaHei"/>
                <a:ea typeface="Microsoft YaHei"/>
              </a:rPr>
              <a:t>PCC-Vivace</a:t>
            </a:r>
            <a:r>
              <a:rPr lang="zh-CN" dirty="0">
                <a:latin typeface="Microsoft YaHei"/>
                <a:ea typeface="Microsoft YaHei"/>
              </a:rPr>
              <a:t>过于</a:t>
            </a:r>
            <a:r>
              <a:rPr lang="zh-CN" dirty="0">
                <a:solidFill>
                  <a:srgbClr val="CC6600"/>
                </a:solidFill>
                <a:latin typeface="Microsoft YaHei"/>
                <a:ea typeface="Microsoft YaHei"/>
              </a:rPr>
              <a:t>温和</a:t>
            </a:r>
            <a:r>
              <a:rPr lang="zh-CN" dirty="0">
                <a:latin typeface="Microsoft YaHei"/>
                <a:ea typeface="Microsoft YaHei"/>
              </a:rPr>
              <a:t>，这些都是不可取的</a:t>
            </a:r>
          </a:p>
          <a:p>
            <a:pPr marL="285750" indent="-285750">
              <a:lnSpc>
                <a:spcPct val="125000"/>
              </a:lnSpc>
              <a:buFont typeface="Arial" panose="020B0604020202020204" pitchFamily="34" charset="0"/>
              <a:buChar char="•"/>
            </a:pPr>
            <a:r>
              <a:rPr lang="en-US" dirty="0">
                <a:latin typeface="Microsoft YaHei"/>
                <a:ea typeface="Microsoft YaHei"/>
              </a:rPr>
              <a:t>C2TCP</a:t>
            </a:r>
            <a:r>
              <a:rPr lang="zh-CN" dirty="0">
                <a:latin typeface="Microsoft YaHei"/>
                <a:ea typeface="Microsoft YaHei"/>
              </a:rPr>
              <a:t>对其他</a:t>
            </a:r>
            <a:r>
              <a:rPr lang="en-US" dirty="0">
                <a:latin typeface="Microsoft YaHei"/>
                <a:ea typeface="Microsoft YaHei"/>
              </a:rPr>
              <a:t>TCP</a:t>
            </a:r>
            <a:r>
              <a:rPr lang="zh-CN" dirty="0">
                <a:latin typeface="Microsoft YaHei"/>
                <a:ea typeface="Microsoft YaHei"/>
              </a:rPr>
              <a:t>流，包括其本身都实现了良好的</a:t>
            </a:r>
            <a:r>
              <a:rPr lang="zh-CN" dirty="0">
                <a:solidFill>
                  <a:srgbClr val="CC6600"/>
                </a:solidFill>
                <a:latin typeface="Microsoft YaHei"/>
                <a:ea typeface="Microsoft YaHei"/>
              </a:rPr>
              <a:t>公平性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880">
              <a:solidFill>
                <a:schemeClr val="lt1"/>
              </a:solidFill>
            </a:endParaRPr>
          </a:p>
        </p:txBody>
      </p:sp>
      <p:sp>
        <p:nvSpPr>
          <p:cNvPr id="24" name="矩形 23"/>
          <p:cNvSpPr/>
          <p:nvPr/>
        </p:nvSpPr>
        <p:spPr>
          <a:xfrm>
            <a:off x="8337248" y="0"/>
            <a:ext cx="1666001" cy="792000"/>
          </a:xfrm>
          <a:prstGeom prst="rect">
            <a:avLst/>
          </a:prstGeom>
          <a:solidFill>
            <a:schemeClr val="accent1"/>
          </a:solidFill>
          <a:ln>
            <a:noFill/>
          </a:ln>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400" b="1">
              <a:solidFill>
                <a:schemeClr val="bg1"/>
              </a:solidFill>
            </a:endParaRPr>
          </a:p>
        </p:txBody>
      </p:sp>
      <p:sp>
        <p:nvSpPr>
          <p:cNvPr id="26" name="TextBox 6"/>
          <p:cNvSpPr txBox="1"/>
          <p:nvPr/>
        </p:nvSpPr>
        <p:spPr>
          <a:xfrm>
            <a:off x="3374949" y="215903"/>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tx1">
                    <a:lumMod val="65000"/>
                    <a:lumOff val="35000"/>
                  </a:schemeClr>
                </a:solidFill>
                <a:latin typeface="微软雅黑"/>
                <a:ea typeface="微软雅黑"/>
              </a:rPr>
              <a:t>背景与挑战</a:t>
            </a:r>
          </a:p>
        </p:txBody>
      </p:sp>
      <p:sp>
        <p:nvSpPr>
          <p:cNvPr id="27" name="TextBox 7"/>
          <p:cNvSpPr txBox="1"/>
          <p:nvPr/>
        </p:nvSpPr>
        <p:spPr>
          <a:xfrm>
            <a:off x="5076749" y="215904"/>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tx1">
                    <a:lumMod val="65000"/>
                    <a:lumOff val="35000"/>
                  </a:schemeClr>
                </a:solidFill>
                <a:latin typeface="微软雅黑"/>
                <a:ea typeface="微软雅黑"/>
              </a:rPr>
              <a:t>相关工作</a:t>
            </a:r>
          </a:p>
        </p:txBody>
      </p:sp>
      <p:sp>
        <p:nvSpPr>
          <p:cNvPr id="28" name="TextBox 9"/>
          <p:cNvSpPr txBox="1"/>
          <p:nvPr/>
        </p:nvSpPr>
        <p:spPr>
          <a:xfrm>
            <a:off x="6778549" y="215903"/>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tx1">
                    <a:lumMod val="65000"/>
                    <a:lumOff val="35000"/>
                  </a:schemeClr>
                </a:solidFill>
                <a:latin typeface="微软雅黑"/>
                <a:ea typeface="微软雅黑"/>
              </a:rPr>
              <a:t>模型与算法</a:t>
            </a:r>
          </a:p>
        </p:txBody>
      </p:sp>
      <p:sp>
        <p:nvSpPr>
          <p:cNvPr id="29" name="TextBox 10"/>
          <p:cNvSpPr txBox="1"/>
          <p:nvPr/>
        </p:nvSpPr>
        <p:spPr>
          <a:xfrm>
            <a:off x="8480349" y="215904"/>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bg1"/>
                </a:solidFill>
                <a:latin typeface="微软雅黑"/>
                <a:ea typeface="微软雅黑"/>
              </a:rPr>
              <a:t>评价与分析</a:t>
            </a:r>
          </a:p>
        </p:txBody>
      </p:sp>
      <p:sp>
        <p:nvSpPr>
          <p:cNvPr id="30" name="TextBox 11"/>
          <p:cNvSpPr txBox="1"/>
          <p:nvPr/>
        </p:nvSpPr>
        <p:spPr>
          <a:xfrm>
            <a:off x="10182151" y="215903"/>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altLang="en-US" sz="1600" b="1" dirty="0">
                <a:solidFill>
                  <a:schemeClr val="bg1">
                    <a:lumMod val="50000"/>
                  </a:schemeClr>
                </a:solidFill>
                <a:latin typeface="微软雅黑"/>
                <a:ea typeface="微软雅黑"/>
              </a:rPr>
              <a:t>总结与思考</a:t>
            </a:r>
            <a:endParaRPr lang="zh-CN" sz="1600" b="1" dirty="0">
              <a:solidFill>
                <a:schemeClr val="bg1">
                  <a:lumMod val="50000"/>
                </a:schemeClr>
              </a:solidFill>
              <a:latin typeface="微软雅黑"/>
              <a:ea typeface="微软雅黑"/>
            </a:endParaRPr>
          </a:p>
        </p:txBody>
      </p:sp>
      <p:cxnSp>
        <p:nvCxnSpPr>
          <p:cNvPr id="3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35" name="TextBox 6"/>
          <p:cNvSpPr txBox="1"/>
          <p:nvPr/>
        </p:nvSpPr>
        <p:spPr>
          <a:xfrm>
            <a:off x="681559" y="1108968"/>
            <a:ext cx="2092826" cy="383939"/>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865" b="1" dirty="0">
                <a:solidFill>
                  <a:srgbClr val="595959"/>
                </a:solidFill>
                <a:latin typeface="微软雅黑"/>
                <a:ea typeface="微软雅黑"/>
              </a:rPr>
              <a:t>4.</a:t>
            </a:r>
            <a:r>
              <a:rPr lang="en-US" altLang="zh-CN" sz="1865" b="1" dirty="0">
                <a:solidFill>
                  <a:srgbClr val="595959"/>
                </a:solidFill>
                <a:latin typeface="微软雅黑"/>
                <a:ea typeface="微软雅黑"/>
              </a:rPr>
              <a:t>2</a:t>
            </a:r>
            <a:r>
              <a:rPr lang="zh-CN" sz="1865" b="1" dirty="0">
                <a:solidFill>
                  <a:srgbClr val="595959"/>
                </a:solidFill>
                <a:latin typeface="微软雅黑"/>
                <a:ea typeface="微软雅黑"/>
              </a:rPr>
              <a:t>.</a:t>
            </a:r>
            <a:r>
              <a:rPr lang="en-US" altLang="zh-CN" sz="1865" b="1" dirty="0">
                <a:solidFill>
                  <a:srgbClr val="595959"/>
                </a:solidFill>
                <a:latin typeface="微软雅黑"/>
                <a:ea typeface="微软雅黑"/>
              </a:rPr>
              <a:t>3</a:t>
            </a:r>
            <a:r>
              <a:rPr lang="zh-CN" sz="1865" b="1" dirty="0">
                <a:solidFill>
                  <a:srgbClr val="595959"/>
                </a:solidFill>
                <a:latin typeface="微软雅黑"/>
                <a:ea typeface="微软雅黑"/>
              </a:rPr>
              <a:t> 与CoDel对比</a:t>
            </a:r>
          </a:p>
        </p:txBody>
      </p:sp>
      <p:cxnSp>
        <p:nvCxnSpPr>
          <p:cNvPr id="15"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6" name="直接连接符 15"/>
          <p:cNvCxnSpPr/>
          <p:nvPr/>
        </p:nvCxnSpPr>
        <p:spPr>
          <a:xfrm>
            <a:off x="4933648" y="285092"/>
            <a:ext cx="0" cy="245816"/>
          </a:xfrm>
          <a:prstGeom prst="line">
            <a:avLst/>
          </a:prstGeom>
          <a:ln w="6350">
            <a:solidFill>
              <a:schemeClr val="bg1">
                <a:lumMod val="75000"/>
              </a:schemeClr>
            </a:solidFill>
            <a:prstDash val="solid"/>
            <a:miter/>
          </a:ln>
        </p:spPr>
      </p:cxnSp>
      <p:cxnSp>
        <p:nvCxnSpPr>
          <p:cNvPr id="17" name="直接连接符 16"/>
          <p:cNvCxnSpPr/>
          <p:nvPr/>
        </p:nvCxnSpPr>
        <p:spPr>
          <a:xfrm>
            <a:off x="6635448" y="285092"/>
            <a:ext cx="0" cy="245816"/>
          </a:xfrm>
          <a:prstGeom prst="line">
            <a:avLst/>
          </a:prstGeom>
          <a:ln w="6350">
            <a:solidFill>
              <a:schemeClr val="bg1">
                <a:lumMod val="75000"/>
              </a:schemeClr>
            </a:solidFill>
            <a:prstDash val="solid"/>
            <a:miter/>
          </a:ln>
        </p:spPr>
      </p:cxnSp>
      <p:pic>
        <p:nvPicPr>
          <p:cNvPr id="33" name="图片 32"/>
          <p:cNvPicPr>
            <a:picLocks noChangeAspect="1"/>
          </p:cNvPicPr>
          <p:nvPr/>
        </p:nvPicPr>
        <p:blipFill>
          <a:blip r:embed="rId3"/>
          <a:stretch/>
        </p:blipFill>
        <p:spPr>
          <a:xfrm>
            <a:off x="373910" y="-274792"/>
            <a:ext cx="2508327" cy="1146352"/>
          </a:xfrm>
          <a:prstGeom prst="rect">
            <a:avLst/>
          </a:prstGeom>
        </p:spPr>
      </p:pic>
      <p:pic>
        <p:nvPicPr>
          <p:cNvPr id="36" name="图片 35"/>
          <p:cNvPicPr>
            <a:picLocks noChangeAspect="1"/>
          </p:cNvPicPr>
          <p:nvPr/>
        </p:nvPicPr>
        <p:blipFill>
          <a:blip r:embed="rId4"/>
          <a:stretch/>
        </p:blipFill>
        <p:spPr>
          <a:xfrm>
            <a:off x="2825752" y="3604118"/>
            <a:ext cx="6293370" cy="2950494"/>
          </a:xfrm>
          <a:prstGeom prst="rect">
            <a:avLst/>
          </a:prstGeom>
        </p:spPr>
      </p:pic>
      <p:sp>
        <p:nvSpPr>
          <p:cNvPr id="37" name="文本框 36"/>
          <p:cNvSpPr txBox="1"/>
          <p:nvPr/>
        </p:nvSpPr>
        <p:spPr>
          <a:xfrm>
            <a:off x="559179" y="1730315"/>
            <a:ext cx="8559943" cy="2654573"/>
          </a:xfrm>
          <a:prstGeom prst="rect">
            <a:avLst/>
          </a:prstGeom>
          <a:ln w="12700">
            <a:prstDash val="solid"/>
          </a:ln>
        </p:spPr>
        <p:txBody>
          <a:bodyPr wrap="square">
            <a:spAutoFit/>
          </a:bodyPr>
          <a:lstStyle/>
          <a:p>
            <a:pPr marL="285750" indent="-285750">
              <a:lnSpc>
                <a:spcPct val="125000"/>
              </a:lnSpc>
              <a:buFont typeface="Arial" panose="020B0604020202020204" pitchFamily="34" charset="0"/>
              <a:buChar char="•"/>
            </a:pPr>
            <a:r>
              <a:rPr lang="en-US" altLang="zh-CN" dirty="0" err="1">
                <a:latin typeface="Microsoft YaHei"/>
                <a:ea typeface="Microsoft YaHei"/>
              </a:rPr>
              <a:t>CoDel</a:t>
            </a:r>
            <a:r>
              <a:rPr lang="zh-CN" altLang="en-US" dirty="0">
                <a:latin typeface="Microsoft YaHei"/>
                <a:ea typeface="Microsoft YaHei"/>
              </a:rPr>
              <a:t>是一种</a:t>
            </a:r>
            <a:r>
              <a:rPr lang="en-US" altLang="zh-CN" dirty="0">
                <a:latin typeface="Microsoft YaHei"/>
                <a:ea typeface="Microsoft YaHei"/>
              </a:rPr>
              <a:t>AQM</a:t>
            </a:r>
            <a:r>
              <a:rPr lang="zh-CN" altLang="en-US" dirty="0">
                <a:latin typeface="Microsoft YaHei"/>
                <a:ea typeface="Microsoft YaHei"/>
              </a:rPr>
              <a:t>策略算法，属于</a:t>
            </a:r>
            <a:r>
              <a:rPr lang="zh-CN" altLang="zh-CN" dirty="0">
                <a:solidFill>
                  <a:srgbClr val="CC6600"/>
                </a:solidFill>
                <a:latin typeface="Microsoft YaHei"/>
                <a:ea typeface="Microsoft YaHei"/>
              </a:rPr>
              <a:t>网络内解决方案</a:t>
            </a:r>
            <a:endParaRPr lang="en-US" altLang="zh-CN" dirty="0">
              <a:solidFill>
                <a:srgbClr val="CC6600"/>
              </a:solidFill>
              <a:latin typeface="Microsoft YaHei"/>
              <a:ea typeface="Microsoft YaHei"/>
            </a:endParaRPr>
          </a:p>
          <a:p>
            <a:pPr marL="285750" indent="-285750">
              <a:lnSpc>
                <a:spcPct val="125000"/>
              </a:lnSpc>
              <a:buFont typeface="Arial" panose="020B0604020202020204" pitchFamily="34" charset="0"/>
              <a:buChar char="•"/>
            </a:pPr>
            <a:r>
              <a:rPr lang="zh-CN" altLang="en-US" dirty="0">
                <a:latin typeface="Microsoft YaHei"/>
                <a:ea typeface="Microsoft YaHei"/>
              </a:rPr>
              <a:t>比较对象：</a:t>
            </a:r>
            <a:r>
              <a:rPr lang="en-US" altLang="zh-CN" dirty="0">
                <a:latin typeface="Microsoft YaHei"/>
                <a:ea typeface="Microsoft YaHei"/>
              </a:rPr>
              <a:t>Cubic, </a:t>
            </a:r>
            <a:r>
              <a:rPr lang="en-US" altLang="zh-CN" dirty="0" err="1">
                <a:latin typeface="Microsoft YaHei"/>
                <a:ea typeface="Microsoft YaHei"/>
              </a:rPr>
              <a:t>Cubic+CoDel</a:t>
            </a:r>
            <a:r>
              <a:rPr lang="en-US" altLang="zh-CN" dirty="0">
                <a:latin typeface="Microsoft YaHei"/>
                <a:ea typeface="Microsoft YaHei"/>
              </a:rPr>
              <a:t>, </a:t>
            </a:r>
            <a:r>
              <a:rPr lang="zh-CN" altLang="en-US" dirty="0">
                <a:latin typeface="Microsoft YaHei"/>
                <a:ea typeface="Microsoft YaHei"/>
              </a:rPr>
              <a:t>不同</a:t>
            </a:r>
            <a:r>
              <a:rPr lang="en-US" altLang="zh-CN" dirty="0">
                <a:latin typeface="Microsoft YaHei"/>
                <a:ea typeface="Microsoft YaHei"/>
              </a:rPr>
              <a:t>target</a:t>
            </a:r>
            <a:r>
              <a:rPr lang="zh-CN" altLang="en-US" dirty="0">
                <a:latin typeface="Microsoft YaHei"/>
                <a:ea typeface="Microsoft YaHei"/>
              </a:rPr>
              <a:t>的</a:t>
            </a:r>
            <a:r>
              <a:rPr lang="en-US" altLang="zh-CN" dirty="0">
                <a:latin typeface="Microsoft YaHei"/>
                <a:ea typeface="Microsoft YaHei"/>
              </a:rPr>
              <a:t>C2TCP</a:t>
            </a:r>
          </a:p>
          <a:p>
            <a:pPr marL="285750" indent="-285750">
              <a:lnSpc>
                <a:spcPct val="125000"/>
              </a:lnSpc>
              <a:buFont typeface="Arial" panose="020B0604020202020204" pitchFamily="34" charset="0"/>
              <a:buChar char="•"/>
            </a:pPr>
            <a:r>
              <a:rPr lang="zh-CN" dirty="0">
                <a:latin typeface="Microsoft YaHei"/>
                <a:ea typeface="Microsoft YaHei"/>
              </a:rPr>
              <a:t>使用</a:t>
            </a:r>
            <a:r>
              <a:rPr lang="en-US" dirty="0" err="1">
                <a:latin typeface="Microsoft YaHei"/>
                <a:ea typeface="Microsoft YaHei"/>
              </a:rPr>
              <a:t>CoDel</a:t>
            </a:r>
            <a:r>
              <a:rPr lang="zh-CN" dirty="0">
                <a:latin typeface="Microsoft YaHei"/>
                <a:ea typeface="Microsoft YaHei"/>
              </a:rPr>
              <a:t>可以提高</a:t>
            </a:r>
            <a:r>
              <a:rPr lang="en-US" dirty="0">
                <a:latin typeface="Microsoft YaHei"/>
                <a:ea typeface="Microsoft YaHei"/>
              </a:rPr>
              <a:t>Cubic</a:t>
            </a:r>
            <a:r>
              <a:rPr lang="zh-CN" dirty="0">
                <a:latin typeface="Microsoft YaHei"/>
                <a:ea typeface="Microsoft YaHei"/>
              </a:rPr>
              <a:t>的延迟性能，同时</a:t>
            </a:r>
            <a:r>
              <a:rPr lang="zh-CN" altLang="en-US" dirty="0">
                <a:latin typeface="Microsoft YaHei"/>
                <a:ea typeface="Microsoft YaHei"/>
              </a:rPr>
              <a:t>稍微</a:t>
            </a:r>
            <a:r>
              <a:rPr lang="zh-CN" dirty="0">
                <a:latin typeface="Microsoft YaHei"/>
                <a:ea typeface="Microsoft YaHei"/>
              </a:rPr>
              <a:t>降低其吞吐量。</a:t>
            </a:r>
            <a:endParaRPr lang="en-US" altLang="zh-CN" dirty="0">
              <a:latin typeface="Microsoft YaHei"/>
              <a:ea typeface="Microsoft YaHei"/>
            </a:endParaRPr>
          </a:p>
          <a:p>
            <a:pPr marL="285750" indent="-285750">
              <a:lnSpc>
                <a:spcPct val="125000"/>
              </a:lnSpc>
              <a:buFont typeface="Arial" panose="020B0604020202020204" pitchFamily="34" charset="0"/>
              <a:buChar char="•"/>
            </a:pPr>
            <a:r>
              <a:rPr lang="en-US" altLang="zh-CN" dirty="0" err="1">
                <a:latin typeface="Microsoft YaHei"/>
                <a:ea typeface="Microsoft YaHei"/>
              </a:rPr>
              <a:t>CoDel</a:t>
            </a:r>
            <a:r>
              <a:rPr lang="zh-CN" altLang="en-US" dirty="0">
                <a:latin typeface="Microsoft YaHei"/>
                <a:ea typeface="Microsoft YaHei"/>
              </a:rPr>
              <a:t>部署较为麻烦，</a:t>
            </a:r>
            <a:r>
              <a:rPr lang="zh-CN" altLang="zh-CN" dirty="0">
                <a:latin typeface="Microsoft YaHei"/>
                <a:ea typeface="Microsoft YaHei"/>
              </a:rPr>
              <a:t>移动运营商必须将它们安装在</a:t>
            </a:r>
            <a:r>
              <a:rPr lang="zh-CN" altLang="en-US" dirty="0">
                <a:latin typeface="Microsoft YaHei"/>
                <a:ea typeface="Microsoft YaHei"/>
              </a:rPr>
              <a:t>各种设备上</a:t>
            </a:r>
            <a:endParaRPr lang="en-US" altLang="zh-CN" dirty="0">
              <a:latin typeface="Microsoft YaHei"/>
              <a:ea typeface="Microsoft YaHei"/>
            </a:endParaRPr>
          </a:p>
          <a:p>
            <a:pPr marL="285750" indent="-285750">
              <a:lnSpc>
                <a:spcPct val="125000"/>
              </a:lnSpc>
              <a:buFont typeface="Arial" panose="020B0604020202020204" pitchFamily="34" charset="0"/>
              <a:buChar char="•"/>
            </a:pPr>
            <a:r>
              <a:rPr lang="zh-CN" altLang="zh-CN" dirty="0">
                <a:latin typeface="Microsoft YaHei"/>
                <a:ea typeface="Microsoft YaHei"/>
              </a:rPr>
              <a:t>网络内解决方案缺乏适应各种应用程序需求的灵活性，需要修改网关和网络设备</a:t>
            </a:r>
            <a:endParaRPr lang="en-US" altLang="zh-CN" dirty="0">
              <a:latin typeface="Microsoft YaHei"/>
              <a:ea typeface="Microsoft YaHei"/>
            </a:endParaRPr>
          </a:p>
          <a:p>
            <a:pPr marL="285750" indent="-285750">
              <a:buFont typeface="Arial" panose="020B0604020202020204" pitchFamily="34" charset="0"/>
              <a:buChar char="•"/>
            </a:pPr>
            <a:endParaRPr lang="zh-CN" dirty="0">
              <a:latin typeface="Microsoft YaHei"/>
              <a:ea typeface="Microsoft YaHei"/>
            </a:endParaRPr>
          </a:p>
          <a:p>
            <a:endParaRPr lang="zh-CN" dirty="0">
              <a:latin typeface="等线"/>
              <a:ea typeface="等线"/>
            </a:endParaRPr>
          </a:p>
          <a:p>
            <a:endParaRPr lang="zh-CN" dirty="0">
              <a:latin typeface="等线"/>
              <a:ea typeface="等线"/>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67185" y="1892300"/>
            <a:ext cx="3793614" cy="3073400"/>
          </a:xfrm>
          <a:prstGeom prst="roundRect">
            <a:avLst>
              <a:gd name="adj" fmla="val 50000"/>
            </a:avLst>
          </a:prstGeom>
          <a:solidFill>
            <a:schemeClr val="accent2"/>
          </a:solidFill>
          <a:ln>
            <a:noFill/>
          </a:ln>
        </p:spPr>
        <p:txBody>
          <a:bodyPr anchor="ctr"/>
          <a:lstStyle/>
          <a:p>
            <a:pPr algn="ctr"/>
            <a:endParaRPr lang="zh-CN">
              <a:solidFill>
                <a:srgbClr val="CC3300"/>
              </a:solidFill>
            </a:endParaRPr>
          </a:p>
        </p:txBody>
      </p:sp>
      <p:sp>
        <p:nvSpPr>
          <p:cNvPr id="2" name="圆角矩形 1"/>
          <p:cNvSpPr/>
          <p:nvPr/>
        </p:nvSpPr>
        <p:spPr>
          <a:xfrm>
            <a:off x="169750" y="1998319"/>
            <a:ext cx="3588483" cy="2861362"/>
          </a:xfrm>
          <a:prstGeom prst="roundRect">
            <a:avLst>
              <a:gd name="adj" fmla="val 50000"/>
            </a:avLst>
          </a:prstGeom>
          <a:solidFill>
            <a:srgbClr val="014723"/>
          </a:solidFill>
          <a:ln>
            <a:noFill/>
          </a:ln>
        </p:spPr>
        <p:txBody>
          <a:bodyPr anchor="ctr"/>
          <a:lstStyle/>
          <a:p>
            <a:pPr algn="ctr"/>
            <a:endParaRPr lang="zh-CN">
              <a:solidFill>
                <a:schemeClr val="lt1"/>
              </a:solidFill>
            </a:endParaRPr>
          </a:p>
        </p:txBody>
      </p:sp>
      <p:sp>
        <p:nvSpPr>
          <p:cNvPr id="5" name="圆角矩形 4"/>
          <p:cNvSpPr/>
          <p:nvPr/>
        </p:nvSpPr>
        <p:spPr>
          <a:xfrm>
            <a:off x="5642044" y="1204577"/>
            <a:ext cx="911156" cy="577144"/>
          </a:xfrm>
          <a:prstGeom prst="roundRect">
            <a:avLst>
              <a:gd name="adj" fmla="val 50000"/>
            </a:avLst>
          </a:prstGeom>
          <a:solidFill>
            <a:srgbClr val="014723"/>
          </a:solidFill>
          <a:ln>
            <a:noFill/>
          </a:ln>
        </p:spPr>
        <p:txBody>
          <a:bodyPr anchor="ctr"/>
          <a:lstStyle/>
          <a:p>
            <a:pPr algn="ctr"/>
            <a:r>
              <a:rPr lang="en-US" b="1">
                <a:solidFill>
                  <a:schemeClr val="lt1"/>
                </a:solidFill>
              </a:rPr>
              <a:t>01</a:t>
            </a:r>
            <a:endParaRPr lang="zh-CN" b="1">
              <a:solidFill>
                <a:schemeClr val="lt1"/>
              </a:solidFill>
            </a:endParaRPr>
          </a:p>
        </p:txBody>
      </p:sp>
      <p:sp>
        <p:nvSpPr>
          <p:cNvPr id="6" name="圆角矩形 5"/>
          <p:cNvSpPr/>
          <p:nvPr/>
        </p:nvSpPr>
        <p:spPr>
          <a:xfrm>
            <a:off x="5642044" y="2172502"/>
            <a:ext cx="911156" cy="577144"/>
          </a:xfrm>
          <a:prstGeom prst="roundRect">
            <a:avLst>
              <a:gd name="adj" fmla="val 50000"/>
            </a:avLst>
          </a:prstGeom>
          <a:solidFill>
            <a:srgbClr val="014723"/>
          </a:solidFill>
          <a:ln>
            <a:noFill/>
          </a:ln>
        </p:spPr>
        <p:txBody>
          <a:bodyPr anchor="ctr"/>
          <a:lstStyle/>
          <a:p>
            <a:pPr algn="ctr"/>
            <a:r>
              <a:rPr lang="en-US" b="1">
                <a:solidFill>
                  <a:schemeClr val="lt1"/>
                </a:solidFill>
              </a:rPr>
              <a:t>02</a:t>
            </a:r>
            <a:endParaRPr lang="zh-CN" b="1">
              <a:solidFill>
                <a:schemeClr val="lt1"/>
              </a:solidFill>
            </a:endParaRPr>
          </a:p>
        </p:txBody>
      </p:sp>
      <p:sp>
        <p:nvSpPr>
          <p:cNvPr id="7" name="圆角矩形 6"/>
          <p:cNvSpPr/>
          <p:nvPr/>
        </p:nvSpPr>
        <p:spPr>
          <a:xfrm>
            <a:off x="5642044" y="3140427"/>
            <a:ext cx="911156" cy="577144"/>
          </a:xfrm>
          <a:prstGeom prst="roundRect">
            <a:avLst>
              <a:gd name="adj" fmla="val 50000"/>
            </a:avLst>
          </a:prstGeom>
          <a:solidFill>
            <a:srgbClr val="014723"/>
          </a:solidFill>
          <a:ln>
            <a:noFill/>
          </a:ln>
        </p:spPr>
        <p:txBody>
          <a:bodyPr anchor="ctr"/>
          <a:lstStyle/>
          <a:p>
            <a:pPr algn="ctr"/>
            <a:r>
              <a:rPr lang="en-US" b="1">
                <a:solidFill>
                  <a:schemeClr val="lt1"/>
                </a:solidFill>
              </a:rPr>
              <a:t>03</a:t>
            </a:r>
            <a:endParaRPr lang="zh-CN" b="1">
              <a:solidFill>
                <a:schemeClr val="lt1"/>
              </a:solidFill>
            </a:endParaRPr>
          </a:p>
        </p:txBody>
      </p:sp>
      <p:sp>
        <p:nvSpPr>
          <p:cNvPr id="8" name="圆角矩形 7"/>
          <p:cNvSpPr/>
          <p:nvPr/>
        </p:nvSpPr>
        <p:spPr>
          <a:xfrm>
            <a:off x="5642044" y="4108352"/>
            <a:ext cx="911156" cy="577144"/>
          </a:xfrm>
          <a:prstGeom prst="roundRect">
            <a:avLst>
              <a:gd name="adj" fmla="val 50000"/>
            </a:avLst>
          </a:prstGeom>
          <a:solidFill>
            <a:srgbClr val="014723"/>
          </a:solidFill>
          <a:ln>
            <a:noFill/>
          </a:ln>
        </p:spPr>
        <p:txBody>
          <a:bodyPr anchor="ctr"/>
          <a:lstStyle/>
          <a:p>
            <a:pPr algn="ctr"/>
            <a:r>
              <a:rPr lang="en-US" b="1">
                <a:solidFill>
                  <a:schemeClr val="lt1"/>
                </a:solidFill>
              </a:rPr>
              <a:t>04</a:t>
            </a:r>
            <a:endParaRPr lang="zh-CN" b="1">
              <a:solidFill>
                <a:schemeClr val="lt1"/>
              </a:solidFill>
            </a:endParaRPr>
          </a:p>
        </p:txBody>
      </p:sp>
      <p:sp>
        <p:nvSpPr>
          <p:cNvPr id="9" name="圆角矩形 8"/>
          <p:cNvSpPr/>
          <p:nvPr/>
        </p:nvSpPr>
        <p:spPr>
          <a:xfrm>
            <a:off x="5642044" y="5076279"/>
            <a:ext cx="911156" cy="577144"/>
          </a:xfrm>
          <a:prstGeom prst="roundRect">
            <a:avLst>
              <a:gd name="adj" fmla="val 50000"/>
            </a:avLst>
          </a:prstGeom>
          <a:solidFill>
            <a:srgbClr val="014723"/>
          </a:solidFill>
          <a:ln>
            <a:noFill/>
          </a:ln>
        </p:spPr>
        <p:txBody>
          <a:bodyPr anchor="ctr"/>
          <a:lstStyle/>
          <a:p>
            <a:pPr algn="ctr"/>
            <a:r>
              <a:rPr lang="en-US" b="1">
                <a:solidFill>
                  <a:schemeClr val="lt1"/>
                </a:solidFill>
              </a:rPr>
              <a:t>05</a:t>
            </a:r>
            <a:endParaRPr lang="zh-CN" b="1">
              <a:solidFill>
                <a:schemeClr val="lt1"/>
              </a:solidFill>
            </a:endParaRPr>
          </a:p>
        </p:txBody>
      </p:sp>
      <p:sp>
        <p:nvSpPr>
          <p:cNvPr id="59" name="圆角矩形 58"/>
          <p:cNvSpPr/>
          <p:nvPr/>
        </p:nvSpPr>
        <p:spPr>
          <a:xfrm>
            <a:off x="6746944" y="1204577"/>
            <a:ext cx="3476556" cy="577144"/>
          </a:xfrm>
          <a:prstGeom prst="roundRect">
            <a:avLst>
              <a:gd name="adj" fmla="val 50000"/>
            </a:avLst>
          </a:prstGeom>
          <a:solidFill>
            <a:srgbClr val="014723"/>
          </a:solidFill>
          <a:ln>
            <a:noFill/>
          </a:ln>
        </p:spPr>
        <p:txBody>
          <a:bodyPr anchor="ctr"/>
          <a:lstStyle/>
          <a:p>
            <a:pPr algn="ctr"/>
            <a:r>
              <a:rPr lang="zh-CN" sz="2000" b="1">
                <a:solidFill>
                  <a:schemeClr val="lt1"/>
                </a:solidFill>
              </a:rPr>
              <a:t>背景与挑战</a:t>
            </a:r>
          </a:p>
        </p:txBody>
      </p:sp>
      <p:sp>
        <p:nvSpPr>
          <p:cNvPr id="60" name="圆角矩形 59"/>
          <p:cNvSpPr/>
          <p:nvPr/>
        </p:nvSpPr>
        <p:spPr>
          <a:xfrm>
            <a:off x="6746944" y="2172502"/>
            <a:ext cx="3476556" cy="577144"/>
          </a:xfrm>
          <a:prstGeom prst="roundRect">
            <a:avLst>
              <a:gd name="adj" fmla="val 50000"/>
            </a:avLst>
          </a:prstGeom>
          <a:solidFill>
            <a:srgbClr val="014723"/>
          </a:solidFill>
          <a:ln>
            <a:noFill/>
          </a:ln>
        </p:spPr>
        <p:txBody>
          <a:bodyPr anchor="ctr"/>
          <a:lstStyle/>
          <a:p>
            <a:pPr algn="ctr"/>
            <a:r>
              <a:rPr lang="zh-CN" sz="2000" b="1">
                <a:solidFill>
                  <a:schemeClr val="lt1"/>
                </a:solidFill>
              </a:rPr>
              <a:t>相关工作</a:t>
            </a:r>
          </a:p>
        </p:txBody>
      </p:sp>
      <p:sp>
        <p:nvSpPr>
          <p:cNvPr id="61" name="圆角矩形 60"/>
          <p:cNvSpPr/>
          <p:nvPr/>
        </p:nvSpPr>
        <p:spPr>
          <a:xfrm>
            <a:off x="6746944" y="3140427"/>
            <a:ext cx="3476556" cy="577144"/>
          </a:xfrm>
          <a:prstGeom prst="roundRect">
            <a:avLst>
              <a:gd name="adj" fmla="val 50000"/>
            </a:avLst>
          </a:prstGeom>
          <a:solidFill>
            <a:srgbClr val="014723"/>
          </a:solidFill>
          <a:ln>
            <a:noFill/>
          </a:ln>
        </p:spPr>
        <p:txBody>
          <a:bodyPr anchor="ctr"/>
          <a:lstStyle/>
          <a:p>
            <a:pPr algn="ctr"/>
            <a:r>
              <a:rPr lang="zh-CN" sz="2000" b="1">
                <a:solidFill>
                  <a:schemeClr val="lt1"/>
                </a:solidFill>
              </a:rPr>
              <a:t>模型与算法</a:t>
            </a:r>
          </a:p>
        </p:txBody>
      </p:sp>
      <p:sp>
        <p:nvSpPr>
          <p:cNvPr id="62" name="圆角矩形 61"/>
          <p:cNvSpPr/>
          <p:nvPr/>
        </p:nvSpPr>
        <p:spPr>
          <a:xfrm>
            <a:off x="6746944" y="4108352"/>
            <a:ext cx="3476556" cy="577144"/>
          </a:xfrm>
          <a:prstGeom prst="roundRect">
            <a:avLst>
              <a:gd name="adj" fmla="val 50000"/>
            </a:avLst>
          </a:prstGeom>
          <a:solidFill>
            <a:srgbClr val="014723"/>
          </a:solidFill>
          <a:ln>
            <a:noFill/>
          </a:ln>
        </p:spPr>
        <p:txBody>
          <a:bodyPr anchor="ctr"/>
          <a:lstStyle/>
          <a:p>
            <a:pPr algn="ctr"/>
            <a:r>
              <a:rPr lang="zh-CN" sz="2000" b="1">
                <a:solidFill>
                  <a:schemeClr val="lt1"/>
                </a:solidFill>
              </a:rPr>
              <a:t>评价与分析</a:t>
            </a:r>
          </a:p>
        </p:txBody>
      </p:sp>
      <p:sp>
        <p:nvSpPr>
          <p:cNvPr id="63" name="圆角矩形 62"/>
          <p:cNvSpPr/>
          <p:nvPr/>
        </p:nvSpPr>
        <p:spPr>
          <a:xfrm>
            <a:off x="6746944" y="5076279"/>
            <a:ext cx="3476556" cy="577144"/>
          </a:xfrm>
          <a:prstGeom prst="roundRect">
            <a:avLst>
              <a:gd name="adj" fmla="val 50000"/>
            </a:avLst>
          </a:prstGeom>
          <a:solidFill>
            <a:srgbClr val="014723"/>
          </a:solidFill>
          <a:ln>
            <a:noFill/>
          </a:ln>
        </p:spPr>
        <p:txBody>
          <a:bodyPr anchor="ctr"/>
          <a:lstStyle/>
          <a:p>
            <a:pPr algn="ctr"/>
            <a:r>
              <a:rPr lang="zh-CN" altLang="en-US" sz="2000" b="1" dirty="0">
                <a:solidFill>
                  <a:schemeClr val="lt1"/>
                </a:solidFill>
              </a:rPr>
              <a:t>总结与思考</a:t>
            </a:r>
            <a:endParaRPr lang="zh-CN" sz="2000" b="1" dirty="0">
              <a:solidFill>
                <a:schemeClr val="lt1"/>
              </a:solidFill>
            </a:endParaRPr>
          </a:p>
        </p:txBody>
      </p:sp>
      <p:sp>
        <p:nvSpPr>
          <p:cNvPr id="64" name="TextBox 78"/>
          <p:cNvSpPr txBox="1"/>
          <p:nvPr/>
        </p:nvSpPr>
        <p:spPr>
          <a:xfrm>
            <a:off x="932299" y="3764088"/>
            <a:ext cx="2063385" cy="502766"/>
          </a:xfrm>
          <a:prstGeom prst="rect">
            <a:avLst/>
          </a:prstGeom>
          <a:noFill/>
        </p:spPr>
        <p:txBody>
          <a:bodyPr wrap="none">
            <a:spAutoFit/>
          </a:bodyPr>
          <a:lstStyle/>
          <a:p>
            <a:pPr algn="ctr"/>
            <a:r>
              <a:rPr lang="en-US" sz="2665" b="1">
                <a:solidFill>
                  <a:schemeClr val="bg1"/>
                </a:solidFill>
                <a:latin typeface="Impact MT Std"/>
                <a:ea typeface="微软雅黑"/>
              </a:rPr>
              <a:t>CONTENTS</a:t>
            </a:r>
            <a:endParaRPr lang="zh-CN" sz="2665" b="1">
              <a:solidFill>
                <a:schemeClr val="bg1"/>
              </a:solidFill>
              <a:latin typeface="Impact MT Std"/>
              <a:ea typeface="微软雅黑"/>
            </a:endParaRPr>
          </a:p>
        </p:txBody>
      </p:sp>
      <p:sp>
        <p:nvSpPr>
          <p:cNvPr id="65" name="TextBox 79"/>
          <p:cNvSpPr txBox="1"/>
          <p:nvPr/>
        </p:nvSpPr>
        <p:spPr>
          <a:xfrm>
            <a:off x="1007641" y="2707972"/>
            <a:ext cx="1912703" cy="995209"/>
          </a:xfrm>
          <a:prstGeom prst="rect">
            <a:avLst/>
          </a:prstGeom>
          <a:noFill/>
        </p:spPr>
        <p:txBody>
          <a:bodyPr wrap="none">
            <a:spAutoFit/>
          </a:bodyPr>
          <a:lstStyle/>
          <a:p>
            <a:pPr algn="ctr"/>
            <a:r>
              <a:rPr lang="zh-CN" sz="5865" b="1">
                <a:solidFill>
                  <a:schemeClr val="bg1"/>
                </a:solidFill>
                <a:latin typeface="微软雅黑"/>
                <a:ea typeface="微软雅黑"/>
              </a:rPr>
              <a:t>目 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5330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3000"/>
                            </p:stCondLst>
                            <p:childTnLst>
                              <p:par>
                                <p:cTn id="14" presetID="53" presetClass="entr" presetSubtype="16" fill="hold" nodeType="afterEffect">
                                  <p:stCondLst>
                                    <p:cond delay="0"/>
                                  </p:stCondLst>
                                  <p:childTnLst>
                                    <p:set>
                                      <p:cBhvr>
                                        <p:cTn id="15" dur="1" fill="hold">
                                          <p:stCondLst>
                                            <p:cond delay="0"/>
                                          </p:stCondLst>
                                        </p:cTn>
                                        <p:tgtEl>
                                          <p:spTgt spid="65"/>
                                        </p:tgtEl>
                                        <p:attrNameLst>
                                          <p:attrName>style.visibility</p:attrName>
                                        </p:attrNameLst>
                                      </p:cBhvr>
                                      <p:to>
                                        <p:strVal val="visible"/>
                                      </p:to>
                                    </p:set>
                                    <p:anim calcmode="lin" valueType="num">
                                      <p:cBhvr>
                                        <p:cTn id="16" dur="500" fill="hold"/>
                                        <p:tgtEl>
                                          <p:spTgt spid="65"/>
                                        </p:tgtEl>
                                        <p:attrNameLst>
                                          <p:attrName>ppt_w</p:attrName>
                                        </p:attrNameLst>
                                      </p:cBhvr>
                                      <p:tavLst>
                                        <p:tav tm="0">
                                          <p:val>
                                            <p:fltVal val="0"/>
                                          </p:val>
                                        </p:tav>
                                        <p:tav tm="100000">
                                          <p:val>
                                            <p:strVal val="#ppt_w"/>
                                          </p:val>
                                        </p:tav>
                                      </p:tavLst>
                                    </p:anim>
                                    <p:anim calcmode="lin" valueType="num">
                                      <p:cBhvr>
                                        <p:cTn id="17" dur="500" fill="hold"/>
                                        <p:tgtEl>
                                          <p:spTgt spid="65"/>
                                        </p:tgtEl>
                                        <p:attrNameLst>
                                          <p:attrName>ppt_h</p:attrName>
                                        </p:attrNameLst>
                                      </p:cBhvr>
                                      <p:tavLst>
                                        <p:tav tm="0">
                                          <p:val>
                                            <p:fltVal val="0"/>
                                          </p:val>
                                        </p:tav>
                                        <p:tav tm="100000">
                                          <p:val>
                                            <p:strVal val="#ppt_h"/>
                                          </p:val>
                                        </p:tav>
                                      </p:tavLst>
                                    </p:anim>
                                    <p:animEffect transition="in" filter="fade">
                                      <p:cBhvr>
                                        <p:cTn id="18" dur="500"/>
                                        <p:tgtEl>
                                          <p:spTgt spid="65"/>
                                        </p:tgtEl>
                                      </p:cBhvr>
                                    </p:animEffect>
                                  </p:childTnLst>
                                </p:cTn>
                              </p:par>
                              <p:par>
                                <p:cTn id="19" presetID="53" presetClass="entr" presetSubtype="16"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500" fill="hold"/>
                                        <p:tgtEl>
                                          <p:spTgt spid="64"/>
                                        </p:tgtEl>
                                        <p:attrNameLst>
                                          <p:attrName>ppt_w</p:attrName>
                                        </p:attrNameLst>
                                      </p:cBhvr>
                                      <p:tavLst>
                                        <p:tav tm="0">
                                          <p:val>
                                            <p:fltVal val="0"/>
                                          </p:val>
                                        </p:tav>
                                        <p:tav tm="100000">
                                          <p:val>
                                            <p:strVal val="#ppt_w"/>
                                          </p:val>
                                        </p:tav>
                                      </p:tavLst>
                                    </p:anim>
                                    <p:anim calcmode="lin" valueType="num">
                                      <p:cBhvr>
                                        <p:cTn id="22" dur="500" fill="hold"/>
                                        <p:tgtEl>
                                          <p:spTgt spid="64"/>
                                        </p:tgtEl>
                                        <p:attrNameLst>
                                          <p:attrName>ppt_h</p:attrName>
                                        </p:attrNameLst>
                                      </p:cBhvr>
                                      <p:tavLst>
                                        <p:tav tm="0">
                                          <p:val>
                                            <p:fltVal val="0"/>
                                          </p:val>
                                        </p:tav>
                                        <p:tav tm="100000">
                                          <p:val>
                                            <p:strVal val="#ppt_h"/>
                                          </p:val>
                                        </p:tav>
                                      </p:tavLst>
                                    </p:anim>
                                    <p:animEffect transition="in" filter="fade">
                                      <p:cBhvr>
                                        <p:cTn id="23" dur="500"/>
                                        <p:tgtEl>
                                          <p:spTgt spid="64"/>
                                        </p:tgtEl>
                                      </p:cBhvr>
                                    </p:animEffect>
                                  </p:childTnLst>
                                </p:cTn>
                              </p:par>
                            </p:childTnLst>
                          </p:cTn>
                        </p:par>
                        <p:par>
                          <p:cTn id="24" fill="hold">
                            <p:stCondLst>
                              <p:cond delay="6000"/>
                            </p:stCondLst>
                            <p:childTnLst>
                              <p:par>
                                <p:cTn id="25" presetID="53" presetClass="entr" presetSubtype="1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2" presetClass="entr" presetSubtype="2" decel="53300" fill="hold" nodeType="withEffect">
                                  <p:stCondLst>
                                    <p:cond delay="250"/>
                                  </p:stCondLst>
                                  <p:childTnLst>
                                    <p:set>
                                      <p:cBhvr>
                                        <p:cTn id="31" dur="1" fill="hold">
                                          <p:stCondLst>
                                            <p:cond delay="0"/>
                                          </p:stCondLst>
                                        </p:cTn>
                                        <p:tgtEl>
                                          <p:spTgt spid="59"/>
                                        </p:tgtEl>
                                        <p:attrNameLst>
                                          <p:attrName>style.visibility</p:attrName>
                                        </p:attrNameLst>
                                      </p:cBhvr>
                                      <p:to>
                                        <p:strVal val="visible"/>
                                      </p:to>
                                    </p:set>
                                    <p:anim calcmode="lin" valueType="num">
                                      <p:cBhvr additive="base">
                                        <p:cTn id="32" dur="750" fill="hold"/>
                                        <p:tgtEl>
                                          <p:spTgt spid="59"/>
                                        </p:tgtEl>
                                        <p:attrNameLst>
                                          <p:attrName>ppt_x</p:attrName>
                                        </p:attrNameLst>
                                      </p:cBhvr>
                                      <p:tavLst>
                                        <p:tav tm="0">
                                          <p:val>
                                            <p:strVal val="1+#ppt_w/2"/>
                                          </p:val>
                                        </p:tav>
                                        <p:tav tm="100000">
                                          <p:val>
                                            <p:strVal val="#ppt_x"/>
                                          </p:val>
                                        </p:tav>
                                      </p:tavLst>
                                    </p:anim>
                                    <p:anim calcmode="lin" valueType="num">
                                      <p:cBhvr additive="base">
                                        <p:cTn id="33" dur="750" fill="hold"/>
                                        <p:tgtEl>
                                          <p:spTgt spid="59"/>
                                        </p:tgtEl>
                                        <p:attrNameLst>
                                          <p:attrName>ppt_y</p:attrName>
                                        </p:attrNameLst>
                                      </p:cBhvr>
                                      <p:tavLst>
                                        <p:tav tm="0">
                                          <p:val>
                                            <p:strVal val="#ppt_y"/>
                                          </p:val>
                                        </p:tav>
                                        <p:tav tm="100000">
                                          <p:val>
                                            <p:strVal val="#ppt_y"/>
                                          </p:val>
                                        </p:tav>
                                      </p:tavLst>
                                    </p:anim>
                                  </p:childTnLst>
                                </p:cTn>
                              </p:par>
                            </p:childTnLst>
                          </p:cTn>
                        </p:par>
                        <p:par>
                          <p:cTn id="34" fill="hold">
                            <p:stCondLst>
                              <p:cond delay="9250"/>
                            </p:stCondLst>
                            <p:childTnLst>
                              <p:par>
                                <p:cTn id="35" presetID="53" presetClass="entr" presetSubtype="16"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par>
                                <p:cTn id="40" presetID="2" presetClass="entr" presetSubtype="2" decel="53300" fill="hold" nodeType="withEffect">
                                  <p:stCondLst>
                                    <p:cond delay="250"/>
                                  </p:stCondLst>
                                  <p:childTnLst>
                                    <p:set>
                                      <p:cBhvr>
                                        <p:cTn id="41" dur="1" fill="hold">
                                          <p:stCondLst>
                                            <p:cond delay="0"/>
                                          </p:stCondLst>
                                        </p:cTn>
                                        <p:tgtEl>
                                          <p:spTgt spid="60"/>
                                        </p:tgtEl>
                                        <p:attrNameLst>
                                          <p:attrName>style.visibility</p:attrName>
                                        </p:attrNameLst>
                                      </p:cBhvr>
                                      <p:to>
                                        <p:strVal val="visible"/>
                                      </p:to>
                                    </p:set>
                                    <p:anim calcmode="lin" valueType="num">
                                      <p:cBhvr additive="base">
                                        <p:cTn id="42" dur="750" fill="hold"/>
                                        <p:tgtEl>
                                          <p:spTgt spid="60"/>
                                        </p:tgtEl>
                                        <p:attrNameLst>
                                          <p:attrName>ppt_x</p:attrName>
                                        </p:attrNameLst>
                                      </p:cBhvr>
                                      <p:tavLst>
                                        <p:tav tm="0">
                                          <p:val>
                                            <p:strVal val="1+#ppt_w/2"/>
                                          </p:val>
                                        </p:tav>
                                        <p:tav tm="100000">
                                          <p:val>
                                            <p:strVal val="#ppt_x"/>
                                          </p:val>
                                        </p:tav>
                                      </p:tavLst>
                                    </p:anim>
                                    <p:anim calcmode="lin" valueType="num">
                                      <p:cBhvr additive="base">
                                        <p:cTn id="43" dur="750" fill="hold"/>
                                        <p:tgtEl>
                                          <p:spTgt spid="60"/>
                                        </p:tgtEl>
                                        <p:attrNameLst>
                                          <p:attrName>ppt_y</p:attrName>
                                        </p:attrNameLst>
                                      </p:cBhvr>
                                      <p:tavLst>
                                        <p:tav tm="0">
                                          <p:val>
                                            <p:strVal val="#ppt_y"/>
                                          </p:val>
                                        </p:tav>
                                        <p:tav tm="100000">
                                          <p:val>
                                            <p:strVal val="#ppt_y"/>
                                          </p:val>
                                        </p:tav>
                                      </p:tavLst>
                                    </p:anim>
                                  </p:childTnLst>
                                </p:cTn>
                              </p:par>
                            </p:childTnLst>
                          </p:cTn>
                        </p:par>
                        <p:par>
                          <p:cTn id="44" fill="hold">
                            <p:stCondLst>
                              <p:cond delay="12500"/>
                            </p:stCondLst>
                            <p:childTnLst>
                              <p:par>
                                <p:cTn id="45" presetID="53" presetClass="entr" presetSubtype="16"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par>
                                <p:cTn id="50" presetID="2" presetClass="entr" presetSubtype="2" decel="53300" fill="hold" nodeType="withEffect">
                                  <p:stCondLst>
                                    <p:cond delay="25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750" fill="hold"/>
                                        <p:tgtEl>
                                          <p:spTgt spid="61"/>
                                        </p:tgtEl>
                                        <p:attrNameLst>
                                          <p:attrName>ppt_x</p:attrName>
                                        </p:attrNameLst>
                                      </p:cBhvr>
                                      <p:tavLst>
                                        <p:tav tm="0">
                                          <p:val>
                                            <p:strVal val="1+#ppt_w/2"/>
                                          </p:val>
                                        </p:tav>
                                        <p:tav tm="100000">
                                          <p:val>
                                            <p:strVal val="#ppt_x"/>
                                          </p:val>
                                        </p:tav>
                                      </p:tavLst>
                                    </p:anim>
                                    <p:anim calcmode="lin" valueType="num">
                                      <p:cBhvr additive="base">
                                        <p:cTn id="53" dur="750" fill="hold"/>
                                        <p:tgtEl>
                                          <p:spTgt spid="61"/>
                                        </p:tgtEl>
                                        <p:attrNameLst>
                                          <p:attrName>ppt_y</p:attrName>
                                        </p:attrNameLst>
                                      </p:cBhvr>
                                      <p:tavLst>
                                        <p:tav tm="0">
                                          <p:val>
                                            <p:strVal val="#ppt_y"/>
                                          </p:val>
                                        </p:tav>
                                        <p:tav tm="100000">
                                          <p:val>
                                            <p:strVal val="#ppt_y"/>
                                          </p:val>
                                        </p:tav>
                                      </p:tavLst>
                                    </p:anim>
                                  </p:childTnLst>
                                </p:cTn>
                              </p:par>
                            </p:childTnLst>
                          </p:cTn>
                        </p:par>
                        <p:par>
                          <p:cTn id="54" fill="hold">
                            <p:stCondLst>
                              <p:cond delay="15750"/>
                            </p:stCondLst>
                            <p:childTnLst>
                              <p:par>
                                <p:cTn id="55" presetID="53" presetClass="entr" presetSubtype="16" fill="hold"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animEffect transition="in" filter="fade">
                                      <p:cBhvr>
                                        <p:cTn id="59" dur="500"/>
                                        <p:tgtEl>
                                          <p:spTgt spid="8"/>
                                        </p:tgtEl>
                                      </p:cBhvr>
                                    </p:animEffect>
                                  </p:childTnLst>
                                </p:cTn>
                              </p:par>
                              <p:par>
                                <p:cTn id="60" presetID="2" presetClass="entr" presetSubtype="2" decel="53300" fill="hold" nodeType="withEffect">
                                  <p:stCondLst>
                                    <p:cond delay="25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ppt_y"/>
                                          </p:val>
                                        </p:tav>
                                        <p:tav tm="100000">
                                          <p:val>
                                            <p:strVal val="#ppt_y"/>
                                          </p:val>
                                        </p:tav>
                                      </p:tavLst>
                                    </p:anim>
                                  </p:childTnLst>
                                </p:cTn>
                              </p:par>
                            </p:childTnLst>
                          </p:cTn>
                        </p:par>
                        <p:par>
                          <p:cTn id="64" fill="hold">
                            <p:stCondLst>
                              <p:cond delay="19000"/>
                            </p:stCondLst>
                            <p:childTnLst>
                              <p:par>
                                <p:cTn id="65" presetID="53" presetClass="entr" presetSubtype="16" fill="hold" nodeType="after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fill="hold"/>
                                        <p:tgtEl>
                                          <p:spTgt spid="9"/>
                                        </p:tgtEl>
                                        <p:attrNameLst>
                                          <p:attrName>ppt_w</p:attrName>
                                        </p:attrNameLst>
                                      </p:cBhvr>
                                      <p:tavLst>
                                        <p:tav tm="0">
                                          <p:val>
                                            <p:fltVal val="0"/>
                                          </p:val>
                                        </p:tav>
                                        <p:tav tm="100000">
                                          <p:val>
                                            <p:strVal val="#ppt_w"/>
                                          </p:val>
                                        </p:tav>
                                      </p:tavLst>
                                    </p:anim>
                                    <p:anim calcmode="lin" valueType="num">
                                      <p:cBhvr>
                                        <p:cTn id="68" dur="500" fill="hold"/>
                                        <p:tgtEl>
                                          <p:spTgt spid="9"/>
                                        </p:tgtEl>
                                        <p:attrNameLst>
                                          <p:attrName>ppt_h</p:attrName>
                                        </p:attrNameLst>
                                      </p:cBhvr>
                                      <p:tavLst>
                                        <p:tav tm="0">
                                          <p:val>
                                            <p:fltVal val="0"/>
                                          </p:val>
                                        </p:tav>
                                        <p:tav tm="100000">
                                          <p:val>
                                            <p:strVal val="#ppt_h"/>
                                          </p:val>
                                        </p:tav>
                                      </p:tavLst>
                                    </p:anim>
                                    <p:animEffect transition="in" filter="fade">
                                      <p:cBhvr>
                                        <p:cTn id="69" dur="500"/>
                                        <p:tgtEl>
                                          <p:spTgt spid="9"/>
                                        </p:tgtEl>
                                      </p:cBhvr>
                                    </p:animEffect>
                                  </p:childTnLst>
                                </p:cTn>
                              </p:par>
                              <p:par>
                                <p:cTn id="70" presetID="2" presetClass="entr" presetSubtype="2" decel="53300" fill="hold" nodeType="withEffect">
                                  <p:stCondLst>
                                    <p:cond delay="250"/>
                                  </p:stCondLst>
                                  <p:childTnLst>
                                    <p:set>
                                      <p:cBhvr>
                                        <p:cTn id="71" dur="1" fill="hold">
                                          <p:stCondLst>
                                            <p:cond delay="0"/>
                                          </p:stCondLst>
                                        </p:cTn>
                                        <p:tgtEl>
                                          <p:spTgt spid="63"/>
                                        </p:tgtEl>
                                        <p:attrNameLst>
                                          <p:attrName>style.visibility</p:attrName>
                                        </p:attrNameLst>
                                      </p:cBhvr>
                                      <p:to>
                                        <p:strVal val="visible"/>
                                      </p:to>
                                    </p:set>
                                    <p:anim calcmode="lin" valueType="num">
                                      <p:cBhvr additive="base">
                                        <p:cTn id="72" dur="750" fill="hold"/>
                                        <p:tgtEl>
                                          <p:spTgt spid="63"/>
                                        </p:tgtEl>
                                        <p:attrNameLst>
                                          <p:attrName>ppt_x</p:attrName>
                                        </p:attrNameLst>
                                      </p:cBhvr>
                                      <p:tavLst>
                                        <p:tav tm="0">
                                          <p:val>
                                            <p:strVal val="1+#ppt_w/2"/>
                                          </p:val>
                                        </p:tav>
                                        <p:tav tm="100000">
                                          <p:val>
                                            <p:strVal val="#ppt_x"/>
                                          </p:val>
                                        </p:tav>
                                      </p:tavLst>
                                    </p:anim>
                                    <p:anim calcmode="lin" valueType="num">
                                      <p:cBhvr additive="base">
                                        <p:cTn id="73" dur="75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880">
              <a:solidFill>
                <a:schemeClr val="lt1"/>
              </a:solidFill>
            </a:endParaRPr>
          </a:p>
        </p:txBody>
      </p:sp>
      <p:sp>
        <p:nvSpPr>
          <p:cNvPr id="24" name="矩形 23"/>
          <p:cNvSpPr/>
          <p:nvPr/>
        </p:nvSpPr>
        <p:spPr>
          <a:xfrm>
            <a:off x="8337248" y="0"/>
            <a:ext cx="1666001" cy="792000"/>
          </a:xfrm>
          <a:prstGeom prst="rect">
            <a:avLst/>
          </a:prstGeom>
          <a:solidFill>
            <a:schemeClr val="accent1"/>
          </a:solidFill>
          <a:ln>
            <a:noFill/>
          </a:ln>
        </p:spPr>
        <p:txBody>
          <a:bodyPr anchor="ct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endParaRPr lang="zh-CN" sz="2400" b="1">
              <a:solidFill>
                <a:schemeClr val="bg1"/>
              </a:solidFill>
            </a:endParaRPr>
          </a:p>
        </p:txBody>
      </p:sp>
      <p:sp>
        <p:nvSpPr>
          <p:cNvPr id="26" name="TextBox 6"/>
          <p:cNvSpPr txBox="1"/>
          <p:nvPr/>
        </p:nvSpPr>
        <p:spPr>
          <a:xfrm>
            <a:off x="3374949" y="215903"/>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tx1">
                    <a:lumMod val="65000"/>
                    <a:lumOff val="35000"/>
                  </a:schemeClr>
                </a:solidFill>
                <a:latin typeface="微软雅黑"/>
                <a:ea typeface="微软雅黑"/>
              </a:rPr>
              <a:t>背景与挑战</a:t>
            </a:r>
          </a:p>
        </p:txBody>
      </p:sp>
      <p:sp>
        <p:nvSpPr>
          <p:cNvPr id="27" name="TextBox 7"/>
          <p:cNvSpPr txBox="1"/>
          <p:nvPr/>
        </p:nvSpPr>
        <p:spPr>
          <a:xfrm>
            <a:off x="5076749" y="215904"/>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tx1">
                    <a:lumMod val="65000"/>
                    <a:lumOff val="35000"/>
                  </a:schemeClr>
                </a:solidFill>
                <a:latin typeface="微软雅黑"/>
                <a:ea typeface="微软雅黑"/>
              </a:rPr>
              <a:t>相关工作</a:t>
            </a:r>
          </a:p>
        </p:txBody>
      </p:sp>
      <p:sp>
        <p:nvSpPr>
          <p:cNvPr id="28" name="TextBox 9"/>
          <p:cNvSpPr txBox="1"/>
          <p:nvPr/>
        </p:nvSpPr>
        <p:spPr>
          <a:xfrm>
            <a:off x="6778549" y="215903"/>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tx1">
                    <a:lumMod val="65000"/>
                    <a:lumOff val="35000"/>
                  </a:schemeClr>
                </a:solidFill>
                <a:latin typeface="微软雅黑"/>
                <a:ea typeface="微软雅黑"/>
              </a:rPr>
              <a:t>模型与算法</a:t>
            </a:r>
          </a:p>
        </p:txBody>
      </p:sp>
      <p:sp>
        <p:nvSpPr>
          <p:cNvPr id="29" name="TextBox 10"/>
          <p:cNvSpPr txBox="1"/>
          <p:nvPr/>
        </p:nvSpPr>
        <p:spPr>
          <a:xfrm>
            <a:off x="8480349" y="215904"/>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600" b="1">
                <a:solidFill>
                  <a:schemeClr val="bg1"/>
                </a:solidFill>
                <a:latin typeface="微软雅黑"/>
                <a:ea typeface="微软雅黑"/>
              </a:rPr>
              <a:t>评价与分析</a:t>
            </a:r>
          </a:p>
        </p:txBody>
      </p:sp>
      <p:sp>
        <p:nvSpPr>
          <p:cNvPr id="30" name="TextBox 11"/>
          <p:cNvSpPr txBox="1"/>
          <p:nvPr/>
        </p:nvSpPr>
        <p:spPr>
          <a:xfrm>
            <a:off x="10182151" y="215903"/>
            <a:ext cx="1344000" cy="340995"/>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altLang="en-US" sz="1600" b="1" dirty="0">
                <a:solidFill>
                  <a:schemeClr val="bg1">
                    <a:lumMod val="50000"/>
                  </a:schemeClr>
                </a:solidFill>
                <a:latin typeface="微软雅黑"/>
                <a:ea typeface="微软雅黑"/>
              </a:rPr>
              <a:t>总结与思考</a:t>
            </a:r>
            <a:endParaRPr lang="zh-CN" sz="1600" b="1" dirty="0">
              <a:solidFill>
                <a:schemeClr val="bg1">
                  <a:lumMod val="50000"/>
                </a:schemeClr>
              </a:solidFill>
              <a:latin typeface="微软雅黑"/>
              <a:ea typeface="微软雅黑"/>
            </a:endParaRPr>
          </a:p>
        </p:txBody>
      </p:sp>
      <p:cxnSp>
        <p:nvCxnSpPr>
          <p:cNvPr id="3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35" name="TextBox 6"/>
          <p:cNvSpPr txBox="1"/>
          <p:nvPr/>
        </p:nvSpPr>
        <p:spPr>
          <a:xfrm>
            <a:off x="681559" y="1108968"/>
            <a:ext cx="2095500" cy="383939"/>
          </a:xfrm>
          <a:prstGeom prst="rect">
            <a:avLst/>
          </a:prstGeom>
          <a:noFill/>
        </p:spPr>
        <p:txBody>
          <a:bodyPr wrap="square" lIns="0" tIns="48000" rIns="0" bIns="48000">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algn="ctr"/>
            <a:r>
              <a:rPr lang="zh-CN" sz="1865" b="1" dirty="0">
                <a:solidFill>
                  <a:srgbClr val="595959"/>
                </a:solidFill>
                <a:latin typeface="微软雅黑"/>
                <a:ea typeface="微软雅黑"/>
              </a:rPr>
              <a:t>4.</a:t>
            </a:r>
            <a:r>
              <a:rPr lang="en-US" altLang="zh-CN" sz="1865" b="1" dirty="0">
                <a:solidFill>
                  <a:srgbClr val="595959"/>
                </a:solidFill>
                <a:latin typeface="微软雅黑"/>
                <a:ea typeface="微软雅黑"/>
              </a:rPr>
              <a:t>2</a:t>
            </a:r>
            <a:r>
              <a:rPr lang="zh-CN" sz="1865" b="1" dirty="0">
                <a:solidFill>
                  <a:srgbClr val="595959"/>
                </a:solidFill>
                <a:latin typeface="微软雅黑"/>
                <a:ea typeface="微软雅黑"/>
              </a:rPr>
              <a:t>.</a:t>
            </a:r>
            <a:r>
              <a:rPr lang="en-US" altLang="zh-CN" sz="1865" b="1" dirty="0">
                <a:solidFill>
                  <a:srgbClr val="595959"/>
                </a:solidFill>
                <a:latin typeface="微软雅黑"/>
                <a:ea typeface="微软雅黑"/>
              </a:rPr>
              <a:t>4</a:t>
            </a:r>
            <a:r>
              <a:rPr lang="zh-CN" sz="1865" b="1" dirty="0">
                <a:solidFill>
                  <a:srgbClr val="595959"/>
                </a:solidFill>
                <a:latin typeface="微软雅黑"/>
                <a:ea typeface="微软雅黑"/>
              </a:rPr>
              <a:t> 缓冲区的影响</a:t>
            </a:r>
          </a:p>
        </p:txBody>
      </p:sp>
      <p:cxnSp>
        <p:nvCxnSpPr>
          <p:cNvPr id="15"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6" name="直接连接符 15"/>
          <p:cNvCxnSpPr/>
          <p:nvPr/>
        </p:nvCxnSpPr>
        <p:spPr>
          <a:xfrm>
            <a:off x="4933648" y="285092"/>
            <a:ext cx="0" cy="245816"/>
          </a:xfrm>
          <a:prstGeom prst="line">
            <a:avLst/>
          </a:prstGeom>
          <a:ln w="6350">
            <a:solidFill>
              <a:schemeClr val="bg1">
                <a:lumMod val="75000"/>
              </a:schemeClr>
            </a:solidFill>
            <a:prstDash val="solid"/>
            <a:miter/>
          </a:ln>
        </p:spPr>
      </p:cxnSp>
      <p:cxnSp>
        <p:nvCxnSpPr>
          <p:cNvPr id="17" name="直接连接符 16"/>
          <p:cNvCxnSpPr/>
          <p:nvPr/>
        </p:nvCxnSpPr>
        <p:spPr>
          <a:xfrm>
            <a:off x="6635448" y="285092"/>
            <a:ext cx="0" cy="245816"/>
          </a:xfrm>
          <a:prstGeom prst="line">
            <a:avLst/>
          </a:prstGeom>
          <a:ln w="6350">
            <a:solidFill>
              <a:schemeClr val="bg1">
                <a:lumMod val="75000"/>
              </a:schemeClr>
            </a:solidFill>
            <a:prstDash val="solid"/>
            <a:miter/>
          </a:ln>
        </p:spPr>
      </p:cxnSp>
      <p:pic>
        <p:nvPicPr>
          <p:cNvPr id="33" name="图片 32"/>
          <p:cNvPicPr>
            <a:picLocks noChangeAspect="1"/>
          </p:cNvPicPr>
          <p:nvPr/>
        </p:nvPicPr>
        <p:blipFill>
          <a:blip r:embed="rId3"/>
          <a:stretch/>
        </p:blipFill>
        <p:spPr>
          <a:xfrm>
            <a:off x="373910" y="-274792"/>
            <a:ext cx="2508327" cy="1146352"/>
          </a:xfrm>
          <a:prstGeom prst="rect">
            <a:avLst/>
          </a:prstGeom>
        </p:spPr>
      </p:pic>
      <p:sp>
        <p:nvSpPr>
          <p:cNvPr id="36" name="文本框 35"/>
          <p:cNvSpPr txBox="1"/>
          <p:nvPr/>
        </p:nvSpPr>
        <p:spPr>
          <a:xfrm>
            <a:off x="585202" y="1854868"/>
            <a:ext cx="10799489" cy="2100575"/>
          </a:xfrm>
          <a:prstGeom prst="rect">
            <a:avLst/>
          </a:prstGeom>
          <a:ln w="12700">
            <a:prstDash val="solid"/>
          </a:ln>
        </p:spPr>
        <p:txBody>
          <a:bodyPr wrap="square">
            <a:spAutoFit/>
          </a:bodyPr>
          <a:lstStyle>
            <a:lvl1pPr marL="0" lvl="0" algn="l" defTabSz="914400">
              <a:defRPr sz="1800" kern="1200">
                <a:solidFill>
                  <a:schemeClr val="tx1"/>
                </a:solidFill>
                <a:latin typeface="等线"/>
                <a:ea typeface="等线"/>
              </a:defRPr>
            </a:lvl1pPr>
            <a:lvl2pPr marL="457200" lvl="1" algn="l" defTabSz="914400">
              <a:defRPr sz="1800" kern="1200">
                <a:solidFill>
                  <a:schemeClr val="tx1"/>
                </a:solidFill>
                <a:latin typeface="等线"/>
                <a:ea typeface="等线"/>
              </a:defRPr>
            </a:lvl2pPr>
            <a:lvl3pPr marL="914400" lvl="2" algn="l" defTabSz="914400">
              <a:defRPr sz="1800" kern="1200">
                <a:solidFill>
                  <a:schemeClr val="tx1"/>
                </a:solidFill>
                <a:latin typeface="等线"/>
                <a:ea typeface="等线"/>
              </a:defRPr>
            </a:lvl3pPr>
            <a:lvl4pPr marL="1371600" lvl="3" algn="l" defTabSz="914400">
              <a:defRPr sz="1800" kern="1200">
                <a:solidFill>
                  <a:schemeClr val="tx1"/>
                </a:solidFill>
                <a:latin typeface="等线"/>
                <a:ea typeface="等线"/>
              </a:defRPr>
            </a:lvl4pPr>
            <a:lvl5pPr marL="1828800" lvl="4" algn="l" defTabSz="914400">
              <a:defRPr sz="1800" kern="1200">
                <a:solidFill>
                  <a:schemeClr val="tx1"/>
                </a:solidFill>
                <a:latin typeface="等线"/>
                <a:ea typeface="等线"/>
              </a:defRPr>
            </a:lvl5pPr>
            <a:lvl6pPr marL="2286000" lvl="5" algn="l" defTabSz="914400">
              <a:defRPr sz="1800" kern="1200">
                <a:solidFill>
                  <a:schemeClr val="tx1"/>
                </a:solidFill>
                <a:latin typeface="等线"/>
                <a:ea typeface="等线"/>
              </a:defRPr>
            </a:lvl6pPr>
            <a:lvl7pPr marL="2743200" lvl="6" algn="l" defTabSz="914400">
              <a:defRPr sz="1800" kern="1200">
                <a:solidFill>
                  <a:schemeClr val="tx1"/>
                </a:solidFill>
                <a:latin typeface="等线"/>
                <a:ea typeface="等线"/>
              </a:defRPr>
            </a:lvl7pPr>
            <a:lvl8pPr marL="3200400" lvl="7" algn="l" defTabSz="914400">
              <a:defRPr sz="1800" kern="1200">
                <a:solidFill>
                  <a:schemeClr val="tx1"/>
                </a:solidFill>
                <a:latin typeface="等线"/>
                <a:ea typeface="等线"/>
              </a:defRPr>
            </a:lvl8pPr>
            <a:lvl9pPr marL="3657600" lvl="8" algn="l" defTabSz="914400">
              <a:defRPr sz="1800" kern="1200">
                <a:solidFill>
                  <a:schemeClr val="tx1"/>
                </a:solidFill>
                <a:latin typeface="等线"/>
                <a:ea typeface="等线"/>
              </a:defRPr>
            </a:lvl9pPr>
          </a:lstStyle>
          <a:p>
            <a:pPr marL="285750" indent="-285750">
              <a:lnSpc>
                <a:spcPct val="125000"/>
              </a:lnSpc>
              <a:buFont typeface="Arial" panose="020B0604020202020204" pitchFamily="34" charset="0"/>
              <a:buChar char="•"/>
            </a:pPr>
            <a:r>
              <a:rPr lang="zh-CN" altLang="en-US" dirty="0">
                <a:latin typeface="Microsoft YaHei"/>
                <a:ea typeface="Microsoft YaHei"/>
              </a:rPr>
              <a:t>蜂窝网络的特征：基站中的深度用户</a:t>
            </a:r>
            <a:r>
              <a:rPr lang="zh-CN" dirty="0">
                <a:latin typeface="Microsoft YaHei"/>
                <a:ea typeface="Microsoft YaHei"/>
              </a:rPr>
              <a:t>缓冲区</a:t>
            </a:r>
            <a:endParaRPr lang="en-US" altLang="zh-CN" dirty="0">
              <a:latin typeface="Microsoft YaHei"/>
              <a:ea typeface="Microsoft YaHei"/>
            </a:endParaRPr>
          </a:p>
          <a:p>
            <a:pPr marL="285750" indent="-285750">
              <a:lnSpc>
                <a:spcPct val="125000"/>
              </a:lnSpc>
              <a:buFont typeface="Arial" panose="020B0604020202020204" pitchFamily="34" charset="0"/>
              <a:buChar char="•"/>
            </a:pPr>
            <a:r>
              <a:rPr lang="zh-CN" altLang="zh-CN" dirty="0">
                <a:latin typeface="Microsoft YaHei"/>
                <a:ea typeface="Microsoft YaHei"/>
              </a:rPr>
              <a:t>缓冲膨胀</a:t>
            </a:r>
            <a:r>
              <a:rPr lang="zh-CN" dirty="0">
                <a:latin typeface="Microsoft YaHei"/>
                <a:ea typeface="Microsoft YaHei"/>
              </a:rPr>
              <a:t>可能导致</a:t>
            </a:r>
            <a:r>
              <a:rPr lang="zh-CN" altLang="en-US" dirty="0">
                <a:latin typeface="Microsoft YaHei"/>
                <a:ea typeface="Microsoft YaHei"/>
              </a:rPr>
              <a:t>排队时延过高，</a:t>
            </a:r>
            <a:r>
              <a:rPr lang="en-US" altLang="zh-CN" dirty="0">
                <a:latin typeface="Microsoft YaHei"/>
                <a:ea typeface="Microsoft YaHei"/>
              </a:rPr>
              <a:t>TCP</a:t>
            </a:r>
            <a:r>
              <a:rPr lang="zh-CN" altLang="en-US" dirty="0">
                <a:latin typeface="Microsoft YaHei"/>
                <a:ea typeface="Microsoft YaHei"/>
              </a:rPr>
              <a:t>拥塞控制机制难以运作</a:t>
            </a:r>
            <a:endParaRPr lang="en-US" altLang="zh-CN" dirty="0">
              <a:latin typeface="Microsoft YaHei"/>
              <a:ea typeface="Microsoft YaHei"/>
            </a:endParaRPr>
          </a:p>
          <a:p>
            <a:pPr marL="285750" indent="-285750">
              <a:lnSpc>
                <a:spcPct val="125000"/>
              </a:lnSpc>
              <a:buFont typeface="Arial" panose="020B0604020202020204" pitchFamily="34" charset="0"/>
              <a:buChar char="•"/>
            </a:pPr>
            <a:r>
              <a:rPr lang="en-US" dirty="0">
                <a:latin typeface="Microsoft YaHei"/>
                <a:ea typeface="Microsoft YaHei"/>
              </a:rPr>
              <a:t>C2TCP</a:t>
            </a:r>
            <a:r>
              <a:rPr lang="zh-CN" dirty="0">
                <a:latin typeface="Microsoft YaHei"/>
                <a:ea typeface="Microsoft YaHei"/>
              </a:rPr>
              <a:t>对队列大小的敏感度很低。</a:t>
            </a:r>
            <a:endParaRPr lang="zh-CN" dirty="0">
              <a:latin typeface="等线"/>
              <a:ea typeface="等线"/>
            </a:endParaRPr>
          </a:p>
          <a:p>
            <a:pPr marL="285750" indent="-285750">
              <a:lnSpc>
                <a:spcPct val="125000"/>
              </a:lnSpc>
              <a:buFont typeface="Arial" panose="020B0604020202020204" pitchFamily="34" charset="0"/>
              <a:buChar char="•"/>
            </a:pPr>
            <a:r>
              <a:rPr lang="en-US" dirty="0">
                <a:latin typeface="Microsoft YaHei"/>
                <a:ea typeface="Microsoft YaHei"/>
              </a:rPr>
              <a:t>C2TCP</a:t>
            </a:r>
            <a:r>
              <a:rPr lang="zh-CN" dirty="0">
                <a:latin typeface="Microsoft YaHei"/>
                <a:ea typeface="Microsoft YaHei"/>
              </a:rPr>
              <a:t>总是尝试向网络发送适当数量的包</a:t>
            </a:r>
            <a:r>
              <a:rPr lang="en-US" dirty="0">
                <a:latin typeface="Microsoft YaHei"/>
                <a:ea typeface="Microsoft YaHei"/>
              </a:rPr>
              <a:t>(</a:t>
            </a:r>
            <a:r>
              <a:rPr lang="zh-CN" dirty="0">
                <a:latin typeface="Microsoft YaHei"/>
                <a:ea typeface="Microsoft YaHei"/>
              </a:rPr>
              <a:t>这几乎与缓冲区大小无关</a:t>
            </a:r>
            <a:r>
              <a:rPr lang="en-US" dirty="0">
                <a:latin typeface="Microsoft YaHei"/>
                <a:ea typeface="Microsoft YaHei"/>
              </a:rPr>
              <a:t>)</a:t>
            </a:r>
            <a:r>
              <a:rPr lang="zh-CN" dirty="0">
                <a:latin typeface="Microsoft YaHei"/>
                <a:ea typeface="Microsoft YaHei"/>
              </a:rPr>
              <a:t> </a:t>
            </a:r>
            <a:r>
              <a:rPr lang="zh-CN" altLang="en-US" dirty="0">
                <a:latin typeface="Microsoft YaHei"/>
                <a:ea typeface="Microsoft YaHei"/>
              </a:rPr>
              <a:t>，</a:t>
            </a:r>
            <a:r>
              <a:rPr lang="zh-CN" dirty="0">
                <a:latin typeface="Microsoft YaHei"/>
                <a:ea typeface="Microsoft YaHei"/>
              </a:rPr>
              <a:t>瓶颈缓冲区大小的变化不会影响其吞吐量性能。</a:t>
            </a:r>
          </a:p>
          <a:p>
            <a:endParaRPr lang="zh-CN" dirty="0">
              <a:latin typeface="等线"/>
              <a:ea typeface="等线"/>
            </a:endParaRPr>
          </a:p>
        </p:txBody>
      </p:sp>
      <p:pic>
        <p:nvPicPr>
          <p:cNvPr id="37" name="图片 36"/>
          <p:cNvPicPr>
            <a:picLocks noChangeAspect="1"/>
          </p:cNvPicPr>
          <p:nvPr/>
        </p:nvPicPr>
        <p:blipFill>
          <a:blip r:embed="rId4"/>
          <a:stretch/>
        </p:blipFill>
        <p:spPr>
          <a:xfrm>
            <a:off x="2459188" y="3808597"/>
            <a:ext cx="7544061" cy="27643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srcRect t="21604" b="37591"/>
          <a:stretch/>
        </p:blipFill>
        <p:spPr>
          <a:xfrm>
            <a:off x="-17299" y="0"/>
            <a:ext cx="12209296" cy="3736490"/>
          </a:xfrm>
          <a:prstGeom prst="rect">
            <a:avLst/>
          </a:prstGeom>
        </p:spPr>
      </p:pic>
      <p:sp>
        <p:nvSpPr>
          <p:cNvPr id="11" name="矩形 10"/>
          <p:cNvSpPr/>
          <p:nvPr/>
        </p:nvSpPr>
        <p:spPr>
          <a:xfrm rot="5400000">
            <a:off x="4227759" y="-4227756"/>
            <a:ext cx="3736490" cy="12192002"/>
          </a:xfrm>
          <a:prstGeom prst="rect">
            <a:avLst/>
          </a:prstGeom>
          <a:gradFill>
            <a:gsLst>
              <a:gs pos="0">
                <a:srgbClr val="014723"/>
              </a:gs>
              <a:gs pos="59000">
                <a:srgbClr val="014723">
                  <a:alpha val="40000"/>
                </a:srgbClr>
              </a:gs>
              <a:gs pos="100000">
                <a:srgbClr val="014723">
                  <a:alpha val="10000"/>
                </a:srgbClr>
              </a:gs>
            </a:gsLst>
            <a:lin ang="10800000" scaled="1"/>
          </a:gradFill>
          <a:ln>
            <a:noFill/>
          </a:ln>
        </p:spPr>
        <p:txBody>
          <a:bodyPr anchor="ctr"/>
          <a:lstStyle/>
          <a:p>
            <a:pPr algn="ctr"/>
            <a:endParaRPr lang="zh-CN">
              <a:solidFill>
                <a:schemeClr val="lt1"/>
              </a:solidFill>
            </a:endParaRPr>
          </a:p>
        </p:txBody>
      </p:sp>
      <p:sp>
        <p:nvSpPr>
          <p:cNvPr id="9" name="文本框 8"/>
          <p:cNvSpPr txBox="1"/>
          <p:nvPr/>
        </p:nvSpPr>
        <p:spPr>
          <a:xfrm>
            <a:off x="3327401" y="4789616"/>
            <a:ext cx="5537198" cy="706755"/>
          </a:xfrm>
          <a:prstGeom prst="rect">
            <a:avLst/>
          </a:prstGeom>
          <a:noFill/>
          <a:ln>
            <a:noFill/>
          </a:ln>
        </p:spPr>
        <p:txBody>
          <a:bodyPr wrap="square">
            <a:spAutoFit/>
          </a:bodyPr>
          <a:lstStyle/>
          <a:p>
            <a:pPr algn="ctr"/>
            <a:r>
              <a:rPr lang="zh-CN" altLang="en-US" sz="4000" b="1" spc="600" dirty="0">
                <a:solidFill>
                  <a:schemeClr val="accent1"/>
                </a:solidFill>
                <a:latin typeface="微软雅黑"/>
                <a:ea typeface="微软雅黑"/>
              </a:rPr>
              <a:t>总结与思考</a:t>
            </a:r>
            <a:endParaRPr lang="zh-CN" sz="4000" b="1" spc="600" dirty="0">
              <a:solidFill>
                <a:schemeClr val="accent1"/>
              </a:solidFill>
              <a:latin typeface="微软雅黑"/>
              <a:ea typeface="微软雅黑"/>
            </a:endParaRPr>
          </a:p>
        </p:txBody>
      </p:sp>
      <p:grpSp>
        <p:nvGrpSpPr>
          <p:cNvPr id="13" name="组合 12"/>
          <p:cNvGrpSpPr/>
          <p:nvPr/>
        </p:nvGrpSpPr>
        <p:grpSpPr>
          <a:xfrm>
            <a:off x="5321300" y="3044202"/>
            <a:ext cx="1549400" cy="1378900"/>
            <a:chOff x="5127859" y="2518592"/>
            <a:chExt cx="1936282" cy="1723208"/>
          </a:xfrm>
        </p:grpSpPr>
        <p:sp>
          <p:nvSpPr>
            <p:cNvPr id="14" name="任意多边形 5"/>
            <p:cNvSpPr/>
            <p:nvPr/>
          </p:nvSpPr>
          <p:spPr>
            <a:xfrm>
              <a:off x="5127859" y="2518592"/>
              <a:ext cx="1936282" cy="1723208"/>
            </a:xfrm>
            <a:custGeom>
              <a:avLst/>
              <a:gdLst/>
              <a:ahLst/>
              <a:cxnLst/>
              <a:rect l="l" t="t" r="r" b="b"/>
              <a:pathLst>
                <a:path w="1936282" h="1723208">
                  <a:moveTo>
                    <a:pt x="568792" y="0"/>
                  </a:moveTo>
                  <a:lnTo>
                    <a:pt x="852545" y="0"/>
                  </a:lnTo>
                  <a:lnTo>
                    <a:pt x="1083737" y="0"/>
                  </a:lnTo>
                  <a:lnTo>
                    <a:pt x="1367490" y="0"/>
                  </a:lnTo>
                  <a:cubicBezTo>
                    <a:pt x="1422638" y="0"/>
                    <a:pt x="1491924" y="39614"/>
                    <a:pt x="1520205" y="87717"/>
                  </a:cubicBezTo>
                  <a:cubicBezTo>
                    <a:pt x="1916132" y="773887"/>
                    <a:pt x="1916132" y="773887"/>
                    <a:pt x="1916132" y="773887"/>
                  </a:cubicBezTo>
                  <a:cubicBezTo>
                    <a:pt x="1929565" y="797939"/>
                    <a:pt x="1936282" y="829771"/>
                    <a:pt x="1936282" y="861604"/>
                  </a:cubicBezTo>
                  <a:cubicBezTo>
                    <a:pt x="1936282" y="893437"/>
                    <a:pt x="1929565" y="925270"/>
                    <a:pt x="1916132" y="949320"/>
                  </a:cubicBezTo>
                  <a:cubicBezTo>
                    <a:pt x="1520205" y="1635491"/>
                    <a:pt x="1520205" y="1635491"/>
                    <a:pt x="1520205" y="1635491"/>
                  </a:cubicBezTo>
                  <a:cubicBezTo>
                    <a:pt x="1491924" y="1683595"/>
                    <a:pt x="1422638" y="1723208"/>
                    <a:pt x="1367490" y="1723208"/>
                  </a:cubicBezTo>
                  <a:cubicBezTo>
                    <a:pt x="1268508" y="1723208"/>
                    <a:pt x="1181899" y="1723208"/>
                    <a:pt x="1106116" y="1723208"/>
                  </a:cubicBezTo>
                  <a:lnTo>
                    <a:pt x="1083737" y="1723208"/>
                  </a:lnTo>
                  <a:lnTo>
                    <a:pt x="1026584" y="1723208"/>
                  </a:lnTo>
                  <a:lnTo>
                    <a:pt x="1000368" y="1723208"/>
                  </a:lnTo>
                  <a:lnTo>
                    <a:pt x="935914" y="1723208"/>
                  </a:lnTo>
                  <a:lnTo>
                    <a:pt x="909698" y="1723208"/>
                  </a:lnTo>
                  <a:lnTo>
                    <a:pt x="852545" y="1723208"/>
                  </a:lnTo>
                  <a:lnTo>
                    <a:pt x="830166" y="1723208"/>
                  </a:lnTo>
                  <a:cubicBezTo>
                    <a:pt x="754383" y="1723208"/>
                    <a:pt x="667774" y="1723208"/>
                    <a:pt x="568792" y="1723208"/>
                  </a:cubicBezTo>
                  <a:cubicBezTo>
                    <a:pt x="513644" y="1723208"/>
                    <a:pt x="444358" y="1683595"/>
                    <a:pt x="416077" y="1635491"/>
                  </a:cubicBezTo>
                  <a:cubicBezTo>
                    <a:pt x="416077" y="1635491"/>
                    <a:pt x="416077" y="1635491"/>
                    <a:pt x="20150" y="949320"/>
                  </a:cubicBezTo>
                  <a:cubicBezTo>
                    <a:pt x="6717" y="925270"/>
                    <a:pt x="0" y="893437"/>
                    <a:pt x="0" y="861604"/>
                  </a:cubicBezTo>
                  <a:cubicBezTo>
                    <a:pt x="0" y="829771"/>
                    <a:pt x="6717" y="797939"/>
                    <a:pt x="20150" y="773887"/>
                  </a:cubicBezTo>
                  <a:cubicBezTo>
                    <a:pt x="20150" y="773887"/>
                    <a:pt x="20150" y="773887"/>
                    <a:pt x="416077" y="87717"/>
                  </a:cubicBezTo>
                  <a:cubicBezTo>
                    <a:pt x="444358" y="39614"/>
                    <a:pt x="513644" y="0"/>
                    <a:pt x="568792" y="0"/>
                  </a:cubicBezTo>
                  <a:close/>
                </a:path>
              </a:pathLst>
            </a:custGeom>
            <a:solidFill>
              <a:schemeClr val="bg1"/>
            </a:solidFill>
            <a:ln>
              <a:noFill/>
            </a:ln>
            <a:effectLst>
              <a:outerShdw blurRad="63500" sx="102000" sy="102000" algn="ctr" rotWithShape="0">
                <a:srgbClr val="000000">
                  <a:alpha val="40000"/>
                </a:srgbClr>
              </a:outerShdw>
            </a:effectLst>
          </p:spPr>
          <p:txBody>
            <a:bodyPr wrap="square" anchor="ctr"/>
            <a:lstStyle/>
            <a:p>
              <a:pPr algn="ctr"/>
              <a:endParaRPr lang="zh-CN" sz="2590">
                <a:solidFill>
                  <a:schemeClr val="lt1"/>
                </a:solidFill>
              </a:endParaRPr>
            </a:p>
          </p:txBody>
        </p:sp>
        <p:sp>
          <p:nvSpPr>
            <p:cNvPr id="15" name="任意多边形 6"/>
            <p:cNvSpPr/>
            <p:nvPr/>
          </p:nvSpPr>
          <p:spPr>
            <a:xfrm>
              <a:off x="5257193" y="2633694"/>
              <a:ext cx="1677614" cy="1493004"/>
            </a:xfrm>
            <a:custGeom>
              <a:avLst/>
              <a:gdLst/>
              <a:ahLst/>
              <a:cxnLst/>
              <a:rect l="l" t="t" r="r" b="b"/>
              <a:pathLst>
                <a:path w="1677614" h="1493004">
                  <a:moveTo>
                    <a:pt x="492807" y="0"/>
                  </a:moveTo>
                  <a:lnTo>
                    <a:pt x="738653" y="0"/>
                  </a:lnTo>
                  <a:lnTo>
                    <a:pt x="938961" y="0"/>
                  </a:lnTo>
                  <a:lnTo>
                    <a:pt x="1184807" y="0"/>
                  </a:lnTo>
                  <a:cubicBezTo>
                    <a:pt x="1232588" y="0"/>
                    <a:pt x="1292618" y="34322"/>
                    <a:pt x="1317120" y="75999"/>
                  </a:cubicBezTo>
                  <a:cubicBezTo>
                    <a:pt x="1660156" y="670503"/>
                    <a:pt x="1660156" y="670503"/>
                    <a:pt x="1660156" y="670503"/>
                  </a:cubicBezTo>
                  <a:cubicBezTo>
                    <a:pt x="1671794" y="691342"/>
                    <a:pt x="1677614" y="718922"/>
                    <a:pt x="1677614" y="746502"/>
                  </a:cubicBezTo>
                  <a:cubicBezTo>
                    <a:pt x="1677614" y="774082"/>
                    <a:pt x="1671794" y="801663"/>
                    <a:pt x="1660156" y="822500"/>
                  </a:cubicBezTo>
                  <a:cubicBezTo>
                    <a:pt x="1317120" y="1417005"/>
                    <a:pt x="1317120" y="1417005"/>
                    <a:pt x="1317120" y="1417005"/>
                  </a:cubicBezTo>
                  <a:cubicBezTo>
                    <a:pt x="1292618" y="1458683"/>
                    <a:pt x="1232588" y="1493004"/>
                    <a:pt x="1184807" y="1493004"/>
                  </a:cubicBezTo>
                  <a:cubicBezTo>
                    <a:pt x="1099048" y="1493004"/>
                    <a:pt x="1024009" y="1493004"/>
                    <a:pt x="958350" y="1493004"/>
                  </a:cubicBezTo>
                  <a:lnTo>
                    <a:pt x="938961" y="1493004"/>
                  </a:lnTo>
                  <a:lnTo>
                    <a:pt x="889442" y="1493004"/>
                  </a:lnTo>
                  <a:lnTo>
                    <a:pt x="866728" y="1493004"/>
                  </a:lnTo>
                  <a:lnTo>
                    <a:pt x="810886" y="1493004"/>
                  </a:lnTo>
                  <a:lnTo>
                    <a:pt x="788172" y="1493004"/>
                  </a:lnTo>
                  <a:lnTo>
                    <a:pt x="738653" y="1493004"/>
                  </a:lnTo>
                  <a:lnTo>
                    <a:pt x="719264" y="1493004"/>
                  </a:lnTo>
                  <a:cubicBezTo>
                    <a:pt x="653605" y="1493004"/>
                    <a:pt x="578566" y="1493004"/>
                    <a:pt x="492807" y="1493004"/>
                  </a:cubicBezTo>
                  <a:cubicBezTo>
                    <a:pt x="445026" y="1493004"/>
                    <a:pt x="384996" y="1458683"/>
                    <a:pt x="360494" y="1417005"/>
                  </a:cubicBezTo>
                  <a:cubicBezTo>
                    <a:pt x="360494" y="1417005"/>
                    <a:pt x="360494" y="1417005"/>
                    <a:pt x="17458" y="822500"/>
                  </a:cubicBezTo>
                  <a:cubicBezTo>
                    <a:pt x="5820" y="801663"/>
                    <a:pt x="0" y="774082"/>
                    <a:pt x="0" y="746502"/>
                  </a:cubicBezTo>
                  <a:cubicBezTo>
                    <a:pt x="0" y="718922"/>
                    <a:pt x="5820" y="691342"/>
                    <a:pt x="17458" y="670503"/>
                  </a:cubicBezTo>
                  <a:cubicBezTo>
                    <a:pt x="17458" y="670503"/>
                    <a:pt x="17458" y="670503"/>
                    <a:pt x="360494" y="75999"/>
                  </a:cubicBezTo>
                  <a:cubicBezTo>
                    <a:pt x="384996" y="34322"/>
                    <a:pt x="445026" y="0"/>
                    <a:pt x="492807" y="0"/>
                  </a:cubicBezTo>
                  <a:close/>
                </a:path>
              </a:pathLst>
            </a:custGeom>
            <a:solidFill>
              <a:schemeClr val="accent2"/>
            </a:solidFill>
            <a:ln>
              <a:noFill/>
            </a:ln>
          </p:spPr>
          <p:txBody>
            <a:bodyPr wrap="square" anchor="ctr"/>
            <a:lstStyle/>
            <a:p>
              <a:pPr algn="ctr"/>
              <a:endParaRPr lang="zh-CN" sz="2590">
                <a:solidFill>
                  <a:schemeClr val="lt1"/>
                </a:solidFill>
              </a:endParaRPr>
            </a:p>
          </p:txBody>
        </p:sp>
      </p:grpSp>
      <p:sp>
        <p:nvSpPr>
          <p:cNvPr id="16" name="文本框 15"/>
          <p:cNvSpPr txBox="1"/>
          <p:nvPr/>
        </p:nvSpPr>
        <p:spPr>
          <a:xfrm>
            <a:off x="5491220" y="3502820"/>
            <a:ext cx="1209562" cy="461665"/>
          </a:xfrm>
          <a:prstGeom prst="rect">
            <a:avLst/>
          </a:prstGeom>
          <a:noFill/>
        </p:spPr>
        <p:txBody>
          <a:bodyPr wrap="none">
            <a:spAutoFit/>
          </a:bodyPr>
          <a:lstStyle/>
          <a:p>
            <a:r>
              <a:rPr lang="en-US" sz="2400">
                <a:solidFill>
                  <a:schemeClr val="bg1"/>
                </a:solidFill>
                <a:latin typeface="微软雅黑"/>
                <a:ea typeface="微软雅黑"/>
              </a:rPr>
              <a:t>Part.05</a:t>
            </a:r>
          </a:p>
        </p:txBody>
      </p:sp>
      <p:pic>
        <p:nvPicPr>
          <p:cNvPr id="18" name="图片 17"/>
          <p:cNvPicPr>
            <a:picLocks noChangeAspect="1"/>
          </p:cNvPicPr>
          <p:nvPr/>
        </p:nvPicPr>
        <p:blipFill rotWithShape="1">
          <a:blip r:embed="rId4"/>
          <a:srcRect t="19562" b="3296"/>
          <a:stretch/>
        </p:blipFill>
        <p:spPr>
          <a:xfrm>
            <a:off x="2716059" y="661011"/>
            <a:ext cx="6759883" cy="23831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ppt_x"/>
                                          </p:val>
                                        </p:tav>
                                        <p:tav tm="100000">
                                          <p:val>
                                            <p:strVal val="#ppt_x"/>
                                          </p:val>
                                        </p:tav>
                                      </p:tavLst>
                                    </p:anim>
                                    <p:anim calcmode="lin" valueType="num">
                                      <p:cBhvr additive="base">
                                        <p:cTn id="12" dur="75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53" presetClass="entr" presetSubtype="16"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Effect transition="in" filter="fade">
                                      <p:cBhvr>
                                        <p:cTn id="18" dur="500"/>
                                        <p:tgtEl>
                                          <p:spTgt spid="16"/>
                                        </p:tgtEl>
                                      </p:cBhvr>
                                    </p:animEffect>
                                  </p:childTnLst>
                                </p:cTn>
                              </p:par>
                              <p:par>
                                <p:cTn id="19" presetID="2" presetClass="entr" presetSubtype="8" decel="5330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0-#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endParaRPr>
          </a:p>
        </p:txBody>
      </p:sp>
      <p:sp>
        <p:nvSpPr>
          <p:cNvPr id="24" name="矩形 23"/>
          <p:cNvSpPr/>
          <p:nvPr/>
        </p:nvSpPr>
        <p:spPr>
          <a:xfrm>
            <a:off x="10003249" y="0"/>
            <a:ext cx="1666001" cy="792000"/>
          </a:xfrm>
          <a:prstGeom prst="rect">
            <a:avLst/>
          </a:prstGeom>
          <a:solidFill>
            <a:schemeClr val="accent1"/>
          </a:solidFill>
          <a:ln>
            <a:noFill/>
          </a:ln>
        </p:spPr>
        <p:txBody>
          <a:bodyPr anchor="ctr"/>
          <a:lstStyle/>
          <a:p>
            <a:pPr algn="ctr"/>
            <a:endParaRPr lang="zh-CN" sz="2400" b="1">
              <a:solidFill>
                <a:schemeClr val="bg1"/>
              </a:solidFill>
            </a:endParaRPr>
          </a:p>
        </p:txBody>
      </p:sp>
      <p:sp>
        <p:nvSpPr>
          <p:cNvPr id="26"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背景与挑战</a:t>
            </a:r>
          </a:p>
        </p:txBody>
      </p:sp>
      <p:sp>
        <p:nvSpPr>
          <p:cNvPr id="27"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相关工作</a:t>
            </a:r>
          </a:p>
        </p:txBody>
      </p:sp>
      <p:sp>
        <p:nvSpPr>
          <p:cNvPr id="28"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模型与算法</a:t>
            </a:r>
          </a:p>
        </p:txBody>
      </p:sp>
      <p:sp>
        <p:nvSpPr>
          <p:cNvPr id="29"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评价与分析</a:t>
            </a:r>
          </a:p>
        </p:txBody>
      </p:sp>
      <p:sp>
        <p:nvSpPr>
          <p:cNvPr id="30"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solidFill>
                <a:latin typeface="微软雅黑"/>
                <a:ea typeface="微软雅黑"/>
              </a:rPr>
              <a:t>总结与思考</a:t>
            </a:r>
            <a:endParaRPr lang="zh-CN" sz="1600" b="1" dirty="0">
              <a:solidFill>
                <a:schemeClr val="bg1"/>
              </a:solidFill>
              <a:latin typeface="微软雅黑"/>
              <a:ea typeface="微软雅黑"/>
            </a:endParaRPr>
          </a:p>
        </p:txBody>
      </p:sp>
      <p:cxnSp>
        <p:nvCxnSpPr>
          <p:cNvPr id="3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35" name="TextBox 6"/>
          <p:cNvSpPr txBox="1"/>
          <p:nvPr/>
        </p:nvSpPr>
        <p:spPr>
          <a:xfrm>
            <a:off x="681559" y="1108968"/>
            <a:ext cx="1892300" cy="368300"/>
          </a:xfrm>
          <a:prstGeom prst="rect">
            <a:avLst/>
          </a:prstGeom>
          <a:noFill/>
        </p:spPr>
        <p:txBody>
          <a:bodyPr wrap="square" lIns="0" tIns="48000" rIns="0" bIns="48000">
            <a:spAutoFit/>
          </a:bodyPr>
          <a:lstStyle/>
          <a:p>
            <a:pPr algn="ctr"/>
            <a:r>
              <a:rPr lang="en-US" sz="1865" b="1">
                <a:solidFill>
                  <a:srgbClr val="595959"/>
                </a:solidFill>
                <a:latin typeface="微软雅黑"/>
                <a:ea typeface="微软雅黑"/>
              </a:rPr>
              <a:t>5.1 </a:t>
            </a:r>
            <a:r>
              <a:rPr lang="zh-CN" sz="1865" b="1">
                <a:solidFill>
                  <a:srgbClr val="595959"/>
                </a:solidFill>
                <a:latin typeface="微软雅黑"/>
                <a:ea typeface="微软雅黑"/>
              </a:rPr>
              <a:t>亮点与不足</a:t>
            </a:r>
          </a:p>
        </p:txBody>
      </p:sp>
      <p:cxnSp>
        <p:nvCxnSpPr>
          <p:cNvPr id="15"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6" name="直接连接符 15"/>
          <p:cNvCxnSpPr/>
          <p:nvPr/>
        </p:nvCxnSpPr>
        <p:spPr>
          <a:xfrm>
            <a:off x="4933648" y="285092"/>
            <a:ext cx="0" cy="245816"/>
          </a:xfrm>
          <a:prstGeom prst="line">
            <a:avLst/>
          </a:prstGeom>
          <a:ln w="6350">
            <a:solidFill>
              <a:schemeClr val="bg1">
                <a:lumMod val="75000"/>
              </a:schemeClr>
            </a:solidFill>
            <a:prstDash val="solid"/>
            <a:miter/>
          </a:ln>
        </p:spPr>
      </p:cxnSp>
      <p:cxnSp>
        <p:nvCxnSpPr>
          <p:cNvPr id="17" name="直接连接符 16"/>
          <p:cNvCxnSpPr/>
          <p:nvPr/>
        </p:nvCxnSpPr>
        <p:spPr>
          <a:xfrm>
            <a:off x="6635448" y="285092"/>
            <a:ext cx="0" cy="245816"/>
          </a:xfrm>
          <a:prstGeom prst="line">
            <a:avLst/>
          </a:prstGeom>
          <a:ln w="6350">
            <a:solidFill>
              <a:schemeClr val="bg1">
                <a:lumMod val="75000"/>
              </a:schemeClr>
            </a:solidFill>
            <a:prstDash val="solid"/>
            <a:miter/>
          </a:ln>
        </p:spPr>
      </p:cxnSp>
      <p:cxnSp>
        <p:nvCxnSpPr>
          <p:cNvPr id="19" name="直接连接符 18"/>
          <p:cNvCxnSpPr/>
          <p:nvPr/>
        </p:nvCxnSpPr>
        <p:spPr>
          <a:xfrm>
            <a:off x="8337248" y="313246"/>
            <a:ext cx="0" cy="245816"/>
          </a:xfrm>
          <a:prstGeom prst="line">
            <a:avLst/>
          </a:prstGeom>
          <a:ln w="6350">
            <a:solidFill>
              <a:schemeClr val="bg1">
                <a:lumMod val="75000"/>
              </a:schemeClr>
            </a:solidFill>
            <a:prstDash val="solid"/>
            <a:miter/>
          </a:ln>
        </p:spPr>
      </p:cxnSp>
      <p:sp>
        <p:nvSpPr>
          <p:cNvPr id="18" name="任意多边形 17"/>
          <p:cNvSpPr/>
          <p:nvPr/>
        </p:nvSpPr>
        <p:spPr>
          <a:xfrm>
            <a:off x="5414537" y="2180862"/>
            <a:ext cx="3579932" cy="1408815"/>
          </a:xfrm>
          <a:custGeom>
            <a:avLst/>
            <a:gdLst/>
            <a:ahLst/>
            <a:cxnLst/>
            <a:rect l="l" t="t" r="r" b="b"/>
            <a:pathLst>
              <a:path w="3579932" h="1408815">
                <a:moveTo>
                  <a:pt x="3151796" y="0"/>
                </a:moveTo>
                <a:lnTo>
                  <a:pt x="3579932" y="428111"/>
                </a:lnTo>
                <a:lnTo>
                  <a:pt x="3151796" y="856220"/>
                </a:lnTo>
                <a:lnTo>
                  <a:pt x="3151796" y="642165"/>
                </a:lnTo>
                <a:lnTo>
                  <a:pt x="1207004" y="642165"/>
                </a:lnTo>
                <a:lnTo>
                  <a:pt x="1206975" y="643690"/>
                </a:lnTo>
                <a:cubicBezTo>
                  <a:pt x="1001671" y="640023"/>
                  <a:pt x="803504" y="719009"/>
                  <a:pt x="657019" y="862895"/>
                </a:cubicBezTo>
                <a:cubicBezTo>
                  <a:pt x="510533" y="1006778"/>
                  <a:pt x="428017" y="1203491"/>
                  <a:pt x="428017" y="1408815"/>
                </a:cubicBezTo>
                <a:lnTo>
                  <a:pt x="0" y="1408815"/>
                </a:lnTo>
                <a:cubicBezTo>
                  <a:pt x="0" y="1088656"/>
                  <a:pt x="128666" y="781925"/>
                  <a:pt x="357079" y="557570"/>
                </a:cubicBezTo>
                <a:cubicBezTo>
                  <a:pt x="528390" y="389303"/>
                  <a:pt x="745027" y="277958"/>
                  <a:pt x="977694" y="235213"/>
                </a:cubicBezTo>
                <a:lnTo>
                  <a:pt x="1193309" y="217516"/>
                </a:lnTo>
                <a:lnTo>
                  <a:pt x="1193309" y="214054"/>
                </a:lnTo>
                <a:lnTo>
                  <a:pt x="3151796" y="214054"/>
                </a:lnTo>
                <a:close/>
              </a:path>
            </a:pathLst>
          </a:custGeom>
          <a:solidFill>
            <a:schemeClr val="accent1"/>
          </a:solidFill>
          <a:ln>
            <a:noFill/>
          </a:ln>
          <a:effectLst>
            <a:reflection blurRad="6350" stA="52000" endA="300" endPos="35000" dir="5400000" sy="-100000" algn="bl" rotWithShape="0"/>
          </a:effectLst>
        </p:spPr>
        <p:txBody>
          <a:bodyPr vert="horz" wrap="square" lIns="115205" tIns="0" rIns="115205" bIns="0" numCol="1" spcCol="0" anchor="ctr" anchorCtr="0"/>
          <a:lstStyle/>
          <a:p>
            <a:pPr algn="ctr"/>
            <a:endParaRPr lang="zh-CN" sz="4535">
              <a:solidFill>
                <a:schemeClr val="tx1"/>
              </a:solidFill>
              <a:latin typeface="微软雅黑"/>
              <a:ea typeface="微软雅黑"/>
            </a:endParaRPr>
          </a:p>
        </p:txBody>
      </p:sp>
      <p:sp>
        <p:nvSpPr>
          <p:cNvPr id="20" name="任意多边形 19"/>
          <p:cNvSpPr/>
          <p:nvPr/>
        </p:nvSpPr>
        <p:spPr>
          <a:xfrm flipH="1">
            <a:off x="2900379" y="2180862"/>
            <a:ext cx="3579932" cy="1408815"/>
          </a:xfrm>
          <a:custGeom>
            <a:avLst/>
            <a:gdLst/>
            <a:ahLst/>
            <a:cxnLst/>
            <a:rect l="l" t="t" r="r" b="b"/>
            <a:pathLst>
              <a:path w="3579932" h="1408815">
                <a:moveTo>
                  <a:pt x="3151796" y="0"/>
                </a:moveTo>
                <a:lnTo>
                  <a:pt x="3579932" y="428111"/>
                </a:lnTo>
                <a:lnTo>
                  <a:pt x="3151796" y="856220"/>
                </a:lnTo>
                <a:lnTo>
                  <a:pt x="3151796" y="642165"/>
                </a:lnTo>
                <a:lnTo>
                  <a:pt x="1207004" y="642165"/>
                </a:lnTo>
                <a:lnTo>
                  <a:pt x="1206975" y="643690"/>
                </a:lnTo>
                <a:cubicBezTo>
                  <a:pt x="1001671" y="640023"/>
                  <a:pt x="803504" y="719009"/>
                  <a:pt x="657019" y="862895"/>
                </a:cubicBezTo>
                <a:cubicBezTo>
                  <a:pt x="510533" y="1006778"/>
                  <a:pt x="428017" y="1203491"/>
                  <a:pt x="428017" y="1408815"/>
                </a:cubicBezTo>
                <a:lnTo>
                  <a:pt x="0" y="1408815"/>
                </a:lnTo>
                <a:cubicBezTo>
                  <a:pt x="0" y="1088656"/>
                  <a:pt x="128666" y="781925"/>
                  <a:pt x="357079" y="557570"/>
                </a:cubicBezTo>
                <a:cubicBezTo>
                  <a:pt x="528390" y="389303"/>
                  <a:pt x="745027" y="277958"/>
                  <a:pt x="977694" y="235213"/>
                </a:cubicBezTo>
                <a:lnTo>
                  <a:pt x="1193309" y="217516"/>
                </a:lnTo>
                <a:lnTo>
                  <a:pt x="1193309" y="214054"/>
                </a:lnTo>
                <a:lnTo>
                  <a:pt x="3151796" y="214054"/>
                </a:lnTo>
                <a:close/>
              </a:path>
            </a:pathLst>
          </a:custGeom>
          <a:solidFill>
            <a:schemeClr val="accent2"/>
          </a:solidFill>
          <a:ln>
            <a:noFill/>
          </a:ln>
          <a:effectLst>
            <a:reflection blurRad="6350" stA="52000" endA="300" endPos="35000" dir="5400000" sy="-100000" algn="bl" rotWithShape="0"/>
          </a:effectLst>
        </p:spPr>
        <p:txBody>
          <a:bodyPr vert="horz" wrap="square" lIns="115205" tIns="0" rIns="115205" bIns="0" numCol="1" spcCol="0" anchor="ctr" anchorCtr="0"/>
          <a:lstStyle/>
          <a:p>
            <a:pPr algn="ctr"/>
            <a:endParaRPr lang="zh-CN" sz="4535">
              <a:solidFill>
                <a:schemeClr val="tx1"/>
              </a:solidFill>
              <a:latin typeface="微软雅黑"/>
              <a:ea typeface="微软雅黑"/>
            </a:endParaRPr>
          </a:p>
        </p:txBody>
      </p:sp>
      <p:sp>
        <p:nvSpPr>
          <p:cNvPr id="21" name="空心弧 40"/>
          <p:cNvSpPr/>
          <p:nvPr/>
        </p:nvSpPr>
        <p:spPr>
          <a:xfrm flipH="1" flipV="1">
            <a:off x="5231678" y="3571457"/>
            <a:ext cx="1248639" cy="1193240"/>
          </a:xfrm>
          <a:custGeom>
            <a:avLst/>
            <a:gdLst/>
            <a:ahLst/>
            <a:cxnLst/>
            <a:rect l="l" t="t" r="r" b="b"/>
            <a:pathLst>
              <a:path w="1248639" h="1193240">
                <a:moveTo>
                  <a:pt x="0" y="1193240"/>
                </a:moveTo>
                <a:cubicBezTo>
                  <a:pt x="0" y="873081"/>
                  <a:pt x="128666" y="566349"/>
                  <a:pt x="357079" y="341993"/>
                </a:cubicBezTo>
                <a:cubicBezTo>
                  <a:pt x="585492" y="117636"/>
                  <a:pt x="894489" y="-5525"/>
                  <a:pt x="1214616" y="191"/>
                </a:cubicBezTo>
                <a:cubicBezTo>
                  <a:pt x="1248505" y="133722"/>
                  <a:pt x="1273288" y="299136"/>
                  <a:pt x="1206975" y="428113"/>
                </a:cubicBezTo>
                <a:cubicBezTo>
                  <a:pt x="1001671" y="424447"/>
                  <a:pt x="803503" y="503433"/>
                  <a:pt x="657019" y="647319"/>
                </a:cubicBezTo>
                <a:cubicBezTo>
                  <a:pt x="510533" y="791203"/>
                  <a:pt x="428017" y="987916"/>
                  <a:pt x="428017" y="1193240"/>
                </a:cubicBezTo>
                <a:lnTo>
                  <a:pt x="0" y="1193240"/>
                </a:lnTo>
                <a:close/>
              </a:path>
            </a:pathLst>
          </a:custGeom>
          <a:solidFill>
            <a:schemeClr val="accent2"/>
          </a:solidFill>
          <a:ln>
            <a:noFill/>
          </a:ln>
          <a:effectLst>
            <a:reflection blurRad="6350" stA="52000" endA="300" endPos="35000" dir="5400000" sy="-100000" algn="bl" rotWithShape="0"/>
          </a:effectLst>
        </p:spPr>
        <p:txBody>
          <a:bodyPr vert="horz" wrap="square" lIns="115205" tIns="0" rIns="115205" bIns="0" numCol="1" spcCol="0" anchor="ctr" anchorCtr="0"/>
          <a:lstStyle/>
          <a:p>
            <a:pPr algn="ctr"/>
            <a:endParaRPr lang="zh-CN" sz="4535">
              <a:solidFill>
                <a:schemeClr val="tx1"/>
              </a:solidFill>
              <a:latin typeface="微软雅黑"/>
              <a:ea typeface="微软雅黑"/>
            </a:endParaRPr>
          </a:p>
        </p:txBody>
      </p:sp>
      <p:sp>
        <p:nvSpPr>
          <p:cNvPr id="23" name="空心弧 40"/>
          <p:cNvSpPr/>
          <p:nvPr/>
        </p:nvSpPr>
        <p:spPr>
          <a:xfrm flipV="1">
            <a:off x="5414534" y="3571457"/>
            <a:ext cx="1248639" cy="1193240"/>
          </a:xfrm>
          <a:custGeom>
            <a:avLst/>
            <a:gdLst/>
            <a:ahLst/>
            <a:cxnLst/>
            <a:rect l="l" t="t" r="r" b="b"/>
            <a:pathLst>
              <a:path w="1248639" h="1193240">
                <a:moveTo>
                  <a:pt x="0" y="1193240"/>
                </a:moveTo>
                <a:cubicBezTo>
                  <a:pt x="0" y="873081"/>
                  <a:pt x="128666" y="566349"/>
                  <a:pt x="357079" y="341993"/>
                </a:cubicBezTo>
                <a:cubicBezTo>
                  <a:pt x="585492" y="117636"/>
                  <a:pt x="894489" y="-5525"/>
                  <a:pt x="1214616" y="191"/>
                </a:cubicBezTo>
                <a:cubicBezTo>
                  <a:pt x="1248505" y="133722"/>
                  <a:pt x="1273288" y="299136"/>
                  <a:pt x="1206975" y="428113"/>
                </a:cubicBezTo>
                <a:cubicBezTo>
                  <a:pt x="1001671" y="424447"/>
                  <a:pt x="803503" y="503433"/>
                  <a:pt x="657019" y="647319"/>
                </a:cubicBezTo>
                <a:cubicBezTo>
                  <a:pt x="510533" y="791203"/>
                  <a:pt x="428017" y="987916"/>
                  <a:pt x="428017" y="1193240"/>
                </a:cubicBezTo>
                <a:lnTo>
                  <a:pt x="0" y="1193240"/>
                </a:lnTo>
                <a:close/>
              </a:path>
            </a:pathLst>
          </a:custGeom>
          <a:solidFill>
            <a:schemeClr val="accent1"/>
          </a:solidFill>
          <a:ln>
            <a:noFill/>
          </a:ln>
          <a:effectLst>
            <a:reflection blurRad="6350" stA="52000" endA="300" endPos="35000" dir="5400000" sy="-100000" algn="bl" rotWithShape="0"/>
          </a:effectLst>
        </p:spPr>
        <p:txBody>
          <a:bodyPr vert="horz" wrap="square" lIns="115205" tIns="0" rIns="115205" bIns="0" numCol="1" spcCol="0" anchor="ctr" anchorCtr="0"/>
          <a:lstStyle/>
          <a:p>
            <a:pPr algn="ctr"/>
            <a:endParaRPr lang="zh-CN" sz="4535" dirty="0">
              <a:solidFill>
                <a:schemeClr val="tx1"/>
              </a:solidFill>
              <a:latin typeface="微软雅黑"/>
              <a:ea typeface="微软雅黑"/>
            </a:endParaRPr>
          </a:p>
        </p:txBody>
      </p:sp>
      <p:sp>
        <p:nvSpPr>
          <p:cNvPr id="31" name="文本框 14"/>
          <p:cNvSpPr txBox="1"/>
          <p:nvPr/>
        </p:nvSpPr>
        <p:spPr>
          <a:xfrm>
            <a:off x="1014851" y="3344587"/>
            <a:ext cx="3765550" cy="547218"/>
          </a:xfrm>
          <a:prstGeom prst="rect">
            <a:avLst/>
          </a:prstGeom>
          <a:noFill/>
        </p:spPr>
        <p:txBody>
          <a:bodyPr wrap="square" lIns="115205" tIns="57603" rIns="115205" bIns="57603">
            <a:spAutoFit/>
          </a:bodyPr>
          <a:lstStyle/>
          <a:p>
            <a:r>
              <a:rPr lang="en-US" sz="1400" dirty="0">
                <a:latin typeface="Microsoft YaHei"/>
                <a:ea typeface="Microsoft YaHei"/>
              </a:rPr>
              <a:t>
</a:t>
            </a:r>
          </a:p>
        </p:txBody>
      </p:sp>
      <p:sp>
        <p:nvSpPr>
          <p:cNvPr id="32" name="矩形 31"/>
          <p:cNvSpPr/>
          <p:nvPr/>
        </p:nvSpPr>
        <p:spPr>
          <a:xfrm>
            <a:off x="1007435" y="2325031"/>
            <a:ext cx="1620957" cy="523220"/>
          </a:xfrm>
          <a:prstGeom prst="rect">
            <a:avLst/>
          </a:prstGeom>
        </p:spPr>
        <p:txBody>
          <a:bodyPr wrap="none">
            <a:spAutoFit/>
          </a:bodyPr>
          <a:lstStyle/>
          <a:p>
            <a:r>
              <a:rPr lang="zh-CN" sz="2800" b="1" dirty="0">
                <a:solidFill>
                  <a:schemeClr val="tx1">
                    <a:lumMod val="75000"/>
                    <a:lumOff val="25000"/>
                  </a:schemeClr>
                </a:solidFill>
                <a:latin typeface="微软雅黑"/>
                <a:ea typeface="微软雅黑"/>
              </a:rPr>
              <a:t>亮点之处</a:t>
            </a:r>
          </a:p>
        </p:txBody>
      </p:sp>
      <p:sp>
        <p:nvSpPr>
          <p:cNvPr id="36" name="矩形 35"/>
          <p:cNvSpPr/>
          <p:nvPr/>
        </p:nvSpPr>
        <p:spPr>
          <a:xfrm>
            <a:off x="9246588" y="2362049"/>
            <a:ext cx="1620957" cy="523220"/>
          </a:xfrm>
          <a:prstGeom prst="rect">
            <a:avLst/>
          </a:prstGeom>
        </p:spPr>
        <p:txBody>
          <a:bodyPr wrap="none">
            <a:spAutoFit/>
          </a:bodyPr>
          <a:lstStyle/>
          <a:p>
            <a:r>
              <a:rPr lang="zh-CN" sz="2800" b="1" dirty="0">
                <a:solidFill>
                  <a:schemeClr val="tx1">
                    <a:lumMod val="75000"/>
                    <a:lumOff val="25000"/>
                  </a:schemeClr>
                </a:solidFill>
                <a:latin typeface="微软雅黑"/>
                <a:ea typeface="微软雅黑"/>
              </a:rPr>
              <a:t>不足之处</a:t>
            </a:r>
          </a:p>
        </p:txBody>
      </p:sp>
      <p:pic>
        <p:nvPicPr>
          <p:cNvPr id="33" name="图片 32"/>
          <p:cNvPicPr>
            <a:picLocks noChangeAspect="1"/>
          </p:cNvPicPr>
          <p:nvPr/>
        </p:nvPicPr>
        <p:blipFill>
          <a:blip r:embed="rId3"/>
          <a:stretch/>
        </p:blipFill>
        <p:spPr>
          <a:xfrm>
            <a:off x="373910" y="-274792"/>
            <a:ext cx="2508327" cy="1146352"/>
          </a:xfrm>
          <a:prstGeom prst="rect">
            <a:avLst/>
          </a:prstGeom>
        </p:spPr>
      </p:pic>
      <p:sp>
        <p:nvSpPr>
          <p:cNvPr id="2" name="文本框 1">
            <a:extLst>
              <a:ext uri="{FF2B5EF4-FFF2-40B4-BE49-F238E27FC236}">
                <a16:creationId xmlns:a16="http://schemas.microsoft.com/office/drawing/2014/main" id="{B4845D28-A5E2-468E-6F1C-B9DF91726139}"/>
              </a:ext>
            </a:extLst>
          </p:cNvPr>
          <p:cNvSpPr txBox="1"/>
          <p:nvPr/>
        </p:nvSpPr>
        <p:spPr>
          <a:xfrm>
            <a:off x="197853" y="3016068"/>
            <a:ext cx="4735795" cy="14229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动态适应不同应用对时延的需求</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只在服务端修改，部署成本低</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低时延同时保证满足正常吞吐量需求</a:t>
            </a:r>
          </a:p>
        </p:txBody>
      </p:sp>
      <p:sp>
        <p:nvSpPr>
          <p:cNvPr id="37" name="文本框 36">
            <a:extLst>
              <a:ext uri="{FF2B5EF4-FFF2-40B4-BE49-F238E27FC236}">
                <a16:creationId xmlns:a16="http://schemas.microsoft.com/office/drawing/2014/main" id="{B96B1FF4-C142-028D-5E32-9E39CC62AA4E}"/>
              </a:ext>
            </a:extLst>
          </p:cNvPr>
          <p:cNvSpPr txBox="1"/>
          <p:nvPr/>
        </p:nvSpPr>
        <p:spPr>
          <a:xfrm>
            <a:off x="8480349" y="3016068"/>
            <a:ext cx="4260273" cy="96128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仅适用于蜂窝网络</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存在用户滥用参数风险</a:t>
            </a:r>
            <a:endParaRPr lang="en-US" altLang="zh-CN"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1E98CF4D-A684-91A1-414B-91799DC22BAC}"/>
              </a:ext>
            </a:extLst>
          </p:cNvPr>
          <p:cNvSpPr txBox="1"/>
          <p:nvPr/>
        </p:nvSpPr>
        <p:spPr>
          <a:xfrm>
            <a:off x="3074424" y="5367952"/>
            <a:ext cx="7177497" cy="1392176"/>
          </a:xfrm>
          <a:prstGeom prst="rect">
            <a:avLst/>
          </a:prstGeom>
          <a:noFill/>
        </p:spPr>
        <p:txBody>
          <a:bodyPr wrap="square" rtlCol="0">
            <a:spAutoFit/>
          </a:bodyPr>
          <a:lstStyle/>
          <a:p>
            <a:r>
              <a:rPr lang="zh-CN" altLang="en-US" sz="2800" b="1" dirty="0">
                <a:solidFill>
                  <a:schemeClr val="tx1">
                    <a:lumMod val="75000"/>
                    <a:lumOff val="25000"/>
                  </a:schemeClr>
                </a:solidFill>
                <a:latin typeface="微软雅黑"/>
                <a:ea typeface="微软雅黑"/>
              </a:rPr>
              <a:t>                  可能的改进</a:t>
            </a:r>
            <a:endParaRPr lang="en-US" altLang="zh-CN" sz="2800" b="1" dirty="0">
              <a:solidFill>
                <a:schemeClr val="tx1">
                  <a:lumMod val="75000"/>
                  <a:lumOff val="25000"/>
                </a:schemeClr>
              </a:solidFill>
              <a:latin typeface="微软雅黑"/>
              <a:ea typeface="微软雅黑"/>
            </a:endParaRPr>
          </a:p>
          <a:p>
            <a:pPr marL="457200" indent="-4572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为应用程序类型设定固定的</a:t>
            </a:r>
            <a:r>
              <a:rPr lang="en-US" altLang="zh-CN" sz="2000" dirty="0">
                <a:latin typeface="微软雅黑" panose="020B0503020204020204" pitchFamily="34" charset="-122"/>
                <a:ea typeface="微软雅黑" panose="020B0503020204020204" pitchFamily="34" charset="-122"/>
              </a:rPr>
              <a:t>target</a:t>
            </a:r>
          </a:p>
          <a:p>
            <a:pPr marL="457200" indent="-4572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从蜂窝网络扩展到有线网络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par>
                          <p:cTn id="17" fill="hold">
                            <p:stCondLst>
                              <p:cond delay="2500"/>
                            </p:stCondLst>
                            <p:childTnLst>
                              <p:par>
                                <p:cTn id="18" presetID="10" presetClass="entr" presetSubtype="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par>
                          <p:cTn id="24" fill="hold">
                            <p:stCondLst>
                              <p:cond delay="3500"/>
                            </p:stCondLst>
                            <p:childTnLst>
                              <p:par>
                                <p:cTn id="25" presetID="10" presetClass="entr" presetSubtype="0"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par>
                          <p:cTn id="31" fill="hold">
                            <p:stCondLst>
                              <p:cond delay="4500"/>
                            </p:stCondLst>
                            <p:childTnLst>
                              <p:par>
                                <p:cTn id="32" presetID="47" presetClass="entr" presetSubtype="0"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1000"/>
                                        <p:tgtEl>
                                          <p:spTgt spid="32"/>
                                        </p:tgtEl>
                                      </p:cBhvr>
                                    </p:animEffect>
                                    <p:anim calcmode="lin" valueType="num">
                                      <p:cBhvr>
                                        <p:cTn id="35" dur="1000" fill="hold"/>
                                        <p:tgtEl>
                                          <p:spTgt spid="32"/>
                                        </p:tgtEl>
                                        <p:attrNameLst>
                                          <p:attrName>ppt_x</p:attrName>
                                        </p:attrNameLst>
                                      </p:cBhvr>
                                      <p:tavLst>
                                        <p:tav tm="0">
                                          <p:val>
                                            <p:strVal val="#ppt_x"/>
                                          </p:val>
                                        </p:tav>
                                        <p:tav tm="100000">
                                          <p:val>
                                            <p:strVal val="#ppt_x"/>
                                          </p:val>
                                        </p:tav>
                                      </p:tavLst>
                                    </p:anim>
                                    <p:anim calcmode="lin" valueType="num">
                                      <p:cBhvr>
                                        <p:cTn id="36" dur="1000" fill="hold"/>
                                        <p:tgtEl>
                                          <p:spTgt spid="3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1000"/>
                                        <p:tgtEl>
                                          <p:spTgt spid="36"/>
                                        </p:tgtEl>
                                      </p:cBhvr>
                                    </p:animEffect>
                                    <p:anim calcmode="lin" valueType="num">
                                      <p:cBhvr>
                                        <p:cTn id="40" dur="1000" fill="hold"/>
                                        <p:tgtEl>
                                          <p:spTgt spid="36"/>
                                        </p:tgtEl>
                                        <p:attrNameLst>
                                          <p:attrName>ppt_x</p:attrName>
                                        </p:attrNameLst>
                                      </p:cBhvr>
                                      <p:tavLst>
                                        <p:tav tm="0">
                                          <p:val>
                                            <p:strVal val="#ppt_x"/>
                                          </p:val>
                                        </p:tav>
                                        <p:tav tm="100000">
                                          <p:val>
                                            <p:strVal val="#ppt_x"/>
                                          </p:val>
                                        </p:tav>
                                      </p:tavLst>
                                    </p:anim>
                                    <p:anim calcmode="lin" valueType="num">
                                      <p:cBhvr>
                                        <p:cTn id="41" dur="1000" fill="hold"/>
                                        <p:tgtEl>
                                          <p:spTgt spid="36"/>
                                        </p:tgtEl>
                                        <p:attrNameLst>
                                          <p:attrName>ppt_y</p:attrName>
                                        </p:attrNameLst>
                                      </p:cBhvr>
                                      <p:tavLst>
                                        <p:tav tm="0">
                                          <p:val>
                                            <p:strVal val="#ppt_y+.1"/>
                                          </p:val>
                                        </p:tav>
                                        <p:tav tm="100000">
                                          <p:val>
                                            <p:strVal val="#ppt_y"/>
                                          </p:val>
                                        </p:tav>
                                      </p:tavLst>
                                    </p:anim>
                                  </p:childTnLst>
                                </p:cTn>
                              </p:par>
                            </p:childTnLst>
                          </p:cTn>
                        </p:par>
                        <p:par>
                          <p:cTn id="42" fill="hold">
                            <p:stCondLst>
                              <p:cond delay="10500"/>
                            </p:stCondLst>
                            <p:childTnLst>
                              <p:par>
                                <p:cTn id="43" presetID="10" presetClass="entr" presetSubtype="0" fill="hold" nodeType="after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latin typeface="微软雅黑" panose="020B0503020204020204" pitchFamily="34" charset="-122"/>
              <a:ea typeface="微软雅黑" panose="020B0503020204020204" pitchFamily="34" charset="-122"/>
            </a:endParaRPr>
          </a:p>
        </p:txBody>
      </p:sp>
      <p:sp>
        <p:nvSpPr>
          <p:cNvPr id="24" name="矩形 23"/>
          <p:cNvSpPr/>
          <p:nvPr/>
        </p:nvSpPr>
        <p:spPr>
          <a:xfrm>
            <a:off x="10003249" y="0"/>
            <a:ext cx="1666001" cy="792000"/>
          </a:xfrm>
          <a:prstGeom prst="rect">
            <a:avLst/>
          </a:prstGeom>
          <a:solidFill>
            <a:schemeClr val="accent1"/>
          </a:solidFill>
          <a:ln>
            <a:noFill/>
          </a:ln>
        </p:spPr>
        <p:txBody>
          <a:bodyPr anchor="ctr"/>
          <a:lstStyle/>
          <a:p>
            <a:pPr algn="ctr"/>
            <a:endParaRPr lang="zh-CN" sz="2400" b="1">
              <a:solidFill>
                <a:schemeClr val="bg1"/>
              </a:solidFill>
              <a:latin typeface="微软雅黑" panose="020B0503020204020204" pitchFamily="34" charset="-122"/>
              <a:ea typeface="微软雅黑" panose="020B0503020204020204" pitchFamily="34" charset="-122"/>
            </a:endParaRPr>
          </a:p>
        </p:txBody>
      </p:sp>
      <p:sp>
        <p:nvSpPr>
          <p:cNvPr id="26"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背景与挑战</a:t>
            </a:r>
          </a:p>
        </p:txBody>
      </p:sp>
      <p:sp>
        <p:nvSpPr>
          <p:cNvPr id="27"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相关工作</a:t>
            </a:r>
          </a:p>
        </p:txBody>
      </p:sp>
      <p:sp>
        <p:nvSpPr>
          <p:cNvPr id="28"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模型与算法</a:t>
            </a:r>
          </a:p>
        </p:txBody>
      </p:sp>
      <p:sp>
        <p:nvSpPr>
          <p:cNvPr id="29"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评价与分析</a:t>
            </a:r>
          </a:p>
        </p:txBody>
      </p:sp>
      <p:sp>
        <p:nvSpPr>
          <p:cNvPr id="30"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总结与思考</a:t>
            </a:r>
            <a:endParaRPr lang="zh-CN" sz="1600" b="1" dirty="0">
              <a:solidFill>
                <a:schemeClr val="bg1"/>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35" name="TextBox 6"/>
          <p:cNvSpPr txBox="1"/>
          <p:nvPr/>
        </p:nvSpPr>
        <p:spPr>
          <a:xfrm>
            <a:off x="681559" y="1108968"/>
            <a:ext cx="1892300" cy="383939"/>
          </a:xfrm>
          <a:prstGeom prst="rect">
            <a:avLst/>
          </a:prstGeom>
          <a:noFill/>
        </p:spPr>
        <p:txBody>
          <a:bodyPr wrap="square" lIns="0" tIns="48000" rIns="0" bIns="48000">
            <a:spAutoFit/>
          </a:bodyPr>
          <a:lstStyle/>
          <a:p>
            <a:pPr algn="ctr"/>
            <a:r>
              <a:rPr lang="en-US" sz="1865" b="1">
                <a:solidFill>
                  <a:srgbClr val="595959"/>
                </a:solidFill>
                <a:latin typeface="微软雅黑" panose="020B0503020204020204" pitchFamily="34" charset="-122"/>
                <a:ea typeface="微软雅黑" panose="020B0503020204020204" pitchFamily="34" charset="-122"/>
              </a:rPr>
              <a:t>5.2 总结</a:t>
            </a:r>
          </a:p>
        </p:txBody>
      </p:sp>
      <p:cxnSp>
        <p:nvCxnSpPr>
          <p:cNvPr id="15"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6" name="直接连接符 15"/>
          <p:cNvCxnSpPr/>
          <p:nvPr/>
        </p:nvCxnSpPr>
        <p:spPr>
          <a:xfrm>
            <a:off x="4933648" y="285092"/>
            <a:ext cx="0" cy="245816"/>
          </a:xfrm>
          <a:prstGeom prst="line">
            <a:avLst/>
          </a:prstGeom>
          <a:ln w="6350">
            <a:solidFill>
              <a:schemeClr val="bg1">
                <a:lumMod val="75000"/>
              </a:schemeClr>
            </a:solidFill>
            <a:prstDash val="solid"/>
            <a:miter/>
          </a:ln>
        </p:spPr>
      </p:cxnSp>
      <p:cxnSp>
        <p:nvCxnSpPr>
          <p:cNvPr id="17" name="直接连接符 16"/>
          <p:cNvCxnSpPr/>
          <p:nvPr/>
        </p:nvCxnSpPr>
        <p:spPr>
          <a:xfrm>
            <a:off x="6635448" y="285092"/>
            <a:ext cx="0" cy="245816"/>
          </a:xfrm>
          <a:prstGeom prst="line">
            <a:avLst/>
          </a:prstGeom>
          <a:ln w="6350">
            <a:solidFill>
              <a:schemeClr val="bg1">
                <a:lumMod val="75000"/>
              </a:schemeClr>
            </a:solidFill>
            <a:prstDash val="solid"/>
            <a:miter/>
          </a:ln>
        </p:spPr>
      </p:cxnSp>
      <p:cxnSp>
        <p:nvCxnSpPr>
          <p:cNvPr id="19" name="直接连接符 18"/>
          <p:cNvCxnSpPr/>
          <p:nvPr/>
        </p:nvCxnSpPr>
        <p:spPr>
          <a:xfrm>
            <a:off x="8337248" y="313246"/>
            <a:ext cx="0" cy="245816"/>
          </a:xfrm>
          <a:prstGeom prst="line">
            <a:avLst/>
          </a:prstGeom>
          <a:ln w="6350">
            <a:solidFill>
              <a:schemeClr val="bg1">
                <a:lumMod val="75000"/>
              </a:schemeClr>
            </a:solidFill>
            <a:prstDash val="solid"/>
            <a:miter/>
          </a:ln>
        </p:spPr>
      </p:cxnSp>
      <p:sp>
        <p:nvSpPr>
          <p:cNvPr id="18" name="矩形 17"/>
          <p:cNvSpPr/>
          <p:nvPr/>
        </p:nvSpPr>
        <p:spPr>
          <a:xfrm>
            <a:off x="1245664" y="1925640"/>
            <a:ext cx="9555685" cy="1593954"/>
          </a:xfrm>
          <a:prstGeom prst="rect">
            <a:avLst/>
          </a:prstGeom>
          <a:noFill/>
          <a:ln w="6350">
            <a:solidFill>
              <a:schemeClr val="accent2"/>
            </a:solidFill>
            <a:prstDash val="solid"/>
            <a:miter/>
          </a:ln>
        </p:spPr>
        <p:txBody>
          <a:bodyPr anchor="ctr"/>
          <a:lstStyle/>
          <a:p>
            <a:pPr algn="ctr"/>
            <a:endParaRPr lang="zh-CN">
              <a:solidFill>
                <a:schemeClr val="lt1"/>
              </a:solidFill>
              <a:latin typeface="微软雅黑" panose="020B0503020204020204" pitchFamily="34" charset="-122"/>
              <a:ea typeface="微软雅黑" panose="020B0503020204020204" pitchFamily="34" charset="-122"/>
            </a:endParaRPr>
          </a:p>
        </p:txBody>
      </p:sp>
      <p:sp>
        <p:nvSpPr>
          <p:cNvPr id="20" name="斜纹 19"/>
          <p:cNvSpPr/>
          <p:nvPr/>
        </p:nvSpPr>
        <p:spPr>
          <a:xfrm>
            <a:off x="1217750" y="1903936"/>
            <a:ext cx="359773" cy="359773"/>
          </a:xfrm>
          <a:prstGeom prst="diagStripe">
            <a:avLst/>
          </a:prstGeom>
          <a:solidFill>
            <a:schemeClr val="accent2"/>
          </a:solidFill>
          <a:ln w="12700">
            <a:solidFill>
              <a:schemeClr val="accent2"/>
            </a:solidFill>
            <a:prstDash val="solid"/>
            <a:miter/>
          </a:ln>
        </p:spPr>
        <p:txBody>
          <a:bodyPr anchor="ctr"/>
          <a:lstStyle/>
          <a:p>
            <a:pPr algn="ctr"/>
            <a:endParaRPr lang="zh-CN">
              <a:solidFill>
                <a:schemeClr val="tx1"/>
              </a:solidFill>
              <a:latin typeface="微软雅黑" panose="020B0503020204020204" pitchFamily="34" charset="-122"/>
              <a:ea typeface="微软雅黑" panose="020B0503020204020204" pitchFamily="34" charset="-122"/>
            </a:endParaRPr>
          </a:p>
        </p:txBody>
      </p:sp>
      <p:sp>
        <p:nvSpPr>
          <p:cNvPr id="21" name="斜纹 20"/>
          <p:cNvSpPr/>
          <p:nvPr/>
        </p:nvSpPr>
        <p:spPr>
          <a:xfrm rot="10800000">
            <a:off x="10475731" y="3202913"/>
            <a:ext cx="359773" cy="359773"/>
          </a:xfrm>
          <a:prstGeom prst="diagStripe">
            <a:avLst/>
          </a:prstGeom>
          <a:solidFill>
            <a:schemeClr val="accent2"/>
          </a:solidFill>
          <a:ln>
            <a:noFill/>
          </a:ln>
        </p:spPr>
        <p:txBody>
          <a:bodyPr anchor="ctr"/>
          <a:lstStyle/>
          <a:p>
            <a:pPr algn="ctr"/>
            <a:endParaRPr lang="zh-CN">
              <a:solidFill>
                <a:schemeClr val="tx1"/>
              </a:solidFill>
              <a:latin typeface="微软雅黑" panose="020B0503020204020204" pitchFamily="34" charset="-122"/>
              <a:ea typeface="微软雅黑" panose="020B0503020204020204" pitchFamily="34" charset="-122"/>
            </a:endParaRPr>
          </a:p>
        </p:txBody>
      </p:sp>
      <p:sp>
        <p:nvSpPr>
          <p:cNvPr id="23" name="矩形 22"/>
          <p:cNvSpPr/>
          <p:nvPr/>
        </p:nvSpPr>
        <p:spPr>
          <a:xfrm>
            <a:off x="1559456" y="2173401"/>
            <a:ext cx="8928100" cy="920573"/>
          </a:xfrm>
          <a:prstGeom prst="rect">
            <a:avLst/>
          </a:prstGeom>
        </p:spPr>
        <p:txBody>
          <a:bodyPr wrap="square">
            <a:spAutoFit/>
          </a:bodyPr>
          <a:lstStyle/>
          <a:p>
            <a:pPr algn="just">
              <a:lnSpc>
                <a:spcPct val="150000"/>
              </a:lnSpc>
            </a:pPr>
            <a:r>
              <a:rPr lang="zh-CN" sz="2000" b="1" dirty="0">
                <a:solidFill>
                  <a:srgbClr val="595959"/>
                </a:solidFill>
                <a:latin typeface="微软雅黑" panose="020B0503020204020204" pitchFamily="34" charset="-122"/>
                <a:ea typeface="微软雅黑" panose="020B0503020204020204" pitchFamily="34" charset="-122"/>
              </a:rPr>
              <a:t>论文结论：</a:t>
            </a:r>
            <a:r>
              <a:rPr lang="en-US" dirty="0">
                <a:latin typeface="微软雅黑" panose="020B0503020204020204" pitchFamily="34" charset="-122"/>
                <a:ea typeface="微软雅黑" panose="020B0503020204020204" pitchFamily="34" charset="-122"/>
              </a:rPr>
              <a:t>C2TCP</a:t>
            </a:r>
            <a:r>
              <a:rPr lang="zh-CN" dirty="0">
                <a:latin typeface="微软雅黑" panose="020B0503020204020204" pitchFamily="34" charset="-122"/>
                <a:ea typeface="微软雅黑" panose="020B0503020204020204" pitchFamily="34" charset="-122"/>
              </a:rPr>
              <a:t>，是一个为蜂窝网络设计的拥堵控制协议﹐用于</a:t>
            </a:r>
            <a:r>
              <a:rPr lang="zh-CN" altLang="en-US" dirty="0">
                <a:latin typeface="微软雅黑" panose="020B0503020204020204" pitchFamily="34" charset="-122"/>
                <a:ea typeface="微软雅黑" panose="020B0503020204020204" pitchFamily="34" charset="-122"/>
              </a:rPr>
              <a:t>在保持正常吞吐量的同时满足不同应用程序的时延要求</a:t>
            </a:r>
            <a:r>
              <a:rPr lang="zh-CN" dirty="0">
                <a:latin typeface="微软雅黑" panose="020B0503020204020204" pitchFamily="34" charset="-122"/>
                <a:ea typeface="微软雅黑" panose="020B0503020204020204" pitchFamily="34" charset="-122"/>
              </a:rPr>
              <a:t>。</a:t>
            </a:r>
          </a:p>
        </p:txBody>
      </p:sp>
      <p:sp>
        <p:nvSpPr>
          <p:cNvPr id="25" name="矩形 24"/>
          <p:cNvSpPr/>
          <p:nvPr/>
        </p:nvSpPr>
        <p:spPr>
          <a:xfrm>
            <a:off x="1263745" y="3829668"/>
            <a:ext cx="576000" cy="576000"/>
          </a:xfrm>
          <a:prstGeom prst="rect">
            <a:avLst/>
          </a:prstGeom>
          <a:solidFill>
            <a:schemeClr val="accent1"/>
          </a:solidFill>
          <a:ln>
            <a:noFill/>
          </a:ln>
        </p:spPr>
        <p:txBody>
          <a:bodyPr lIns="0" tIns="0" rIns="0" bIns="0" anchor="ctr"/>
          <a:lstStyle/>
          <a:p>
            <a:pPr algn="ctr"/>
            <a:r>
              <a:rPr lang="en-US">
                <a:solidFill>
                  <a:schemeClr val="bg1"/>
                </a:solidFill>
                <a:latin typeface="微软雅黑" panose="020B0503020204020204" pitchFamily="34" charset="-122"/>
                <a:ea typeface="微软雅黑" panose="020B0503020204020204" pitchFamily="34" charset="-122"/>
              </a:rPr>
              <a:t>01</a:t>
            </a:r>
            <a:endParaRPr lang="zh-CN">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1263745" y="4749851"/>
            <a:ext cx="576000" cy="576000"/>
          </a:xfrm>
          <a:prstGeom prst="rect">
            <a:avLst/>
          </a:prstGeom>
          <a:solidFill>
            <a:schemeClr val="accent1"/>
          </a:solidFill>
          <a:ln>
            <a:noFill/>
          </a:ln>
        </p:spPr>
        <p:txBody>
          <a:bodyPr lIns="0" tIns="0" rIns="0" bIns="0" anchor="ctr"/>
          <a:lstStyle/>
          <a:p>
            <a:pPr algn="ctr"/>
            <a:r>
              <a:rPr lang="en-US">
                <a:solidFill>
                  <a:schemeClr val="bg1"/>
                </a:solidFill>
                <a:latin typeface="微软雅黑" panose="020B0503020204020204" pitchFamily="34" charset="-122"/>
                <a:ea typeface="微软雅黑" panose="020B0503020204020204" pitchFamily="34" charset="-122"/>
              </a:rPr>
              <a:t>02</a:t>
            </a:r>
            <a:endParaRPr lang="zh-CN">
              <a:solidFill>
                <a:schemeClr val="bg1"/>
              </a:solidFill>
              <a:latin typeface="微软雅黑" panose="020B0503020204020204" pitchFamily="34" charset="-122"/>
              <a:ea typeface="微软雅黑" panose="020B0503020204020204" pitchFamily="34" charset="-122"/>
            </a:endParaRPr>
          </a:p>
        </p:txBody>
      </p:sp>
      <p:sp>
        <p:nvSpPr>
          <p:cNvPr id="32" name="Text Box 14"/>
          <p:cNvSpPr txBox="1">
            <a:spLocks noChangeArrowheads="1"/>
          </p:cNvSpPr>
          <p:nvPr/>
        </p:nvSpPr>
        <p:spPr>
          <a:xfrm>
            <a:off x="1971104" y="3936693"/>
            <a:ext cx="8661400" cy="369332"/>
          </a:xfrm>
          <a:prstGeom prst="rect">
            <a:avLst/>
          </a:prstGeom>
          <a:noFill/>
          <a:ln>
            <a:noFill/>
          </a:ln>
        </p:spPr>
        <p:txBody>
          <a:bodyPr wrap="square">
            <a:spAutoFit/>
          </a:bodyPr>
          <a:lstStyle>
            <a:lvl1pPr marL="120650" lvl="0" indent="-12065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zh-CN" dirty="0">
                <a:latin typeface="微软雅黑" panose="020B0503020204020204" pitchFamily="34" charset="-122"/>
                <a:ea typeface="微软雅黑" panose="020B0503020204020204" pitchFamily="34" charset="-122"/>
              </a:rPr>
              <a:t>不使用任何网络状态分析﹑通道预测或复杂的速率调整机制</a:t>
            </a:r>
          </a:p>
        </p:txBody>
      </p:sp>
      <p:sp>
        <p:nvSpPr>
          <p:cNvPr id="36" name="Text Box 14"/>
          <p:cNvSpPr txBox="1">
            <a:spLocks noChangeArrowheads="1"/>
          </p:cNvSpPr>
          <p:nvPr/>
        </p:nvSpPr>
        <p:spPr>
          <a:xfrm>
            <a:off x="1971104" y="4809251"/>
            <a:ext cx="8661400" cy="458908"/>
          </a:xfrm>
          <a:prstGeom prst="rect">
            <a:avLst/>
          </a:prstGeom>
          <a:noFill/>
          <a:ln>
            <a:noFill/>
          </a:ln>
        </p:spPr>
        <p:txBody>
          <a:bodyPr wrap="square">
            <a:spAutoFit/>
          </a:bodyPr>
          <a:lstStyle>
            <a:lvl1pPr marL="120650" lvl="0" indent="-12065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marL="0" indent="0">
              <a:lnSpc>
                <a:spcPct val="150000"/>
              </a:lnSpc>
            </a:pPr>
            <a:r>
              <a:rPr lang="zh-CN" dirty="0">
                <a:latin typeface="微软雅黑" panose="020B0503020204020204" pitchFamily="34" charset="-122"/>
                <a:ea typeface="微软雅黑" panose="020B0503020204020204" pitchFamily="34" charset="-122"/>
              </a:rPr>
              <a:t>不改变网络设备，只修改服务端以实现超低延迟和高带宽的通信</a:t>
            </a:r>
          </a:p>
        </p:txBody>
      </p:sp>
      <p:sp>
        <p:nvSpPr>
          <p:cNvPr id="37" name="矩形 36"/>
          <p:cNvSpPr/>
          <p:nvPr/>
        </p:nvSpPr>
        <p:spPr>
          <a:xfrm>
            <a:off x="1263745" y="5719054"/>
            <a:ext cx="576000" cy="576000"/>
          </a:xfrm>
          <a:prstGeom prst="rect">
            <a:avLst/>
          </a:prstGeom>
          <a:solidFill>
            <a:schemeClr val="accent1"/>
          </a:solidFill>
          <a:ln>
            <a:noFill/>
          </a:ln>
        </p:spPr>
        <p:txBody>
          <a:bodyPr lIns="0" tIns="0" rIns="0" bIns="0" anchor="ctr"/>
          <a:lstStyle/>
          <a:p>
            <a:pPr algn="ctr"/>
            <a:r>
              <a:rPr lang="en-US" dirty="0">
                <a:solidFill>
                  <a:schemeClr val="bg1"/>
                </a:solidFill>
                <a:latin typeface="微软雅黑" panose="020B0503020204020204" pitchFamily="34" charset="-122"/>
                <a:ea typeface="微软雅黑" panose="020B0503020204020204" pitchFamily="34" charset="-122"/>
              </a:rPr>
              <a:t>03</a:t>
            </a:r>
            <a:endParaRPr lang="zh-CN" dirty="0">
              <a:solidFill>
                <a:schemeClr val="bg1"/>
              </a:solidFill>
              <a:latin typeface="微软雅黑" panose="020B0503020204020204" pitchFamily="34" charset="-122"/>
              <a:ea typeface="微软雅黑" panose="020B0503020204020204" pitchFamily="34" charset="-122"/>
            </a:endParaRPr>
          </a:p>
        </p:txBody>
      </p:sp>
      <p:sp>
        <p:nvSpPr>
          <p:cNvPr id="38" name="Text Box 14"/>
          <p:cNvSpPr txBox="1">
            <a:spLocks noChangeArrowheads="1"/>
          </p:cNvSpPr>
          <p:nvPr/>
        </p:nvSpPr>
        <p:spPr>
          <a:xfrm>
            <a:off x="1971104" y="5719054"/>
            <a:ext cx="8109781" cy="646331"/>
          </a:xfrm>
          <a:prstGeom prst="rect">
            <a:avLst/>
          </a:prstGeom>
          <a:noFill/>
          <a:ln>
            <a:noFill/>
          </a:ln>
        </p:spPr>
        <p:txBody>
          <a:bodyPr wrap="square">
            <a:spAutoFit/>
          </a:bodyPr>
          <a:lstStyle>
            <a:lvl1pPr marL="120650" lvl="0" indent="-12065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zh-CN" dirty="0">
                <a:latin typeface="微软雅黑" panose="020B0503020204020204" pitchFamily="34" charset="-122"/>
                <a:ea typeface="微软雅黑" panose="020B0503020204020204" pitchFamily="34" charset="-122"/>
              </a:rPr>
              <a:t>实际实验和跟踪评估表明，</a:t>
            </a:r>
            <a:r>
              <a:rPr lang="en-US" dirty="0">
                <a:latin typeface="微软雅黑" panose="020B0503020204020204" pitchFamily="34" charset="-122"/>
                <a:ea typeface="微软雅黑" panose="020B0503020204020204" pitchFamily="34" charset="-122"/>
              </a:rPr>
              <a:t>C2TCP</a:t>
            </a:r>
            <a:r>
              <a:rPr lang="zh-CN" dirty="0">
                <a:latin typeface="微软雅黑" panose="020B0503020204020204" pitchFamily="34" charset="-122"/>
                <a:ea typeface="微软雅黑" panose="020B0503020204020204" pitchFamily="34" charset="-122"/>
              </a:rPr>
              <a:t>优于著名的</a:t>
            </a:r>
            <a:r>
              <a:rPr lang="en-US" dirty="0">
                <a:latin typeface="微软雅黑" panose="020B0503020204020204" pitchFamily="34" charset="-122"/>
                <a:ea typeface="微软雅黑" panose="020B0503020204020204" pitchFamily="34" charset="-122"/>
              </a:rPr>
              <a:t>TCP</a:t>
            </a:r>
            <a:r>
              <a:rPr lang="zh-CN" dirty="0">
                <a:latin typeface="微软雅黑" panose="020B0503020204020204" pitchFamily="34" charset="-122"/>
                <a:ea typeface="微软雅黑" panose="020B0503020204020204" pitchFamily="34" charset="-122"/>
              </a:rPr>
              <a:t>变体和现有的使用信道预测或网络延迟分析的最先进方案</a:t>
            </a:r>
            <a:endParaRPr lang="en-US" dirty="0">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3"/>
          <a:stretch/>
        </p:blipFill>
        <p:spPr>
          <a:xfrm>
            <a:off x="373910" y="-274792"/>
            <a:ext cx="2508327" cy="1146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par>
                          <p:cTn id="17" fill="hold">
                            <p:stCondLst>
                              <p:cond delay="2500"/>
                            </p:stCondLst>
                            <p:childTnLst>
                              <p:par>
                                <p:cTn id="18" presetID="53" presetClass="entr" presetSubtype="528"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750" fill="hold"/>
                                        <p:tgtEl>
                                          <p:spTgt spid="20"/>
                                        </p:tgtEl>
                                        <p:attrNameLst>
                                          <p:attrName>ppt_w</p:attrName>
                                        </p:attrNameLst>
                                      </p:cBhvr>
                                      <p:tavLst>
                                        <p:tav tm="0">
                                          <p:val>
                                            <p:fltVal val="0"/>
                                          </p:val>
                                        </p:tav>
                                        <p:tav tm="100000">
                                          <p:val>
                                            <p:strVal val="#ppt_w"/>
                                          </p:val>
                                        </p:tav>
                                      </p:tavLst>
                                    </p:anim>
                                    <p:anim calcmode="lin" valueType="num">
                                      <p:cBhvr>
                                        <p:cTn id="21" dur="750" fill="hold"/>
                                        <p:tgtEl>
                                          <p:spTgt spid="20"/>
                                        </p:tgtEl>
                                        <p:attrNameLst>
                                          <p:attrName>ppt_h</p:attrName>
                                        </p:attrNameLst>
                                      </p:cBhvr>
                                      <p:tavLst>
                                        <p:tav tm="0">
                                          <p:val>
                                            <p:fltVal val="0"/>
                                          </p:val>
                                        </p:tav>
                                        <p:tav tm="100000">
                                          <p:val>
                                            <p:strVal val="#ppt_h"/>
                                          </p:val>
                                        </p:tav>
                                      </p:tavLst>
                                    </p:anim>
                                    <p:animEffect transition="in" filter="fade">
                                      <p:cBhvr>
                                        <p:cTn id="22" dur="750"/>
                                        <p:tgtEl>
                                          <p:spTgt spid="20"/>
                                        </p:tgtEl>
                                      </p:cBhvr>
                                    </p:animEffect>
                                    <p:anim calcmode="lin" valueType="num">
                                      <p:cBhvr>
                                        <p:cTn id="23" dur="750" fill="hold"/>
                                        <p:tgtEl>
                                          <p:spTgt spid="20"/>
                                        </p:tgtEl>
                                        <p:attrNameLst>
                                          <p:attrName>ppt_x</p:attrName>
                                        </p:attrNameLst>
                                      </p:cBhvr>
                                      <p:tavLst>
                                        <p:tav tm="0">
                                          <p:val>
                                            <p:fltVal val="0.5"/>
                                          </p:val>
                                        </p:tav>
                                        <p:tav tm="100000">
                                          <p:val>
                                            <p:strVal val="#ppt_x"/>
                                          </p:val>
                                        </p:tav>
                                      </p:tavLst>
                                    </p:anim>
                                    <p:anim calcmode="lin" valueType="num">
                                      <p:cBhvr>
                                        <p:cTn id="24" dur="750" fill="hold"/>
                                        <p:tgtEl>
                                          <p:spTgt spid="20"/>
                                        </p:tgtEl>
                                        <p:attrNameLst>
                                          <p:attrName>ppt_y</p:attrName>
                                        </p:attrNameLst>
                                      </p:cBhvr>
                                      <p:tavLst>
                                        <p:tav tm="0">
                                          <p:val>
                                            <p:fltVal val="0.5"/>
                                          </p:val>
                                        </p:tav>
                                        <p:tav tm="100000">
                                          <p:val>
                                            <p:strVal val="#ppt_y"/>
                                          </p:val>
                                        </p:tav>
                                      </p:tavLst>
                                    </p:anim>
                                  </p:childTnLst>
                                </p:cTn>
                              </p:par>
                              <p:par>
                                <p:cTn id="25" presetID="53" presetClass="entr" presetSubtype="528"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750" fill="hold"/>
                                        <p:tgtEl>
                                          <p:spTgt spid="21"/>
                                        </p:tgtEl>
                                        <p:attrNameLst>
                                          <p:attrName>ppt_w</p:attrName>
                                        </p:attrNameLst>
                                      </p:cBhvr>
                                      <p:tavLst>
                                        <p:tav tm="0">
                                          <p:val>
                                            <p:fltVal val="0"/>
                                          </p:val>
                                        </p:tav>
                                        <p:tav tm="100000">
                                          <p:val>
                                            <p:strVal val="#ppt_w"/>
                                          </p:val>
                                        </p:tav>
                                      </p:tavLst>
                                    </p:anim>
                                    <p:anim calcmode="lin" valueType="num">
                                      <p:cBhvr>
                                        <p:cTn id="28" dur="750" fill="hold"/>
                                        <p:tgtEl>
                                          <p:spTgt spid="21"/>
                                        </p:tgtEl>
                                        <p:attrNameLst>
                                          <p:attrName>ppt_h</p:attrName>
                                        </p:attrNameLst>
                                      </p:cBhvr>
                                      <p:tavLst>
                                        <p:tav tm="0">
                                          <p:val>
                                            <p:fltVal val="0"/>
                                          </p:val>
                                        </p:tav>
                                        <p:tav tm="100000">
                                          <p:val>
                                            <p:strVal val="#ppt_h"/>
                                          </p:val>
                                        </p:tav>
                                      </p:tavLst>
                                    </p:anim>
                                    <p:animEffect transition="in" filter="fade">
                                      <p:cBhvr>
                                        <p:cTn id="29" dur="750"/>
                                        <p:tgtEl>
                                          <p:spTgt spid="21"/>
                                        </p:tgtEl>
                                      </p:cBhvr>
                                    </p:animEffect>
                                    <p:anim calcmode="lin" valueType="num">
                                      <p:cBhvr>
                                        <p:cTn id="30" dur="750" fill="hold"/>
                                        <p:tgtEl>
                                          <p:spTgt spid="21"/>
                                        </p:tgtEl>
                                        <p:attrNameLst>
                                          <p:attrName>ppt_x</p:attrName>
                                        </p:attrNameLst>
                                      </p:cBhvr>
                                      <p:tavLst>
                                        <p:tav tm="0">
                                          <p:val>
                                            <p:fltVal val="0.5"/>
                                          </p:val>
                                        </p:tav>
                                        <p:tav tm="100000">
                                          <p:val>
                                            <p:strVal val="#ppt_x"/>
                                          </p:val>
                                        </p:tav>
                                      </p:tavLst>
                                    </p:anim>
                                    <p:anim calcmode="lin" valueType="num">
                                      <p:cBhvr>
                                        <p:cTn id="31" dur="750" fill="hold"/>
                                        <p:tgtEl>
                                          <p:spTgt spid="21"/>
                                        </p:tgtEl>
                                        <p:attrNameLst>
                                          <p:attrName>ppt_y</p:attrName>
                                        </p:attrNameLst>
                                      </p:cBhvr>
                                      <p:tavLst>
                                        <p:tav tm="0">
                                          <p:val>
                                            <p:fltVal val="0.5"/>
                                          </p:val>
                                        </p:tav>
                                        <p:tav tm="100000">
                                          <p:val>
                                            <p:strVal val="#ppt_y"/>
                                          </p:val>
                                        </p:tav>
                                      </p:tavLst>
                                    </p:anim>
                                  </p:childTnLst>
                                </p:cTn>
                              </p:par>
                            </p:childTnLst>
                          </p:cTn>
                        </p:par>
                        <p:par>
                          <p:cTn id="32" fill="hold">
                            <p:stCondLst>
                              <p:cond delay="10000"/>
                            </p:stCondLst>
                            <p:childTnLst>
                              <p:par>
                                <p:cTn id="33" presetID="10" presetClass="entr" presetSubtype="0"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10500"/>
                            </p:stCondLst>
                            <p:childTnLst>
                              <p:par>
                                <p:cTn id="37" presetID="10" presetClass="entr" presetSubtype="0"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par>
                          <p:cTn id="40" fill="hold">
                            <p:stCondLst>
                              <p:cond delay="11000"/>
                            </p:stCondLst>
                            <p:childTnLst>
                              <p:par>
                                <p:cTn id="41" presetID="31" presetClass="entr" presetSubtype="0"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1000" fill="hold"/>
                                        <p:tgtEl>
                                          <p:spTgt spid="25"/>
                                        </p:tgtEl>
                                        <p:attrNameLst>
                                          <p:attrName>ppt_w</p:attrName>
                                        </p:attrNameLst>
                                      </p:cBhvr>
                                      <p:tavLst>
                                        <p:tav tm="0">
                                          <p:val>
                                            <p:fltVal val="0"/>
                                          </p:val>
                                        </p:tav>
                                        <p:tav tm="100000">
                                          <p:val>
                                            <p:strVal val="#ppt_w"/>
                                          </p:val>
                                        </p:tav>
                                      </p:tavLst>
                                    </p:anim>
                                    <p:anim calcmode="lin" valueType="num">
                                      <p:cBhvr>
                                        <p:cTn id="44" dur="1000" fill="hold"/>
                                        <p:tgtEl>
                                          <p:spTgt spid="25"/>
                                        </p:tgtEl>
                                        <p:attrNameLst>
                                          <p:attrName>ppt_h</p:attrName>
                                        </p:attrNameLst>
                                      </p:cBhvr>
                                      <p:tavLst>
                                        <p:tav tm="0">
                                          <p:val>
                                            <p:fltVal val="0"/>
                                          </p:val>
                                        </p:tav>
                                        <p:tav tm="100000">
                                          <p:val>
                                            <p:strVal val="#ppt_h"/>
                                          </p:val>
                                        </p:tav>
                                      </p:tavLst>
                                    </p:anim>
                                    <p:anim calcmode="lin" valueType="num">
                                      <p:cBhvr>
                                        <p:cTn id="45" dur="1000" fill="hold"/>
                                        <p:tgtEl>
                                          <p:spTgt spid="25"/>
                                        </p:tgtEl>
                                        <p:attrNameLst>
                                          <p:attrName>style.rotation</p:attrName>
                                        </p:attrNameLst>
                                      </p:cBhvr>
                                      <p:tavLst>
                                        <p:tav tm="0">
                                          <p:val>
                                            <p:fltVal val="90"/>
                                          </p:val>
                                        </p:tav>
                                        <p:tav tm="100000">
                                          <p:val>
                                            <p:fltVal val="0"/>
                                          </p:val>
                                        </p:tav>
                                      </p:tavLst>
                                    </p:anim>
                                    <p:animEffect transition="in" filter="fade">
                                      <p:cBhvr>
                                        <p:cTn id="46" dur="1000"/>
                                        <p:tgtEl>
                                          <p:spTgt spid="25"/>
                                        </p:tgtEl>
                                      </p:cBhvr>
                                    </p:animEffect>
                                  </p:childTnLst>
                                </p:cTn>
                              </p:par>
                            </p:childTnLst>
                          </p:cTn>
                        </p:par>
                        <p:par>
                          <p:cTn id="47" fill="hold">
                            <p:stCondLst>
                              <p:cond delay="15000"/>
                            </p:stCondLst>
                            <p:childTnLst>
                              <p:par>
                                <p:cTn id="48" presetID="10" presetClass="entr" presetSubtype="0" fill="hold"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par>
                          <p:cTn id="51" fill="hold">
                            <p:stCondLst>
                              <p:cond delay="15500"/>
                            </p:stCondLst>
                            <p:childTnLst>
                              <p:par>
                                <p:cTn id="52" presetID="31" presetClass="entr" presetSubtype="0" fill="hold" nodeType="after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1000" fill="hold"/>
                                        <p:tgtEl>
                                          <p:spTgt spid="31"/>
                                        </p:tgtEl>
                                        <p:attrNameLst>
                                          <p:attrName>ppt_w</p:attrName>
                                        </p:attrNameLst>
                                      </p:cBhvr>
                                      <p:tavLst>
                                        <p:tav tm="0">
                                          <p:val>
                                            <p:fltVal val="0"/>
                                          </p:val>
                                        </p:tav>
                                        <p:tav tm="100000">
                                          <p:val>
                                            <p:strVal val="#ppt_w"/>
                                          </p:val>
                                        </p:tav>
                                      </p:tavLst>
                                    </p:anim>
                                    <p:anim calcmode="lin" valueType="num">
                                      <p:cBhvr>
                                        <p:cTn id="55" dur="1000" fill="hold"/>
                                        <p:tgtEl>
                                          <p:spTgt spid="31"/>
                                        </p:tgtEl>
                                        <p:attrNameLst>
                                          <p:attrName>ppt_h</p:attrName>
                                        </p:attrNameLst>
                                      </p:cBhvr>
                                      <p:tavLst>
                                        <p:tav tm="0">
                                          <p:val>
                                            <p:fltVal val="0"/>
                                          </p:val>
                                        </p:tav>
                                        <p:tav tm="100000">
                                          <p:val>
                                            <p:strVal val="#ppt_h"/>
                                          </p:val>
                                        </p:tav>
                                      </p:tavLst>
                                    </p:anim>
                                    <p:anim calcmode="lin" valueType="num">
                                      <p:cBhvr>
                                        <p:cTn id="56" dur="1000" fill="hold"/>
                                        <p:tgtEl>
                                          <p:spTgt spid="31"/>
                                        </p:tgtEl>
                                        <p:attrNameLst>
                                          <p:attrName>style.rotation</p:attrName>
                                        </p:attrNameLst>
                                      </p:cBhvr>
                                      <p:tavLst>
                                        <p:tav tm="0">
                                          <p:val>
                                            <p:fltVal val="90"/>
                                          </p:val>
                                        </p:tav>
                                        <p:tav tm="100000">
                                          <p:val>
                                            <p:fltVal val="0"/>
                                          </p:val>
                                        </p:tav>
                                      </p:tavLst>
                                    </p:anim>
                                    <p:animEffect transition="in" filter="fade">
                                      <p:cBhvr>
                                        <p:cTn id="57" dur="1000"/>
                                        <p:tgtEl>
                                          <p:spTgt spid="31"/>
                                        </p:tgtEl>
                                      </p:cBhvr>
                                    </p:animEffect>
                                  </p:childTnLst>
                                </p:cTn>
                              </p:par>
                            </p:childTnLst>
                          </p:cTn>
                        </p:par>
                        <p:par>
                          <p:cTn id="58" fill="hold">
                            <p:stCondLst>
                              <p:cond delay="19500"/>
                            </p:stCondLst>
                            <p:childTnLst>
                              <p:par>
                                <p:cTn id="59" presetID="10" presetClass="entr" presetSubtype="0" fill="hold"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childTnLst>
                          </p:cTn>
                        </p:par>
                        <p:par>
                          <p:cTn id="62" fill="hold">
                            <p:stCondLst>
                              <p:cond delay="20000"/>
                            </p:stCondLst>
                            <p:childTnLst>
                              <p:par>
                                <p:cTn id="63" presetID="31" presetClass="entr" presetSubtype="0" fill="hold" nodeType="after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p:cTn id="65" dur="1000" fill="hold"/>
                                        <p:tgtEl>
                                          <p:spTgt spid="37"/>
                                        </p:tgtEl>
                                        <p:attrNameLst>
                                          <p:attrName>ppt_w</p:attrName>
                                        </p:attrNameLst>
                                      </p:cBhvr>
                                      <p:tavLst>
                                        <p:tav tm="0">
                                          <p:val>
                                            <p:fltVal val="0"/>
                                          </p:val>
                                        </p:tav>
                                        <p:tav tm="100000">
                                          <p:val>
                                            <p:strVal val="#ppt_w"/>
                                          </p:val>
                                        </p:tav>
                                      </p:tavLst>
                                    </p:anim>
                                    <p:anim calcmode="lin" valueType="num">
                                      <p:cBhvr>
                                        <p:cTn id="66" dur="1000" fill="hold"/>
                                        <p:tgtEl>
                                          <p:spTgt spid="37"/>
                                        </p:tgtEl>
                                        <p:attrNameLst>
                                          <p:attrName>ppt_h</p:attrName>
                                        </p:attrNameLst>
                                      </p:cBhvr>
                                      <p:tavLst>
                                        <p:tav tm="0">
                                          <p:val>
                                            <p:fltVal val="0"/>
                                          </p:val>
                                        </p:tav>
                                        <p:tav tm="100000">
                                          <p:val>
                                            <p:strVal val="#ppt_h"/>
                                          </p:val>
                                        </p:tav>
                                      </p:tavLst>
                                    </p:anim>
                                    <p:anim calcmode="lin" valueType="num">
                                      <p:cBhvr>
                                        <p:cTn id="67" dur="1000" fill="hold"/>
                                        <p:tgtEl>
                                          <p:spTgt spid="37"/>
                                        </p:tgtEl>
                                        <p:attrNameLst>
                                          <p:attrName>style.rotation</p:attrName>
                                        </p:attrNameLst>
                                      </p:cBhvr>
                                      <p:tavLst>
                                        <p:tav tm="0">
                                          <p:val>
                                            <p:fltVal val="90"/>
                                          </p:val>
                                        </p:tav>
                                        <p:tav tm="100000">
                                          <p:val>
                                            <p:fltVal val="0"/>
                                          </p:val>
                                        </p:tav>
                                      </p:tavLst>
                                    </p:anim>
                                    <p:animEffect transition="in" filter="fade">
                                      <p:cBhvr>
                                        <p:cTn id="68" dur="1000"/>
                                        <p:tgtEl>
                                          <p:spTgt spid="37"/>
                                        </p:tgtEl>
                                      </p:cBhvr>
                                    </p:animEffect>
                                  </p:childTnLst>
                                </p:cTn>
                              </p:par>
                            </p:childTnLst>
                          </p:cTn>
                        </p:par>
                        <p:par>
                          <p:cTn id="69" fill="hold">
                            <p:stCondLst>
                              <p:cond delay="24000"/>
                            </p:stCondLst>
                            <p:childTnLst>
                              <p:par>
                                <p:cTn id="70" presetID="10" presetClass="entr" presetSubtype="0" fill="hold" nodeType="after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endParaRPr>
          </a:p>
        </p:txBody>
      </p:sp>
      <p:sp>
        <p:nvSpPr>
          <p:cNvPr id="24" name="矩形 23"/>
          <p:cNvSpPr/>
          <p:nvPr/>
        </p:nvSpPr>
        <p:spPr>
          <a:xfrm>
            <a:off x="10003249" y="0"/>
            <a:ext cx="1666001" cy="792000"/>
          </a:xfrm>
          <a:prstGeom prst="rect">
            <a:avLst/>
          </a:prstGeom>
          <a:solidFill>
            <a:schemeClr val="accent1"/>
          </a:solidFill>
          <a:ln>
            <a:noFill/>
          </a:ln>
        </p:spPr>
        <p:txBody>
          <a:bodyPr anchor="ctr"/>
          <a:lstStyle/>
          <a:p>
            <a:pPr algn="ctr"/>
            <a:endParaRPr lang="zh-CN" sz="2400" b="1">
              <a:solidFill>
                <a:schemeClr val="bg1"/>
              </a:solidFill>
            </a:endParaRPr>
          </a:p>
        </p:txBody>
      </p:sp>
      <p:sp>
        <p:nvSpPr>
          <p:cNvPr id="26"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背景与挑战</a:t>
            </a:r>
          </a:p>
        </p:txBody>
      </p:sp>
      <p:sp>
        <p:nvSpPr>
          <p:cNvPr id="27"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相关工作</a:t>
            </a:r>
          </a:p>
        </p:txBody>
      </p:sp>
      <p:sp>
        <p:nvSpPr>
          <p:cNvPr id="28"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模型与算法</a:t>
            </a:r>
          </a:p>
        </p:txBody>
      </p:sp>
      <p:sp>
        <p:nvSpPr>
          <p:cNvPr id="29"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评价与分析</a:t>
            </a:r>
          </a:p>
        </p:txBody>
      </p:sp>
      <p:sp>
        <p:nvSpPr>
          <p:cNvPr id="30"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solidFill>
                <a:latin typeface="微软雅黑"/>
                <a:ea typeface="微软雅黑"/>
              </a:rPr>
              <a:t>总结与思考</a:t>
            </a:r>
            <a:endParaRPr lang="zh-CN" sz="1600" b="1" dirty="0">
              <a:solidFill>
                <a:schemeClr val="bg1"/>
              </a:solidFill>
              <a:latin typeface="微软雅黑"/>
              <a:ea typeface="微软雅黑"/>
            </a:endParaRPr>
          </a:p>
        </p:txBody>
      </p:sp>
      <p:cxnSp>
        <p:nvCxnSpPr>
          <p:cNvPr id="34"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35" name="TextBox 6"/>
          <p:cNvSpPr txBox="1"/>
          <p:nvPr/>
        </p:nvSpPr>
        <p:spPr>
          <a:xfrm>
            <a:off x="681559" y="1108968"/>
            <a:ext cx="1892300" cy="368300"/>
          </a:xfrm>
          <a:prstGeom prst="rect">
            <a:avLst/>
          </a:prstGeom>
          <a:noFill/>
        </p:spPr>
        <p:txBody>
          <a:bodyPr wrap="square" lIns="0" tIns="48000" rIns="0" bIns="48000">
            <a:spAutoFit/>
          </a:bodyPr>
          <a:lstStyle/>
          <a:p>
            <a:pPr algn="ctr"/>
            <a:r>
              <a:rPr lang="en-US" sz="1865" b="1">
                <a:solidFill>
                  <a:srgbClr val="595959"/>
                </a:solidFill>
                <a:latin typeface="微软雅黑"/>
                <a:ea typeface="微软雅黑"/>
              </a:rPr>
              <a:t>5.3 参考文献</a:t>
            </a:r>
          </a:p>
        </p:txBody>
      </p:sp>
      <p:cxnSp>
        <p:nvCxnSpPr>
          <p:cNvPr id="15"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6" name="直接连接符 15"/>
          <p:cNvCxnSpPr/>
          <p:nvPr/>
        </p:nvCxnSpPr>
        <p:spPr>
          <a:xfrm>
            <a:off x="4933648" y="285092"/>
            <a:ext cx="0" cy="245816"/>
          </a:xfrm>
          <a:prstGeom prst="line">
            <a:avLst/>
          </a:prstGeom>
          <a:ln w="6350">
            <a:solidFill>
              <a:schemeClr val="bg1">
                <a:lumMod val="75000"/>
              </a:schemeClr>
            </a:solidFill>
            <a:prstDash val="solid"/>
            <a:miter/>
          </a:ln>
        </p:spPr>
      </p:cxnSp>
      <p:cxnSp>
        <p:nvCxnSpPr>
          <p:cNvPr id="17" name="直接连接符 16"/>
          <p:cNvCxnSpPr/>
          <p:nvPr/>
        </p:nvCxnSpPr>
        <p:spPr>
          <a:xfrm>
            <a:off x="6635448" y="285092"/>
            <a:ext cx="0" cy="245816"/>
          </a:xfrm>
          <a:prstGeom prst="line">
            <a:avLst/>
          </a:prstGeom>
          <a:ln w="6350">
            <a:solidFill>
              <a:schemeClr val="bg1">
                <a:lumMod val="75000"/>
              </a:schemeClr>
            </a:solidFill>
            <a:prstDash val="solid"/>
            <a:miter/>
          </a:ln>
        </p:spPr>
      </p:cxnSp>
      <p:cxnSp>
        <p:nvCxnSpPr>
          <p:cNvPr id="19" name="直接连接符 18"/>
          <p:cNvCxnSpPr/>
          <p:nvPr/>
        </p:nvCxnSpPr>
        <p:spPr>
          <a:xfrm>
            <a:off x="8337248" y="313246"/>
            <a:ext cx="0" cy="245816"/>
          </a:xfrm>
          <a:prstGeom prst="line">
            <a:avLst/>
          </a:prstGeom>
          <a:ln w="6350">
            <a:solidFill>
              <a:schemeClr val="bg1">
                <a:lumMod val="75000"/>
              </a:schemeClr>
            </a:solidFill>
            <a:prstDash val="solid"/>
            <a:miter/>
          </a:ln>
        </p:spPr>
      </p:cxnSp>
      <p:cxnSp>
        <p:nvCxnSpPr>
          <p:cNvPr id="18" name="直接连接符 17"/>
          <p:cNvCxnSpPr>
            <a:stCxn id="20" idx="0"/>
            <a:endCxn id="21" idx="2"/>
          </p:cNvCxnSpPr>
          <p:nvPr/>
        </p:nvCxnSpPr>
        <p:spPr>
          <a:xfrm>
            <a:off x="1802990" y="3194989"/>
            <a:ext cx="0" cy="1426242"/>
          </a:xfrm>
          <a:prstGeom prst="line">
            <a:avLst/>
          </a:prstGeom>
          <a:ln w="6350">
            <a:solidFill>
              <a:schemeClr val="accent1"/>
            </a:solidFill>
            <a:prstDash val="solid"/>
            <a:miter/>
          </a:ln>
        </p:spPr>
      </p:cxnSp>
      <p:sp>
        <p:nvSpPr>
          <p:cNvPr id="20" name="菱形 19"/>
          <p:cNvSpPr/>
          <p:nvPr/>
        </p:nvSpPr>
        <p:spPr>
          <a:xfrm>
            <a:off x="1625190" y="3194989"/>
            <a:ext cx="355600" cy="355600"/>
          </a:xfrm>
          <a:prstGeom prst="diamond">
            <a:avLst/>
          </a:prstGeom>
          <a:solidFill>
            <a:schemeClr val="accent1"/>
          </a:solidFill>
          <a:ln w="12700">
            <a:solidFill>
              <a:schemeClr val="accent1"/>
            </a:solidFill>
            <a:prstDash val="solid"/>
            <a:miter/>
          </a:ln>
        </p:spPr>
        <p:txBody>
          <a:bodyPr anchor="ctr"/>
          <a:lstStyle/>
          <a:p>
            <a:pPr algn="ctr"/>
            <a:endParaRPr lang="zh-CN">
              <a:solidFill>
                <a:schemeClr val="lt1"/>
              </a:solidFill>
            </a:endParaRPr>
          </a:p>
        </p:txBody>
      </p:sp>
      <p:sp>
        <p:nvSpPr>
          <p:cNvPr id="21" name="菱形 20"/>
          <p:cNvSpPr/>
          <p:nvPr/>
        </p:nvSpPr>
        <p:spPr>
          <a:xfrm>
            <a:off x="1625190" y="4265631"/>
            <a:ext cx="355600" cy="355600"/>
          </a:xfrm>
          <a:prstGeom prst="diamond">
            <a:avLst/>
          </a:prstGeom>
          <a:solidFill>
            <a:schemeClr val="accent2"/>
          </a:solidFill>
          <a:ln w="12700">
            <a:solidFill>
              <a:schemeClr val="accent2"/>
            </a:solidFill>
            <a:prstDash val="solid"/>
            <a:miter/>
          </a:ln>
        </p:spPr>
        <p:txBody>
          <a:bodyPr anchor="ctr"/>
          <a:lstStyle/>
          <a:p>
            <a:pPr algn="ctr"/>
            <a:endParaRPr lang="zh-CN">
              <a:solidFill>
                <a:schemeClr val="lt1"/>
              </a:solidFill>
            </a:endParaRPr>
          </a:p>
        </p:txBody>
      </p:sp>
      <p:sp>
        <p:nvSpPr>
          <p:cNvPr id="37" name="Rectangle 5"/>
          <p:cNvSpPr>
            <a:spLocks noChangeArrowheads="1"/>
          </p:cNvSpPr>
          <p:nvPr/>
        </p:nvSpPr>
        <p:spPr>
          <a:xfrm>
            <a:off x="2132153" y="3055619"/>
            <a:ext cx="9606765" cy="564182"/>
          </a:xfrm>
          <a:prstGeom prst="rect">
            <a:avLst/>
          </a:prstGeom>
          <a:noFill/>
          <a:ln>
            <a:noFill/>
          </a:ln>
        </p:spPr>
        <p:txBody>
          <a:bodyPr lIns="0" tIns="118800" rIns="158400" bIns="79200"/>
          <a:lstStyle>
            <a:lvl1pPr marL="190500" lvl="0" indent="-190500">
              <a:spcBef>
                <a:spcPct val="20000"/>
              </a:spcBef>
              <a:buChar char="•"/>
              <a:defRPr sz="3200">
                <a:solidFill>
                  <a:schemeClr val="tx1"/>
                </a:solidFill>
                <a:latin typeface="Arial"/>
                <a:ea typeface="宋体"/>
              </a:defRPr>
            </a:lvl1pPr>
            <a:lvl2pPr marL="742950" lvl="1" indent="-285750">
              <a:spcBef>
                <a:spcPct val="20000"/>
              </a:spcBef>
              <a:buChar char="–"/>
              <a:defRPr sz="2800">
                <a:solidFill>
                  <a:schemeClr val="tx1"/>
                </a:solidFill>
                <a:latin typeface="Arial"/>
                <a:ea typeface="宋体"/>
              </a:defRPr>
            </a:lvl2pPr>
            <a:lvl3pPr marL="1143000" lvl="2" indent="-228600">
              <a:spcBef>
                <a:spcPct val="20000"/>
              </a:spcBef>
              <a:buChar char="•"/>
              <a:defRPr sz="2400">
                <a:solidFill>
                  <a:schemeClr val="tx1"/>
                </a:solidFill>
                <a:latin typeface="Arial"/>
                <a:ea typeface="宋体"/>
              </a:defRPr>
            </a:lvl3pPr>
            <a:lvl4pPr marL="1600200" lvl="3" indent="-228600">
              <a:spcBef>
                <a:spcPct val="20000"/>
              </a:spcBef>
              <a:buChar char="–"/>
              <a:defRPr sz="2000">
                <a:solidFill>
                  <a:schemeClr val="tx1"/>
                </a:solidFill>
                <a:latin typeface="Arial"/>
                <a:ea typeface="宋体"/>
              </a:defRPr>
            </a:lvl4pPr>
            <a:lvl5pPr marL="2057400" lvl="4" indent="-228600">
              <a:spcBef>
                <a:spcPct val="20000"/>
              </a:spcBef>
              <a:buChar char="»"/>
              <a:defRPr sz="2000">
                <a:solidFill>
                  <a:schemeClr val="tx1"/>
                </a:solidFill>
                <a:latin typeface="Arial"/>
                <a:ea typeface="宋体"/>
              </a:defRPr>
            </a:lvl5pPr>
            <a:lvl6pPr marL="2514600" lvl="5" indent="-228600">
              <a:spcBef>
                <a:spcPct val="20000"/>
              </a:spcBef>
              <a:spcAft>
                <a:spcPct val="0"/>
              </a:spcAft>
              <a:buChar char="»"/>
              <a:defRPr sz="2000">
                <a:solidFill>
                  <a:schemeClr val="tx1"/>
                </a:solidFill>
                <a:latin typeface="Arial"/>
                <a:ea typeface="宋体"/>
              </a:defRPr>
            </a:lvl6pPr>
            <a:lvl7pPr marL="2971800" lvl="6" indent="-228600">
              <a:spcBef>
                <a:spcPct val="20000"/>
              </a:spcBef>
              <a:spcAft>
                <a:spcPct val="0"/>
              </a:spcAft>
              <a:buChar char="»"/>
              <a:defRPr sz="2000">
                <a:solidFill>
                  <a:schemeClr val="tx1"/>
                </a:solidFill>
                <a:latin typeface="Arial"/>
                <a:ea typeface="宋体"/>
              </a:defRPr>
            </a:lvl7pPr>
            <a:lvl8pPr marL="3429000" lvl="7" indent="-228600">
              <a:spcBef>
                <a:spcPct val="20000"/>
              </a:spcBef>
              <a:spcAft>
                <a:spcPct val="0"/>
              </a:spcAft>
              <a:buChar char="»"/>
              <a:defRPr sz="2000">
                <a:solidFill>
                  <a:schemeClr val="tx1"/>
                </a:solidFill>
                <a:latin typeface="Arial"/>
                <a:ea typeface="宋体"/>
              </a:defRPr>
            </a:lvl8pPr>
            <a:lvl9pPr marL="3886200" lvl="8" indent="-228600">
              <a:spcBef>
                <a:spcPct val="20000"/>
              </a:spcBef>
              <a:spcAft>
                <a:spcPct val="0"/>
              </a:spcAft>
              <a:buChar char="»"/>
              <a:defRPr sz="2000">
                <a:solidFill>
                  <a:schemeClr val="tx1"/>
                </a:solidFill>
                <a:latin typeface="Arial"/>
                <a:ea typeface="宋体"/>
              </a:defRPr>
            </a:lvl9pPr>
          </a:lstStyle>
          <a:p>
            <a:r>
              <a:rPr lang="en-US" sz="1800" b="0" dirty="0">
                <a:latin typeface="Microsoft YaHei"/>
                <a:ea typeface="Microsoft YaHei"/>
              </a:rPr>
              <a:t>[1]  </a:t>
            </a:r>
            <a:r>
              <a:rPr lang="en-US" sz="1800" b="0" dirty="0" err="1">
                <a:latin typeface="Microsoft YaHei"/>
                <a:ea typeface="Microsoft YaHei"/>
              </a:rPr>
              <a:t>Abbasloo</a:t>
            </a:r>
            <a:r>
              <a:rPr lang="en-US" sz="1800" b="0" dirty="0">
                <a:latin typeface="Microsoft YaHei"/>
                <a:ea typeface="Microsoft YaHei"/>
              </a:rPr>
              <a:t> S ,  Xu Y ,  Chao H J . C2TCP: A Flexible Cellular TCP to Meet Stringent Delay Requirements[J]. IEEE Journal on Selected Areas in Communications, 2019, PP(4):1-1.</a:t>
            </a:r>
          </a:p>
        </p:txBody>
      </p:sp>
      <p:sp>
        <p:nvSpPr>
          <p:cNvPr id="38" name="Rectangle 5"/>
          <p:cNvSpPr>
            <a:spLocks noChangeArrowheads="1"/>
          </p:cNvSpPr>
          <p:nvPr/>
        </p:nvSpPr>
        <p:spPr>
          <a:xfrm>
            <a:off x="2132153" y="4068341"/>
            <a:ext cx="9606764" cy="564182"/>
          </a:xfrm>
          <a:prstGeom prst="rect">
            <a:avLst/>
          </a:prstGeom>
          <a:noFill/>
          <a:ln>
            <a:noFill/>
          </a:ln>
        </p:spPr>
        <p:txBody>
          <a:bodyPr lIns="0" tIns="118800" rIns="158400" bIns="79200"/>
          <a:lstStyle>
            <a:lvl1pPr marL="190500" lvl="0" indent="-190500">
              <a:spcBef>
                <a:spcPct val="20000"/>
              </a:spcBef>
              <a:buChar char="•"/>
              <a:defRPr sz="3200">
                <a:solidFill>
                  <a:schemeClr val="tx1"/>
                </a:solidFill>
                <a:latin typeface="Arial"/>
                <a:ea typeface="宋体"/>
              </a:defRPr>
            </a:lvl1pPr>
            <a:lvl2pPr marL="742950" lvl="1" indent="-285750">
              <a:spcBef>
                <a:spcPct val="20000"/>
              </a:spcBef>
              <a:buChar char="–"/>
              <a:defRPr sz="2800">
                <a:solidFill>
                  <a:schemeClr val="tx1"/>
                </a:solidFill>
                <a:latin typeface="Arial"/>
                <a:ea typeface="宋体"/>
              </a:defRPr>
            </a:lvl2pPr>
            <a:lvl3pPr marL="1143000" lvl="2" indent="-228600">
              <a:spcBef>
                <a:spcPct val="20000"/>
              </a:spcBef>
              <a:buChar char="•"/>
              <a:defRPr sz="2400">
                <a:solidFill>
                  <a:schemeClr val="tx1"/>
                </a:solidFill>
                <a:latin typeface="Arial"/>
                <a:ea typeface="宋体"/>
              </a:defRPr>
            </a:lvl3pPr>
            <a:lvl4pPr marL="1600200" lvl="3" indent="-228600">
              <a:spcBef>
                <a:spcPct val="20000"/>
              </a:spcBef>
              <a:buChar char="–"/>
              <a:defRPr sz="2000">
                <a:solidFill>
                  <a:schemeClr val="tx1"/>
                </a:solidFill>
                <a:latin typeface="Arial"/>
                <a:ea typeface="宋体"/>
              </a:defRPr>
            </a:lvl4pPr>
            <a:lvl5pPr marL="2057400" lvl="4" indent="-228600">
              <a:spcBef>
                <a:spcPct val="20000"/>
              </a:spcBef>
              <a:buChar char="»"/>
              <a:defRPr sz="2000">
                <a:solidFill>
                  <a:schemeClr val="tx1"/>
                </a:solidFill>
                <a:latin typeface="Arial"/>
                <a:ea typeface="宋体"/>
              </a:defRPr>
            </a:lvl5pPr>
            <a:lvl6pPr marL="2514600" lvl="5" indent="-228600">
              <a:spcBef>
                <a:spcPct val="20000"/>
              </a:spcBef>
              <a:spcAft>
                <a:spcPct val="0"/>
              </a:spcAft>
              <a:buChar char="»"/>
              <a:defRPr sz="2000">
                <a:solidFill>
                  <a:schemeClr val="tx1"/>
                </a:solidFill>
                <a:latin typeface="Arial"/>
                <a:ea typeface="宋体"/>
              </a:defRPr>
            </a:lvl6pPr>
            <a:lvl7pPr marL="2971800" lvl="6" indent="-228600">
              <a:spcBef>
                <a:spcPct val="20000"/>
              </a:spcBef>
              <a:spcAft>
                <a:spcPct val="0"/>
              </a:spcAft>
              <a:buChar char="»"/>
              <a:defRPr sz="2000">
                <a:solidFill>
                  <a:schemeClr val="tx1"/>
                </a:solidFill>
                <a:latin typeface="Arial"/>
                <a:ea typeface="宋体"/>
              </a:defRPr>
            </a:lvl7pPr>
            <a:lvl8pPr marL="3429000" lvl="7" indent="-228600">
              <a:spcBef>
                <a:spcPct val="20000"/>
              </a:spcBef>
              <a:spcAft>
                <a:spcPct val="0"/>
              </a:spcAft>
              <a:buChar char="»"/>
              <a:defRPr sz="2000">
                <a:solidFill>
                  <a:schemeClr val="tx1"/>
                </a:solidFill>
                <a:latin typeface="Arial"/>
                <a:ea typeface="宋体"/>
              </a:defRPr>
            </a:lvl8pPr>
            <a:lvl9pPr marL="3886200" lvl="8" indent="-228600">
              <a:spcBef>
                <a:spcPct val="20000"/>
              </a:spcBef>
              <a:spcAft>
                <a:spcPct val="0"/>
              </a:spcAft>
              <a:buChar char="»"/>
              <a:defRPr sz="2000">
                <a:solidFill>
                  <a:schemeClr val="tx1"/>
                </a:solidFill>
                <a:latin typeface="Arial"/>
                <a:ea typeface="宋体"/>
              </a:defRPr>
            </a:lvl9pPr>
          </a:lstStyle>
          <a:p>
            <a:r>
              <a:rPr lang="en-US" sz="1800" dirty="0">
                <a:latin typeface="Microsoft YaHei"/>
                <a:ea typeface="Microsoft YaHei"/>
              </a:rPr>
              <a:t>[2] </a:t>
            </a:r>
            <a:r>
              <a:rPr lang="en-US" altLang="zh-CN" sz="1800" dirty="0" err="1">
                <a:latin typeface="Microsoft YaHei"/>
                <a:ea typeface="Microsoft YaHei"/>
              </a:rPr>
              <a:t>Abbasloo</a:t>
            </a:r>
            <a:r>
              <a:rPr lang="en-US" altLang="zh-CN" sz="1800" dirty="0">
                <a:latin typeface="Microsoft YaHei"/>
                <a:ea typeface="Microsoft YaHei"/>
              </a:rPr>
              <a:t> S, Li T, Xu Y, et al. Cellular controlled delay </a:t>
            </a:r>
            <a:r>
              <a:rPr lang="en-US" altLang="zh-CN" sz="1800" dirty="0" err="1">
                <a:latin typeface="Microsoft YaHei"/>
                <a:ea typeface="Microsoft YaHei"/>
              </a:rPr>
              <a:t>tcp</a:t>
            </a:r>
            <a:r>
              <a:rPr lang="en-US" altLang="zh-CN" sz="1800" dirty="0">
                <a:latin typeface="Microsoft YaHei"/>
                <a:ea typeface="Microsoft YaHei"/>
              </a:rPr>
              <a:t> (c2tcp)[C]//2018 IFIP Networking Conference (IFIP Networking) and Workshops. IEEE, 2018: 118-126.</a:t>
            </a:r>
            <a:endParaRPr lang="en-US" sz="1800" dirty="0">
              <a:latin typeface="Microsoft YaHei"/>
              <a:ea typeface="Microsoft YaHei"/>
            </a:endParaRPr>
          </a:p>
        </p:txBody>
      </p:sp>
      <p:pic>
        <p:nvPicPr>
          <p:cNvPr id="33" name="图片 32"/>
          <p:cNvPicPr>
            <a:picLocks noChangeAspect="1"/>
          </p:cNvPicPr>
          <p:nvPr/>
        </p:nvPicPr>
        <p:blipFill>
          <a:blip r:embed="rId3"/>
          <a:stretch/>
        </p:blipFill>
        <p:spPr>
          <a:xfrm>
            <a:off x="373910" y="-274792"/>
            <a:ext cx="2508327" cy="1146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par>
                          <p:cTn id="17" fill="hold">
                            <p:stCondLst>
                              <p:cond delay="2500"/>
                            </p:stCondLst>
                            <p:childTnLst>
                              <p:par>
                                <p:cTn id="18" presetID="10"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000"/>
                            </p:stCondLst>
                            <p:childTnLst>
                              <p:par>
                                <p:cTn id="22" presetID="53" presetClass="entr" presetSubtype="16"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par>
                                <p:cTn id="27" presetID="2" presetClass="entr" presetSubtype="2" decel="6000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1+#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par>
                                <p:cTn id="31" presetID="53" presetClass="entr" presetSubtype="16" fill="hold" nodeType="withEffect">
                                  <p:stCondLst>
                                    <p:cond delay="25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par>
                                <p:cTn id="36" presetID="2" presetClass="entr" presetSubtype="2" decel="60000" fill="hold" nodeType="withEffect">
                                  <p:stCondLst>
                                    <p:cond delay="250"/>
                                  </p:stCondLst>
                                  <p:childTnLst>
                                    <p:set>
                                      <p:cBhvr>
                                        <p:cTn id="37" dur="1" fill="hold">
                                          <p:stCondLst>
                                            <p:cond delay="0"/>
                                          </p:stCondLst>
                                        </p:cTn>
                                        <p:tgtEl>
                                          <p:spTgt spid="38"/>
                                        </p:tgtEl>
                                        <p:attrNameLst>
                                          <p:attrName>style.visibility</p:attrName>
                                        </p:attrNameLst>
                                      </p:cBhvr>
                                      <p:to>
                                        <p:strVal val="visible"/>
                                      </p:to>
                                    </p:set>
                                    <p:anim calcmode="lin" valueType="num">
                                      <p:cBhvr additive="base">
                                        <p:cTn id="38" dur="500" fill="hold"/>
                                        <p:tgtEl>
                                          <p:spTgt spid="38"/>
                                        </p:tgtEl>
                                        <p:attrNameLst>
                                          <p:attrName>ppt_x</p:attrName>
                                        </p:attrNameLst>
                                      </p:cBhvr>
                                      <p:tavLst>
                                        <p:tav tm="0">
                                          <p:val>
                                            <p:strVal val="1+#ppt_w/2"/>
                                          </p:val>
                                        </p:tav>
                                        <p:tav tm="100000">
                                          <p:val>
                                            <p:strVal val="#ppt_x"/>
                                          </p:val>
                                        </p:tav>
                                      </p:tavLst>
                                    </p:anim>
                                    <p:anim calcmode="lin" valueType="num">
                                      <p:cBhvr additive="base">
                                        <p:cTn id="39"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2716413" y="2729511"/>
            <a:ext cx="6759174" cy="1015663"/>
          </a:xfrm>
          <a:prstGeom prst="rect">
            <a:avLst/>
          </a:prstGeom>
          <a:noFill/>
        </p:spPr>
        <p:txBody>
          <a:bodyPr wrap="square">
            <a:spAutoFit/>
          </a:bodyPr>
          <a:lstStyle/>
          <a:p>
            <a:pPr algn="dist"/>
            <a:r>
              <a:rPr lang="zh-CN" sz="6000" b="1">
                <a:solidFill>
                  <a:schemeClr val="bg1">
                    <a:lumMod val="95000"/>
                  </a:schemeClr>
                </a:solidFill>
                <a:latin typeface="微软雅黑"/>
                <a:ea typeface="微软雅黑"/>
              </a:rPr>
              <a:t>谢谢各位老师指正</a:t>
            </a:r>
          </a:p>
        </p:txBody>
      </p:sp>
      <p:sp>
        <p:nvSpPr>
          <p:cNvPr id="20" name="TextBox 10"/>
          <p:cNvSpPr txBox="1"/>
          <p:nvPr/>
        </p:nvSpPr>
        <p:spPr>
          <a:xfrm>
            <a:off x="2565806" y="3990096"/>
            <a:ext cx="7060388" cy="523196"/>
          </a:xfrm>
          <a:prstGeom prst="rect">
            <a:avLst/>
          </a:prstGeom>
          <a:noFill/>
        </p:spPr>
        <p:txBody>
          <a:bodyPr wrap="square" lIns="91416" tIns="45708" rIns="91416" bIns="45708">
            <a:spAutoFit/>
          </a:bodyPr>
          <a:lstStyle>
            <a:lvl1pPr lvl="0">
              <a:defRPr sz="2000">
                <a:solidFill>
                  <a:schemeClr val="bg1"/>
                </a:solidFill>
                <a:latin typeface="微软雅黑"/>
                <a:ea typeface="微软雅黑"/>
              </a:defRPr>
            </a:lvl1pPr>
          </a:lstStyle>
          <a:p>
            <a:pPr algn="ctr"/>
            <a:r>
              <a:rPr lang="zh-CN" sz="2800">
                <a:solidFill>
                  <a:schemeClr val="bg1">
                    <a:lumMod val="95000"/>
                  </a:schemeClr>
                </a:solidFill>
              </a:rPr>
              <a:t>中山</a:t>
            </a:r>
            <a:r>
              <a:rPr lang="zh-CN" sz="2800">
                <a:solidFill>
                  <a:schemeClr val="bg1">
                    <a:lumMod val="95000"/>
                  </a:schemeClr>
                </a:solidFill>
                <a:latin typeface="微软雅黑"/>
                <a:ea typeface="微软雅黑"/>
              </a:rPr>
              <a:t>大学信息工程学院</a:t>
            </a:r>
            <a:endParaRPr lang="en-US" sz="2800">
              <a:solidFill>
                <a:schemeClr val="bg1">
                  <a:lumMod val="95000"/>
                </a:schemeClr>
              </a:solidFill>
              <a:latin typeface="微软雅黑"/>
              <a:ea typeface="微软雅黑"/>
            </a:endParaRPr>
          </a:p>
        </p:txBody>
      </p:sp>
      <p:pic>
        <p:nvPicPr>
          <p:cNvPr id="19" name="图片 18"/>
          <p:cNvPicPr>
            <a:picLocks noChangeAspect="1"/>
          </p:cNvPicPr>
          <p:nvPr/>
        </p:nvPicPr>
        <p:blipFill>
          <a:blip r:embed="rId3"/>
          <a:stretch/>
        </p:blipFill>
        <p:spPr>
          <a:xfrm>
            <a:off x="4339399" y="582805"/>
            <a:ext cx="3513203" cy="1605599"/>
          </a:xfrm>
          <a:prstGeom prst="rect">
            <a:avLst/>
          </a:prstGeom>
        </p:spPr>
      </p:pic>
      <p:pic>
        <p:nvPicPr>
          <p:cNvPr id="15" name="图片 14"/>
          <p:cNvPicPr>
            <a:picLocks noChangeAspect="1"/>
          </p:cNvPicPr>
          <p:nvPr/>
        </p:nvPicPr>
        <p:blipFill rotWithShape="1">
          <a:blip r:embed="rId4"/>
          <a:srcRect t="21604" b="46967"/>
          <a:stretch/>
        </p:blipFill>
        <p:spPr>
          <a:xfrm>
            <a:off x="-8648" y="2196316"/>
            <a:ext cx="12209296" cy="2877923"/>
          </a:xfrm>
          <a:prstGeom prst="rect">
            <a:avLst/>
          </a:prstGeom>
        </p:spPr>
      </p:pic>
      <p:sp>
        <p:nvSpPr>
          <p:cNvPr id="21" name="矩形 20"/>
          <p:cNvSpPr/>
          <p:nvPr/>
        </p:nvSpPr>
        <p:spPr>
          <a:xfrm>
            <a:off x="8648" y="2188404"/>
            <a:ext cx="12192000" cy="2877922"/>
          </a:xfrm>
          <a:prstGeom prst="rect">
            <a:avLst/>
          </a:prstGeom>
          <a:gradFill>
            <a:gsLst>
              <a:gs pos="0">
                <a:srgbClr val="014723"/>
              </a:gs>
              <a:gs pos="59000">
                <a:srgbClr val="014723">
                  <a:alpha val="60000"/>
                </a:srgbClr>
              </a:gs>
              <a:gs pos="100000">
                <a:srgbClr val="014723">
                  <a:alpha val="10000"/>
                </a:srgbClr>
              </a:gs>
            </a:gsLst>
            <a:lin ang="10800000" scaled="1"/>
          </a:gradFill>
          <a:ln>
            <a:noFill/>
          </a:ln>
        </p:spPr>
        <p:txBody>
          <a:bodyPr anchor="ctr"/>
          <a:lstStyle/>
          <a:p>
            <a:pPr algn="ctr"/>
            <a:endParaRPr lang="zh-CN">
              <a:solidFill>
                <a:schemeClr val="lt1"/>
              </a:solidFill>
            </a:endParaRPr>
          </a:p>
        </p:txBody>
      </p:sp>
      <p:sp>
        <p:nvSpPr>
          <p:cNvPr id="22" name="文本框 21"/>
          <p:cNvSpPr txBox="1"/>
          <p:nvPr/>
        </p:nvSpPr>
        <p:spPr>
          <a:xfrm>
            <a:off x="1879478" y="2881911"/>
            <a:ext cx="8439150" cy="1015663"/>
          </a:xfrm>
          <a:prstGeom prst="rect">
            <a:avLst/>
          </a:prstGeom>
          <a:noFill/>
        </p:spPr>
        <p:txBody>
          <a:bodyPr wrap="square">
            <a:spAutoFit/>
          </a:bodyPr>
          <a:lstStyle/>
          <a:p>
            <a:pPr algn="ctr"/>
            <a:r>
              <a:rPr lang="zh-CN" altLang="en-US" sz="6000" b="1">
                <a:solidFill>
                  <a:srgbClr val="F2F2F2"/>
                </a:solidFill>
                <a:latin typeface="微软雅黑"/>
                <a:ea typeface="微软雅黑"/>
              </a:rPr>
              <a:t>感谢大家</a:t>
            </a:r>
            <a:r>
              <a:rPr lang="zh-CN" sz="6000" b="1">
                <a:solidFill>
                  <a:srgbClr val="F2F2F2"/>
                </a:solidFill>
                <a:latin typeface="微软雅黑"/>
                <a:ea typeface="微软雅黑"/>
              </a:rPr>
              <a:t>的</a:t>
            </a:r>
            <a:r>
              <a:rPr lang="zh-CN" altLang="en-US" sz="6000" b="1" dirty="0">
                <a:solidFill>
                  <a:srgbClr val="F2F2F2"/>
                </a:solidFill>
                <a:latin typeface="微软雅黑"/>
                <a:ea typeface="微软雅黑"/>
              </a:rPr>
              <a:t>耐心倾听</a:t>
            </a:r>
            <a:endParaRPr lang="zh-CN" sz="6000" b="1" dirty="0">
              <a:solidFill>
                <a:srgbClr val="F2F2F2"/>
              </a:solidFill>
              <a:latin typeface="微软雅黑"/>
              <a:ea typeface="微软雅黑"/>
            </a:endParaRPr>
          </a:p>
        </p:txBody>
      </p:sp>
      <p:sp>
        <p:nvSpPr>
          <p:cNvPr id="23" name="TextBox 6"/>
          <p:cNvSpPr txBox="1"/>
          <p:nvPr/>
        </p:nvSpPr>
        <p:spPr>
          <a:xfrm>
            <a:off x="2683491" y="5644929"/>
            <a:ext cx="4241800" cy="393700"/>
          </a:xfrm>
          <a:prstGeom prst="rect">
            <a:avLst/>
          </a:prstGeom>
          <a:noFill/>
        </p:spPr>
        <p:txBody>
          <a:bodyPr wrap="none" lIns="91416" tIns="45708" rIns="91416" bIns="45708">
            <a:spAutoFit/>
          </a:bodyPr>
          <a:lstStyle>
            <a:lvl1pPr lvl="0">
              <a:defRPr sz="2000">
                <a:solidFill>
                  <a:schemeClr val="accent2"/>
                </a:solidFill>
                <a:latin typeface="等线"/>
                <a:ea typeface="等线"/>
              </a:defRPr>
            </a:lvl1pPr>
          </a:lstStyle>
          <a:p>
            <a:pPr algn="ctr"/>
            <a:r>
              <a:rPr lang="zh-CN" b="1">
                <a:solidFill>
                  <a:srgbClr val="014723"/>
                </a:solidFill>
                <a:latin typeface="微软雅黑"/>
                <a:ea typeface="微软雅黑"/>
              </a:rPr>
              <a:t>小组成员</a:t>
            </a:r>
            <a:r>
              <a:rPr lang="zh-CN">
                <a:solidFill>
                  <a:srgbClr val="014723"/>
                </a:solidFill>
                <a:latin typeface="微软雅黑"/>
                <a:ea typeface="微软雅黑"/>
              </a:rPr>
              <a:t>：方桂安，陈石翰，陈金华</a:t>
            </a:r>
          </a:p>
        </p:txBody>
      </p:sp>
      <p:sp>
        <p:nvSpPr>
          <p:cNvPr id="24" name="TextBox 7"/>
          <p:cNvSpPr txBox="1"/>
          <p:nvPr/>
        </p:nvSpPr>
        <p:spPr>
          <a:xfrm>
            <a:off x="7846692" y="5644929"/>
            <a:ext cx="1955800" cy="393700"/>
          </a:xfrm>
          <a:prstGeom prst="rect">
            <a:avLst/>
          </a:prstGeom>
          <a:noFill/>
        </p:spPr>
        <p:txBody>
          <a:bodyPr wrap="none" lIns="91416" tIns="45708" rIns="91416" bIns="45708">
            <a:spAutoFit/>
          </a:bodyPr>
          <a:lstStyle/>
          <a:p>
            <a:pPr algn="ctr"/>
            <a:r>
              <a:rPr lang="zh-CN" sz="2000" b="1">
                <a:solidFill>
                  <a:srgbClr val="014723"/>
                </a:solidFill>
                <a:latin typeface="微软雅黑"/>
                <a:ea typeface="微软雅黑"/>
              </a:rPr>
              <a:t>指导老师</a:t>
            </a:r>
            <a:r>
              <a:rPr lang="zh-CN" sz="2000">
                <a:solidFill>
                  <a:srgbClr val="014723"/>
                </a:solidFill>
                <a:latin typeface="微软雅黑"/>
                <a:ea typeface="微软雅黑"/>
              </a:rPr>
              <a:t>：古博</a:t>
            </a:r>
          </a:p>
        </p:txBody>
      </p:sp>
      <p:sp>
        <p:nvSpPr>
          <p:cNvPr id="25" name="Freeform 7"/>
          <p:cNvSpPr>
            <a:spLocks noChangeAspect="1" noEditPoints="1"/>
          </p:cNvSpPr>
          <p:nvPr/>
        </p:nvSpPr>
        <p:spPr>
          <a:xfrm>
            <a:off x="2223178" y="5611849"/>
            <a:ext cx="462900" cy="466244"/>
          </a:xfrm>
          <a:custGeom>
            <a:avLst/>
            <a:gdLst/>
            <a:ahLst/>
            <a:cxnLst/>
            <a:rect l="0" t="0" r="r" b="b"/>
            <a:pathLst>
              <a:path w="462900" h="466244">
                <a:moveTo>
                  <a:pt x="338470" y="237501"/>
                </a:moveTo>
                <a:lnTo>
                  <a:pt x="338470" y="174648"/>
                </a:lnTo>
                <a:cubicBezTo>
                  <a:pt x="338470" y="156617"/>
                  <a:pt x="309795" y="156617"/>
                  <a:pt x="309795" y="174648"/>
                </a:cubicBezTo>
                <a:lnTo>
                  <a:pt x="309795" y="237501"/>
                </a:lnTo>
                <a:cubicBezTo>
                  <a:pt x="309795" y="279746"/>
                  <a:pt x="275487" y="314264"/>
                  <a:pt x="233498" y="314264"/>
                </a:cubicBezTo>
                <a:cubicBezTo>
                  <a:pt x="232986" y="314264"/>
                  <a:pt x="232474" y="314264"/>
                  <a:pt x="231962" y="314264"/>
                </a:cubicBezTo>
                <a:lnTo>
                  <a:pt x="231450" y="314264"/>
                </a:lnTo>
                <a:lnTo>
                  <a:pt x="230938" y="314264"/>
                </a:lnTo>
                <a:cubicBezTo>
                  <a:pt x="230426" y="314264"/>
                  <a:pt x="229914" y="314264"/>
                  <a:pt x="229402" y="314264"/>
                </a:cubicBezTo>
                <a:cubicBezTo>
                  <a:pt x="187413" y="314264"/>
                  <a:pt x="153105" y="279746"/>
                  <a:pt x="153105" y="237501"/>
                </a:cubicBezTo>
                <a:lnTo>
                  <a:pt x="153105" y="174648"/>
                </a:lnTo>
                <a:cubicBezTo>
                  <a:pt x="153105" y="156617"/>
                  <a:pt x="124942" y="156617"/>
                  <a:pt x="124942" y="174648"/>
                </a:cubicBezTo>
                <a:cubicBezTo>
                  <a:pt x="124942" y="182891"/>
                  <a:pt x="124942" y="237501"/>
                  <a:pt x="124942" y="237501"/>
                </a:cubicBezTo>
                <a:cubicBezTo>
                  <a:pt x="124942" y="290565"/>
                  <a:pt x="163858" y="334871"/>
                  <a:pt x="214552" y="342084"/>
                </a:cubicBezTo>
                <a:lnTo>
                  <a:pt x="214552" y="387420"/>
                </a:lnTo>
                <a:lnTo>
                  <a:pt x="151057" y="405452"/>
                </a:lnTo>
                <a:lnTo>
                  <a:pt x="312355" y="405452"/>
                </a:lnTo>
                <a:lnTo>
                  <a:pt x="247836" y="386905"/>
                </a:lnTo>
                <a:lnTo>
                  <a:pt x="247836" y="342084"/>
                </a:lnTo>
                <a:cubicBezTo>
                  <a:pt x="299042" y="334871"/>
                  <a:pt x="338470" y="290565"/>
                  <a:pt x="338470" y="237501"/>
                </a:cubicBezTo>
                <a:close/>
                <a:moveTo>
                  <a:pt x="230426" y="287474"/>
                </a:moveTo>
                <a:cubicBezTo>
                  <a:pt x="230938" y="287474"/>
                  <a:pt x="230938" y="287474"/>
                  <a:pt x="231450" y="287474"/>
                </a:cubicBezTo>
                <a:cubicBezTo>
                  <a:pt x="231962" y="287474"/>
                  <a:pt x="231962" y="287474"/>
                  <a:pt x="232474" y="287474"/>
                </a:cubicBezTo>
                <a:cubicBezTo>
                  <a:pt x="260637" y="287474"/>
                  <a:pt x="283680" y="264806"/>
                  <a:pt x="283680" y="236471"/>
                </a:cubicBezTo>
                <a:lnTo>
                  <a:pt x="283680" y="112311"/>
                </a:lnTo>
                <a:cubicBezTo>
                  <a:pt x="283680" y="83975"/>
                  <a:pt x="260637" y="60792"/>
                  <a:pt x="232474" y="60792"/>
                </a:cubicBezTo>
                <a:cubicBezTo>
                  <a:pt x="231962" y="60792"/>
                  <a:pt x="231962" y="60792"/>
                  <a:pt x="231450" y="60792"/>
                </a:cubicBezTo>
                <a:cubicBezTo>
                  <a:pt x="231450" y="60792"/>
                  <a:pt x="230938" y="60792"/>
                  <a:pt x="230426" y="60792"/>
                </a:cubicBezTo>
                <a:cubicBezTo>
                  <a:pt x="202263" y="60792"/>
                  <a:pt x="179732" y="83975"/>
                  <a:pt x="179732" y="112311"/>
                </a:cubicBezTo>
                <a:lnTo>
                  <a:pt x="179732" y="236471"/>
                </a:lnTo>
                <a:cubicBezTo>
                  <a:pt x="179732" y="264806"/>
                  <a:pt x="202263" y="287474"/>
                  <a:pt x="230426" y="287474"/>
                </a:cubicBezTo>
                <a:close/>
                <a:moveTo>
                  <a:pt x="231450" y="0"/>
                </a:moveTo>
                <a:cubicBezTo>
                  <a:pt x="359464" y="0"/>
                  <a:pt x="462900" y="104583"/>
                  <a:pt x="462900" y="233380"/>
                </a:cubicBezTo>
                <a:cubicBezTo>
                  <a:pt x="462900" y="361661"/>
                  <a:pt x="359464" y="466244"/>
                  <a:pt x="231450" y="466244"/>
                </a:cubicBezTo>
                <a:cubicBezTo>
                  <a:pt x="103436" y="466244"/>
                  <a:pt x="0" y="361661"/>
                  <a:pt x="0" y="233380"/>
                </a:cubicBezTo>
                <a:cubicBezTo>
                  <a:pt x="0" y="104583"/>
                  <a:pt x="103436" y="0"/>
                  <a:pt x="231450" y="0"/>
                </a:cubicBezTo>
                <a:close/>
              </a:path>
            </a:pathLst>
          </a:custGeom>
          <a:solidFill>
            <a:srgbClr val="014723"/>
          </a:solidFill>
          <a:ln>
            <a:noFill/>
          </a:ln>
        </p:spPr>
        <p:txBody>
          <a:bodyPr vert="horz" wrap="square" lIns="91416" tIns="45708" rIns="91416" bIns="45708" numCol="1" anchor="t" anchorCtr="0"/>
          <a:lstStyle/>
          <a:p>
            <a:endParaRPr lang="zh-CN">
              <a:solidFill>
                <a:srgbClr val="C00000"/>
              </a:solidFill>
              <a:latin typeface="微软雅黑"/>
              <a:ea typeface="微软雅黑"/>
            </a:endParaRPr>
          </a:p>
        </p:txBody>
      </p:sp>
      <p:sp>
        <p:nvSpPr>
          <p:cNvPr id="26" name="Freeform 8"/>
          <p:cNvSpPr>
            <a:spLocks noChangeAspect="1" noEditPoints="1"/>
          </p:cNvSpPr>
          <p:nvPr/>
        </p:nvSpPr>
        <p:spPr>
          <a:xfrm>
            <a:off x="7295480" y="5611848"/>
            <a:ext cx="464288" cy="466246"/>
          </a:xfrm>
          <a:custGeom>
            <a:avLst/>
            <a:gdLst/>
            <a:ahLst/>
            <a:cxnLst/>
            <a:rect l="0" t="0" r="r" b="b"/>
            <a:pathLst>
              <a:path w="464288" h="466246">
                <a:moveTo>
                  <a:pt x="232144" y="0"/>
                </a:moveTo>
                <a:cubicBezTo>
                  <a:pt x="359768" y="0"/>
                  <a:pt x="464288" y="103856"/>
                  <a:pt x="464288" y="233123"/>
                </a:cubicBezTo>
                <a:cubicBezTo>
                  <a:pt x="464288" y="361285"/>
                  <a:pt x="359768" y="466246"/>
                  <a:pt x="232144" y="466246"/>
                </a:cubicBezTo>
                <a:cubicBezTo>
                  <a:pt x="103420" y="466246"/>
                  <a:pt x="0" y="361285"/>
                  <a:pt x="0" y="233123"/>
                </a:cubicBezTo>
                <a:cubicBezTo>
                  <a:pt x="0" y="103856"/>
                  <a:pt x="103420" y="0"/>
                  <a:pt x="232144" y="0"/>
                </a:cubicBezTo>
                <a:close/>
                <a:moveTo>
                  <a:pt x="374071" y="129267"/>
                </a:moveTo>
                <a:cubicBezTo>
                  <a:pt x="375171" y="129267"/>
                  <a:pt x="377372" y="130372"/>
                  <a:pt x="378472" y="131477"/>
                </a:cubicBezTo>
                <a:cubicBezTo>
                  <a:pt x="379572" y="132582"/>
                  <a:pt x="379572" y="133687"/>
                  <a:pt x="379572" y="135896"/>
                </a:cubicBezTo>
                <a:lnTo>
                  <a:pt x="379572" y="245276"/>
                </a:lnTo>
                <a:cubicBezTo>
                  <a:pt x="379572" y="246381"/>
                  <a:pt x="379572" y="248591"/>
                  <a:pt x="378472" y="249696"/>
                </a:cubicBezTo>
                <a:lnTo>
                  <a:pt x="378472" y="249696"/>
                </a:lnTo>
                <a:cubicBezTo>
                  <a:pt x="377372" y="250801"/>
                  <a:pt x="375171" y="250801"/>
                  <a:pt x="374071" y="250801"/>
                </a:cubicBezTo>
                <a:lnTo>
                  <a:pt x="242046" y="250801"/>
                </a:lnTo>
                <a:cubicBezTo>
                  <a:pt x="240946" y="250801"/>
                  <a:pt x="239845" y="250801"/>
                  <a:pt x="238745" y="249696"/>
                </a:cubicBezTo>
                <a:lnTo>
                  <a:pt x="238745" y="249696"/>
                </a:lnTo>
                <a:cubicBezTo>
                  <a:pt x="237645" y="248591"/>
                  <a:pt x="236545" y="246381"/>
                  <a:pt x="236545" y="245276"/>
                </a:cubicBezTo>
                <a:lnTo>
                  <a:pt x="236545" y="197768"/>
                </a:lnTo>
                <a:lnTo>
                  <a:pt x="314660" y="181195"/>
                </a:lnTo>
                <a:lnTo>
                  <a:pt x="314660" y="178985"/>
                </a:lnTo>
                <a:lnTo>
                  <a:pt x="236545" y="188929"/>
                </a:lnTo>
                <a:lnTo>
                  <a:pt x="236545" y="135896"/>
                </a:lnTo>
                <a:cubicBezTo>
                  <a:pt x="236545" y="133687"/>
                  <a:pt x="237645" y="132582"/>
                  <a:pt x="238745" y="131477"/>
                </a:cubicBezTo>
                <a:lnTo>
                  <a:pt x="238745" y="131477"/>
                </a:lnTo>
                <a:cubicBezTo>
                  <a:pt x="239845" y="130372"/>
                  <a:pt x="240946" y="129267"/>
                  <a:pt x="242046" y="129267"/>
                </a:cubicBezTo>
                <a:lnTo>
                  <a:pt x="374071" y="129267"/>
                </a:lnTo>
                <a:close/>
                <a:moveTo>
                  <a:pt x="242046" y="106065"/>
                </a:moveTo>
                <a:cubicBezTo>
                  <a:pt x="234344" y="106065"/>
                  <a:pt x="226643" y="109380"/>
                  <a:pt x="222242" y="114904"/>
                </a:cubicBezTo>
                <a:lnTo>
                  <a:pt x="222242" y="114904"/>
                </a:lnTo>
                <a:cubicBezTo>
                  <a:pt x="216741" y="120428"/>
                  <a:pt x="213440" y="127058"/>
                  <a:pt x="213440" y="135896"/>
                </a:cubicBezTo>
                <a:lnTo>
                  <a:pt x="213440" y="192244"/>
                </a:lnTo>
                <a:lnTo>
                  <a:pt x="204639" y="193348"/>
                </a:lnTo>
                <a:lnTo>
                  <a:pt x="204639" y="183405"/>
                </a:lnTo>
                <a:lnTo>
                  <a:pt x="178234" y="183405"/>
                </a:lnTo>
                <a:lnTo>
                  <a:pt x="150729" y="166832"/>
                </a:lnTo>
                <a:lnTo>
                  <a:pt x="84716" y="166832"/>
                </a:lnTo>
                <a:cubicBezTo>
                  <a:pt x="70413" y="166832"/>
                  <a:pt x="59411" y="177881"/>
                  <a:pt x="59411" y="191139"/>
                </a:cubicBezTo>
                <a:lnTo>
                  <a:pt x="59411" y="268478"/>
                </a:lnTo>
                <a:lnTo>
                  <a:pt x="84716" y="268478"/>
                </a:lnTo>
                <a:lnTo>
                  <a:pt x="84716" y="212131"/>
                </a:lnTo>
                <a:lnTo>
                  <a:pt x="89117" y="212131"/>
                </a:lnTo>
                <a:lnTo>
                  <a:pt x="89117" y="268478"/>
                </a:lnTo>
                <a:lnTo>
                  <a:pt x="89117" y="282841"/>
                </a:lnTo>
                <a:lnTo>
                  <a:pt x="89117" y="386697"/>
                </a:lnTo>
                <a:lnTo>
                  <a:pt x="116622" y="386697"/>
                </a:lnTo>
                <a:lnTo>
                  <a:pt x="116622" y="300519"/>
                </a:lnTo>
                <a:lnTo>
                  <a:pt x="123223" y="300519"/>
                </a:lnTo>
                <a:lnTo>
                  <a:pt x="123223" y="386697"/>
                </a:lnTo>
                <a:lnTo>
                  <a:pt x="150729" y="386697"/>
                </a:lnTo>
                <a:lnTo>
                  <a:pt x="150729" y="371229"/>
                </a:lnTo>
                <a:lnTo>
                  <a:pt x="150729" y="282841"/>
                </a:lnTo>
                <a:lnTo>
                  <a:pt x="150729" y="268478"/>
                </a:lnTo>
                <a:lnTo>
                  <a:pt x="150729" y="212131"/>
                </a:lnTo>
                <a:lnTo>
                  <a:pt x="150729" y="195558"/>
                </a:lnTo>
                <a:lnTo>
                  <a:pt x="178234" y="212131"/>
                </a:lnTo>
                <a:lnTo>
                  <a:pt x="204639" y="212131"/>
                </a:lnTo>
                <a:lnTo>
                  <a:pt x="204639" y="204397"/>
                </a:lnTo>
                <a:lnTo>
                  <a:pt x="213440" y="203292"/>
                </a:lnTo>
                <a:lnTo>
                  <a:pt x="213440" y="245276"/>
                </a:lnTo>
                <a:cubicBezTo>
                  <a:pt x="213440" y="253010"/>
                  <a:pt x="216741" y="260744"/>
                  <a:pt x="222242" y="265164"/>
                </a:cubicBezTo>
                <a:lnTo>
                  <a:pt x="222242" y="265164"/>
                </a:lnTo>
                <a:lnTo>
                  <a:pt x="222242" y="266268"/>
                </a:lnTo>
                <a:cubicBezTo>
                  <a:pt x="227743" y="270688"/>
                  <a:pt x="234344" y="274002"/>
                  <a:pt x="242046" y="274002"/>
                </a:cubicBezTo>
                <a:lnTo>
                  <a:pt x="374071" y="274002"/>
                </a:lnTo>
                <a:cubicBezTo>
                  <a:pt x="381772" y="274002"/>
                  <a:pt x="389474" y="270688"/>
                  <a:pt x="394975" y="265164"/>
                </a:cubicBezTo>
                <a:lnTo>
                  <a:pt x="394975" y="266268"/>
                </a:lnTo>
                <a:cubicBezTo>
                  <a:pt x="399376" y="260744"/>
                  <a:pt x="402676" y="253010"/>
                  <a:pt x="402676" y="245276"/>
                </a:cubicBezTo>
                <a:lnTo>
                  <a:pt x="402676" y="135896"/>
                </a:lnTo>
                <a:cubicBezTo>
                  <a:pt x="402676" y="127058"/>
                  <a:pt x="399376" y="120428"/>
                  <a:pt x="394975" y="114904"/>
                </a:cubicBezTo>
                <a:cubicBezTo>
                  <a:pt x="389474" y="109380"/>
                  <a:pt x="381772" y="106065"/>
                  <a:pt x="374071" y="106065"/>
                </a:cubicBezTo>
                <a:lnTo>
                  <a:pt x="242046" y="106065"/>
                </a:lnTo>
                <a:close/>
                <a:moveTo>
                  <a:pt x="378472" y="280631"/>
                </a:moveTo>
                <a:lnTo>
                  <a:pt x="378472" y="306043"/>
                </a:lnTo>
                <a:lnTo>
                  <a:pt x="357568" y="306043"/>
                </a:lnTo>
                <a:lnTo>
                  <a:pt x="380672" y="387802"/>
                </a:lnTo>
                <a:lnTo>
                  <a:pt x="350967" y="387802"/>
                </a:lnTo>
                <a:lnTo>
                  <a:pt x="327862" y="306043"/>
                </a:lnTo>
                <a:lnTo>
                  <a:pt x="298157" y="306043"/>
                </a:lnTo>
                <a:lnTo>
                  <a:pt x="275052" y="387802"/>
                </a:lnTo>
                <a:lnTo>
                  <a:pt x="245347" y="387802"/>
                </a:lnTo>
                <a:lnTo>
                  <a:pt x="268451" y="306043"/>
                </a:lnTo>
                <a:lnTo>
                  <a:pt x="243146" y="306043"/>
                </a:lnTo>
                <a:lnTo>
                  <a:pt x="243146" y="280631"/>
                </a:lnTo>
                <a:lnTo>
                  <a:pt x="378472" y="280631"/>
                </a:lnTo>
                <a:close/>
                <a:moveTo>
                  <a:pt x="119923" y="82864"/>
                </a:moveTo>
                <a:cubicBezTo>
                  <a:pt x="141927" y="82864"/>
                  <a:pt x="159530" y="100541"/>
                  <a:pt x="159530" y="122638"/>
                </a:cubicBezTo>
                <a:cubicBezTo>
                  <a:pt x="159530" y="143630"/>
                  <a:pt x="141927" y="161308"/>
                  <a:pt x="119923" y="161308"/>
                </a:cubicBezTo>
                <a:cubicBezTo>
                  <a:pt x="99019" y="161308"/>
                  <a:pt x="81415" y="143630"/>
                  <a:pt x="81415" y="122638"/>
                </a:cubicBezTo>
                <a:cubicBezTo>
                  <a:pt x="81415" y="100541"/>
                  <a:pt x="99019" y="82864"/>
                  <a:pt x="119923" y="82864"/>
                </a:cubicBezTo>
                <a:close/>
              </a:path>
            </a:pathLst>
          </a:custGeom>
          <a:solidFill>
            <a:srgbClr val="014723"/>
          </a:solidFill>
          <a:ln>
            <a:noFill/>
          </a:ln>
        </p:spPr>
        <p:txBody>
          <a:bodyPr vert="horz" wrap="square" lIns="91416" tIns="45708" rIns="91416" bIns="45708" numCol="1" anchor="t" anchorCtr="0"/>
          <a:lstStyle/>
          <a:p>
            <a:endParaRPr lang="zh-CN" sz="2800">
              <a:solidFill>
                <a:srgbClr val="C00000"/>
              </a:solidFill>
              <a:latin typeface="微软雅黑"/>
              <a:ea typeface="微软雅黑"/>
            </a:endParaRPr>
          </a:p>
        </p:txBody>
      </p:sp>
      <p:sp>
        <p:nvSpPr>
          <p:cNvPr id="27" name="TextBox 10"/>
          <p:cNvSpPr txBox="1"/>
          <p:nvPr/>
        </p:nvSpPr>
        <p:spPr>
          <a:xfrm>
            <a:off x="2565806" y="3990096"/>
            <a:ext cx="7061200" cy="514350"/>
          </a:xfrm>
          <a:prstGeom prst="rect">
            <a:avLst/>
          </a:prstGeom>
          <a:noFill/>
        </p:spPr>
        <p:txBody>
          <a:bodyPr wrap="square" lIns="91416" tIns="45708" rIns="91416" bIns="45708">
            <a:spAutoFit/>
          </a:bodyPr>
          <a:lstStyle>
            <a:lvl1pPr lvl="0">
              <a:defRPr sz="2000">
                <a:solidFill>
                  <a:schemeClr val="bg1"/>
                </a:solidFill>
                <a:latin typeface="微软雅黑"/>
                <a:ea typeface="微软雅黑"/>
              </a:defRPr>
            </a:lvl1pPr>
          </a:lstStyle>
          <a:p>
            <a:pPr algn="ctr"/>
            <a:r>
              <a:rPr lang="zh-CN" sz="2800">
                <a:solidFill>
                  <a:srgbClr val="F2F2F2"/>
                </a:solidFill>
                <a:latin typeface="微软雅黑"/>
                <a:ea typeface="微软雅黑"/>
              </a:rPr>
              <a:t>中山大学智能工程学院</a:t>
            </a:r>
            <a:endParaRPr lang="en-US" sz="2800">
              <a:solidFill>
                <a:srgbClr val="F2F2F2"/>
              </a:solidFill>
              <a:latin typeface="微软雅黑"/>
              <a:ea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a:srcRect t="21604" b="37591"/>
          <a:stretch/>
        </p:blipFill>
        <p:spPr>
          <a:xfrm>
            <a:off x="-17299" y="0"/>
            <a:ext cx="12209296" cy="3736490"/>
          </a:xfrm>
          <a:prstGeom prst="rect">
            <a:avLst/>
          </a:prstGeom>
        </p:spPr>
      </p:pic>
      <p:sp>
        <p:nvSpPr>
          <p:cNvPr id="3" name="矩形 2"/>
          <p:cNvSpPr/>
          <p:nvPr/>
        </p:nvSpPr>
        <p:spPr>
          <a:xfrm rot="5400000">
            <a:off x="4227759" y="-4227756"/>
            <a:ext cx="3736490" cy="12192002"/>
          </a:xfrm>
          <a:prstGeom prst="rect">
            <a:avLst/>
          </a:prstGeom>
          <a:gradFill>
            <a:gsLst>
              <a:gs pos="0">
                <a:srgbClr val="014723"/>
              </a:gs>
              <a:gs pos="59000">
                <a:srgbClr val="014723">
                  <a:alpha val="40000"/>
                </a:srgbClr>
              </a:gs>
              <a:gs pos="100000">
                <a:srgbClr val="014723">
                  <a:alpha val="10000"/>
                </a:srgbClr>
              </a:gs>
            </a:gsLst>
            <a:lin ang="10800000" scaled="1"/>
          </a:gradFill>
          <a:ln>
            <a:noFill/>
          </a:ln>
        </p:spPr>
        <p:txBody>
          <a:bodyPr anchor="ctr"/>
          <a:lstStyle/>
          <a:p>
            <a:pPr algn="ctr"/>
            <a:endParaRPr lang="zh-CN">
              <a:solidFill>
                <a:schemeClr val="lt1"/>
              </a:solidFill>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ahLst/>
              <a:cxnLst/>
              <a:rect l="l" t="t" r="r" b="b"/>
              <a:pathLst>
                <a:path w="1936282" h="1723208">
                  <a:moveTo>
                    <a:pt x="568792" y="0"/>
                  </a:moveTo>
                  <a:lnTo>
                    <a:pt x="852545" y="0"/>
                  </a:lnTo>
                  <a:lnTo>
                    <a:pt x="1083737" y="0"/>
                  </a:lnTo>
                  <a:lnTo>
                    <a:pt x="1367490" y="0"/>
                  </a:lnTo>
                  <a:cubicBezTo>
                    <a:pt x="1422638" y="0"/>
                    <a:pt x="1491924" y="39614"/>
                    <a:pt x="1520205" y="87717"/>
                  </a:cubicBezTo>
                  <a:cubicBezTo>
                    <a:pt x="1916132" y="773887"/>
                    <a:pt x="1916132" y="773887"/>
                    <a:pt x="1916132" y="773887"/>
                  </a:cubicBezTo>
                  <a:cubicBezTo>
                    <a:pt x="1929565" y="797939"/>
                    <a:pt x="1936282" y="829771"/>
                    <a:pt x="1936282" y="861604"/>
                  </a:cubicBezTo>
                  <a:cubicBezTo>
                    <a:pt x="1936282" y="893437"/>
                    <a:pt x="1929565" y="925270"/>
                    <a:pt x="1916132" y="949320"/>
                  </a:cubicBezTo>
                  <a:cubicBezTo>
                    <a:pt x="1520205" y="1635491"/>
                    <a:pt x="1520205" y="1635491"/>
                    <a:pt x="1520205" y="1635491"/>
                  </a:cubicBezTo>
                  <a:cubicBezTo>
                    <a:pt x="1491924" y="1683595"/>
                    <a:pt x="1422638" y="1723208"/>
                    <a:pt x="1367490" y="1723208"/>
                  </a:cubicBezTo>
                  <a:cubicBezTo>
                    <a:pt x="1268508" y="1723208"/>
                    <a:pt x="1181899" y="1723208"/>
                    <a:pt x="1106116" y="1723208"/>
                  </a:cubicBezTo>
                  <a:lnTo>
                    <a:pt x="1083737" y="1723208"/>
                  </a:lnTo>
                  <a:lnTo>
                    <a:pt x="1026584" y="1723208"/>
                  </a:lnTo>
                  <a:lnTo>
                    <a:pt x="1000368" y="1723208"/>
                  </a:lnTo>
                  <a:lnTo>
                    <a:pt x="935914" y="1723208"/>
                  </a:lnTo>
                  <a:lnTo>
                    <a:pt x="909698" y="1723208"/>
                  </a:lnTo>
                  <a:lnTo>
                    <a:pt x="852545" y="1723208"/>
                  </a:lnTo>
                  <a:lnTo>
                    <a:pt x="830166" y="1723208"/>
                  </a:lnTo>
                  <a:cubicBezTo>
                    <a:pt x="754383" y="1723208"/>
                    <a:pt x="667774" y="1723208"/>
                    <a:pt x="568792" y="1723208"/>
                  </a:cubicBezTo>
                  <a:cubicBezTo>
                    <a:pt x="513644" y="1723208"/>
                    <a:pt x="444358" y="1683595"/>
                    <a:pt x="416077" y="1635491"/>
                  </a:cubicBezTo>
                  <a:cubicBezTo>
                    <a:pt x="416077" y="1635491"/>
                    <a:pt x="416077" y="1635491"/>
                    <a:pt x="20150" y="949320"/>
                  </a:cubicBezTo>
                  <a:cubicBezTo>
                    <a:pt x="6717" y="925270"/>
                    <a:pt x="0" y="893437"/>
                    <a:pt x="0" y="861604"/>
                  </a:cubicBezTo>
                  <a:cubicBezTo>
                    <a:pt x="0" y="829771"/>
                    <a:pt x="6717" y="797939"/>
                    <a:pt x="20150" y="773887"/>
                  </a:cubicBezTo>
                  <a:cubicBezTo>
                    <a:pt x="20150" y="773887"/>
                    <a:pt x="20150" y="773887"/>
                    <a:pt x="416077" y="87717"/>
                  </a:cubicBezTo>
                  <a:cubicBezTo>
                    <a:pt x="444358" y="39614"/>
                    <a:pt x="513644" y="0"/>
                    <a:pt x="568792" y="0"/>
                  </a:cubicBezTo>
                  <a:close/>
                </a:path>
              </a:pathLst>
            </a:custGeom>
            <a:solidFill>
              <a:schemeClr val="bg1"/>
            </a:solidFill>
            <a:ln>
              <a:noFill/>
            </a:ln>
            <a:effectLst>
              <a:outerShdw blurRad="63500" sx="102000" sy="102000" algn="ctr" rotWithShape="0">
                <a:srgbClr val="000000">
                  <a:alpha val="40000"/>
                </a:srgbClr>
              </a:outerShdw>
            </a:effectLst>
          </p:spPr>
          <p:txBody>
            <a:bodyPr wrap="square" anchor="ctr"/>
            <a:lstStyle/>
            <a:p>
              <a:pPr algn="ctr"/>
              <a:endParaRPr lang="zh-CN" sz="2590">
                <a:solidFill>
                  <a:schemeClr val="lt1"/>
                </a:solidFill>
              </a:endParaRPr>
            </a:p>
          </p:txBody>
        </p:sp>
        <p:sp>
          <p:nvSpPr>
            <p:cNvPr id="7" name="任意多边形 6"/>
            <p:cNvSpPr/>
            <p:nvPr/>
          </p:nvSpPr>
          <p:spPr>
            <a:xfrm>
              <a:off x="5257193" y="2633694"/>
              <a:ext cx="1677614" cy="1493004"/>
            </a:xfrm>
            <a:custGeom>
              <a:avLst/>
              <a:gdLst/>
              <a:ahLst/>
              <a:cxnLst/>
              <a:rect l="l" t="t" r="r" b="b"/>
              <a:pathLst>
                <a:path w="1677614" h="1493004">
                  <a:moveTo>
                    <a:pt x="492807" y="0"/>
                  </a:moveTo>
                  <a:lnTo>
                    <a:pt x="738653" y="0"/>
                  </a:lnTo>
                  <a:lnTo>
                    <a:pt x="938961" y="0"/>
                  </a:lnTo>
                  <a:lnTo>
                    <a:pt x="1184807" y="0"/>
                  </a:lnTo>
                  <a:cubicBezTo>
                    <a:pt x="1232588" y="0"/>
                    <a:pt x="1292618" y="34322"/>
                    <a:pt x="1317120" y="75999"/>
                  </a:cubicBezTo>
                  <a:cubicBezTo>
                    <a:pt x="1660156" y="670503"/>
                    <a:pt x="1660156" y="670503"/>
                    <a:pt x="1660156" y="670503"/>
                  </a:cubicBezTo>
                  <a:cubicBezTo>
                    <a:pt x="1671794" y="691342"/>
                    <a:pt x="1677614" y="718922"/>
                    <a:pt x="1677614" y="746502"/>
                  </a:cubicBezTo>
                  <a:cubicBezTo>
                    <a:pt x="1677614" y="774082"/>
                    <a:pt x="1671794" y="801663"/>
                    <a:pt x="1660156" y="822500"/>
                  </a:cubicBezTo>
                  <a:cubicBezTo>
                    <a:pt x="1317120" y="1417005"/>
                    <a:pt x="1317120" y="1417005"/>
                    <a:pt x="1317120" y="1417005"/>
                  </a:cubicBezTo>
                  <a:cubicBezTo>
                    <a:pt x="1292618" y="1458683"/>
                    <a:pt x="1232588" y="1493004"/>
                    <a:pt x="1184807" y="1493004"/>
                  </a:cubicBezTo>
                  <a:cubicBezTo>
                    <a:pt x="1099048" y="1493004"/>
                    <a:pt x="1024009" y="1493004"/>
                    <a:pt x="958350" y="1493004"/>
                  </a:cubicBezTo>
                  <a:lnTo>
                    <a:pt x="938961" y="1493004"/>
                  </a:lnTo>
                  <a:lnTo>
                    <a:pt x="889442" y="1493004"/>
                  </a:lnTo>
                  <a:lnTo>
                    <a:pt x="866728" y="1493004"/>
                  </a:lnTo>
                  <a:lnTo>
                    <a:pt x="810886" y="1493004"/>
                  </a:lnTo>
                  <a:lnTo>
                    <a:pt x="788172" y="1493004"/>
                  </a:lnTo>
                  <a:lnTo>
                    <a:pt x="738653" y="1493004"/>
                  </a:lnTo>
                  <a:lnTo>
                    <a:pt x="719264" y="1493004"/>
                  </a:lnTo>
                  <a:cubicBezTo>
                    <a:pt x="653605" y="1493004"/>
                    <a:pt x="578566" y="1493004"/>
                    <a:pt x="492807" y="1493004"/>
                  </a:cubicBezTo>
                  <a:cubicBezTo>
                    <a:pt x="445026" y="1493004"/>
                    <a:pt x="384996" y="1458683"/>
                    <a:pt x="360494" y="1417005"/>
                  </a:cubicBezTo>
                  <a:cubicBezTo>
                    <a:pt x="360494" y="1417005"/>
                    <a:pt x="360494" y="1417005"/>
                    <a:pt x="17458" y="822500"/>
                  </a:cubicBezTo>
                  <a:cubicBezTo>
                    <a:pt x="5820" y="801663"/>
                    <a:pt x="0" y="774082"/>
                    <a:pt x="0" y="746502"/>
                  </a:cubicBezTo>
                  <a:cubicBezTo>
                    <a:pt x="0" y="718922"/>
                    <a:pt x="5820" y="691342"/>
                    <a:pt x="17458" y="670503"/>
                  </a:cubicBezTo>
                  <a:cubicBezTo>
                    <a:pt x="17458" y="670503"/>
                    <a:pt x="17458" y="670503"/>
                    <a:pt x="360494" y="75999"/>
                  </a:cubicBezTo>
                  <a:cubicBezTo>
                    <a:pt x="384996" y="34322"/>
                    <a:pt x="445026" y="0"/>
                    <a:pt x="492807" y="0"/>
                  </a:cubicBezTo>
                  <a:close/>
                </a:path>
              </a:pathLst>
            </a:custGeom>
            <a:solidFill>
              <a:schemeClr val="accent2"/>
            </a:solidFill>
            <a:ln>
              <a:noFill/>
            </a:ln>
          </p:spPr>
          <p:txBody>
            <a:bodyPr wrap="square" anchor="ctr"/>
            <a:lstStyle/>
            <a:p>
              <a:pPr algn="ctr"/>
              <a:endParaRPr lang="zh-CN" sz="2590">
                <a:solidFill>
                  <a:schemeClr val="lt1"/>
                </a:solidFill>
              </a:endParaRPr>
            </a:p>
          </p:txBody>
        </p:sp>
      </p:grpSp>
      <p:sp>
        <p:nvSpPr>
          <p:cNvPr id="8" name="文本框 7"/>
          <p:cNvSpPr txBox="1"/>
          <p:nvPr/>
        </p:nvSpPr>
        <p:spPr>
          <a:xfrm>
            <a:off x="5491220" y="3502820"/>
            <a:ext cx="1209562" cy="461665"/>
          </a:xfrm>
          <a:prstGeom prst="rect">
            <a:avLst/>
          </a:prstGeom>
          <a:noFill/>
        </p:spPr>
        <p:txBody>
          <a:bodyPr wrap="none">
            <a:spAutoFit/>
          </a:bodyPr>
          <a:lstStyle/>
          <a:p>
            <a:r>
              <a:rPr lang="en-US" sz="2400">
                <a:solidFill>
                  <a:schemeClr val="bg1"/>
                </a:solidFill>
                <a:latin typeface="微软雅黑"/>
                <a:ea typeface="微软雅黑"/>
              </a:rPr>
              <a:t>Part.01</a:t>
            </a:r>
          </a:p>
        </p:txBody>
      </p:sp>
      <p:sp>
        <p:nvSpPr>
          <p:cNvPr id="9" name="文本框 8"/>
          <p:cNvSpPr txBox="1"/>
          <p:nvPr/>
        </p:nvSpPr>
        <p:spPr>
          <a:xfrm>
            <a:off x="3327401" y="4789616"/>
            <a:ext cx="5537198" cy="706755"/>
          </a:xfrm>
          <a:prstGeom prst="rect">
            <a:avLst/>
          </a:prstGeom>
          <a:noFill/>
          <a:ln>
            <a:noFill/>
          </a:ln>
        </p:spPr>
        <p:txBody>
          <a:bodyPr wrap="square">
            <a:spAutoFit/>
          </a:bodyPr>
          <a:lstStyle/>
          <a:p>
            <a:pPr algn="ctr"/>
            <a:r>
              <a:rPr lang="zh-CN" sz="4000" b="1" spc="600">
                <a:solidFill>
                  <a:schemeClr val="accent1"/>
                </a:solidFill>
                <a:latin typeface="微软雅黑"/>
                <a:ea typeface="微软雅黑"/>
              </a:rPr>
              <a:t>背景与挑战</a:t>
            </a:r>
          </a:p>
        </p:txBody>
      </p:sp>
      <p:pic>
        <p:nvPicPr>
          <p:cNvPr id="10" name="图片 9"/>
          <p:cNvPicPr>
            <a:picLocks noChangeAspect="1"/>
          </p:cNvPicPr>
          <p:nvPr/>
        </p:nvPicPr>
        <p:blipFill rotWithShape="1">
          <a:blip r:embed="rId4"/>
          <a:srcRect t="19562" b="3296"/>
          <a:stretch/>
        </p:blipFill>
        <p:spPr>
          <a:xfrm>
            <a:off x="2716059" y="661011"/>
            <a:ext cx="6759883" cy="23831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ppt_x"/>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3000"/>
                            </p:stCondLst>
                            <p:childTnLst>
                              <p:par>
                                <p:cTn id="15" presetID="53" presetClass="entr" presetSubtype="16"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45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endParaRPr>
          </a:p>
        </p:txBody>
      </p:sp>
      <p:cxnSp>
        <p:nvCxnSpPr>
          <p:cNvPr id="23" name="直接连接符 22"/>
          <p:cNvCxnSpPr/>
          <p:nvPr/>
        </p:nvCxnSpPr>
        <p:spPr>
          <a:xfrm>
            <a:off x="8301449" y="285092"/>
            <a:ext cx="0" cy="245816"/>
          </a:xfrm>
          <a:prstGeom prst="line">
            <a:avLst/>
          </a:prstGeom>
          <a:ln w="6350">
            <a:solidFill>
              <a:schemeClr val="bg1">
                <a:lumMod val="75000"/>
              </a:schemeClr>
            </a:solidFill>
            <a:prstDash val="solid"/>
            <a:miter/>
          </a:ln>
        </p:spPr>
      </p:cxnSp>
      <p:sp>
        <p:nvSpPr>
          <p:cNvPr id="24" name="矩形 23"/>
          <p:cNvSpPr/>
          <p:nvPr/>
        </p:nvSpPr>
        <p:spPr>
          <a:xfrm>
            <a:off x="3231850" y="0"/>
            <a:ext cx="1666001" cy="792000"/>
          </a:xfrm>
          <a:prstGeom prst="rect">
            <a:avLst/>
          </a:prstGeom>
          <a:solidFill>
            <a:schemeClr val="accent1"/>
          </a:solidFill>
          <a:ln>
            <a:noFill/>
          </a:ln>
        </p:spPr>
        <p:txBody>
          <a:bodyPr anchor="ctr"/>
          <a:lstStyle/>
          <a:p>
            <a:pPr algn="ctr"/>
            <a:endParaRPr lang="zh-CN" sz="2400" b="1">
              <a:solidFill>
                <a:schemeClr val="bg1"/>
              </a:solidFill>
            </a:endParaRPr>
          </a:p>
        </p:txBody>
      </p:sp>
      <p:cxnSp>
        <p:nvCxnSpPr>
          <p:cNvPr id="25" name="直接连接符 24"/>
          <p:cNvCxnSpPr/>
          <p:nvPr/>
        </p:nvCxnSpPr>
        <p:spPr>
          <a:xfrm>
            <a:off x="10003249" y="285092"/>
            <a:ext cx="0" cy="245816"/>
          </a:xfrm>
          <a:prstGeom prst="line">
            <a:avLst/>
          </a:prstGeom>
          <a:ln w="6350">
            <a:solidFill>
              <a:schemeClr val="bg1">
                <a:lumMod val="75000"/>
              </a:schemeClr>
            </a:solidFill>
            <a:prstDash val="solid"/>
            <a:miter/>
          </a:ln>
        </p:spPr>
      </p:cxnSp>
      <p:sp>
        <p:nvSpPr>
          <p:cNvPr id="26"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a:ea typeface="微软雅黑"/>
              </a:rPr>
              <a:t>背景与挑战</a:t>
            </a:r>
          </a:p>
        </p:txBody>
      </p:sp>
      <p:sp>
        <p:nvSpPr>
          <p:cNvPr id="27"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a:ea typeface="微软雅黑"/>
              </a:rPr>
              <a:t>相关工作</a:t>
            </a:r>
          </a:p>
        </p:txBody>
      </p:sp>
      <p:sp>
        <p:nvSpPr>
          <p:cNvPr id="28"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a:ea typeface="微软雅黑"/>
              </a:rPr>
              <a:t>模型与算法</a:t>
            </a:r>
          </a:p>
        </p:txBody>
      </p:sp>
      <p:sp>
        <p:nvSpPr>
          <p:cNvPr id="29"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a:ea typeface="微软雅黑"/>
              </a:rPr>
              <a:t>评价与分析</a:t>
            </a:r>
          </a:p>
        </p:txBody>
      </p:sp>
      <p:sp>
        <p:nvSpPr>
          <p:cNvPr id="30"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a:ea typeface="微软雅黑"/>
              </a:rPr>
              <a:t>总结与思考</a:t>
            </a:r>
            <a:endParaRPr lang="zh-CN" sz="1600" b="1" dirty="0">
              <a:solidFill>
                <a:schemeClr val="bg1">
                  <a:lumMod val="50000"/>
                </a:schemeClr>
              </a:solidFill>
              <a:latin typeface="微软雅黑"/>
              <a:ea typeface="微软雅黑"/>
            </a:endParaRPr>
          </a:p>
        </p:txBody>
      </p:sp>
      <p:cxnSp>
        <p:nvCxnSpPr>
          <p:cNvPr id="31" name="直接连接符 30"/>
          <p:cNvCxnSpPr/>
          <p:nvPr/>
        </p:nvCxnSpPr>
        <p:spPr>
          <a:xfrm>
            <a:off x="6599649" y="285092"/>
            <a:ext cx="0" cy="245816"/>
          </a:xfrm>
          <a:prstGeom prst="line">
            <a:avLst/>
          </a:prstGeom>
          <a:ln w="6350">
            <a:solidFill>
              <a:schemeClr val="bg1">
                <a:lumMod val="75000"/>
              </a:schemeClr>
            </a:solidFill>
            <a:prstDash val="solid"/>
            <a:miter/>
          </a:ln>
        </p:spPr>
      </p:cxnSp>
      <p:sp>
        <p:nvSpPr>
          <p:cNvPr id="52" name="学论网-矩形 1"/>
          <p:cNvSpPr/>
          <p:nvPr/>
        </p:nvSpPr>
        <p:spPr>
          <a:xfrm>
            <a:off x="906581" y="1632038"/>
            <a:ext cx="5129822" cy="5010058"/>
          </a:xfrm>
          <a:prstGeom prst="rect">
            <a:avLst/>
          </a:prstGeom>
          <a:noFill/>
          <a:ln w="12700" cap="flat" cmpd="sng">
            <a:solidFill>
              <a:schemeClr val="accent1"/>
            </a:solidFill>
            <a:prstDash val="sysDot"/>
          </a:ln>
        </p:spPr>
        <p:txBody>
          <a:bodyPr anchor="ctr"/>
          <a:lstStyle/>
          <a:p>
            <a:pPr lvl="0" algn="ctr"/>
            <a:endParaRPr lang="zh-CN" sz="2800" b="1" kern="0">
              <a:gradFill>
                <a:gsLst>
                  <a:gs pos="100000">
                    <a:schemeClr val="bg1"/>
                  </a:gs>
                  <a:gs pos="0">
                    <a:schemeClr val="bg1">
                      <a:lumMod val="95000"/>
                    </a:schemeClr>
                  </a:gs>
                </a:gsLst>
                <a:path path="circle">
                  <a:fillToRect l="100000" b="100000"/>
                </a:path>
              </a:gradFill>
              <a:ea typeface="微软雅黑"/>
            </a:endParaRPr>
          </a:p>
        </p:txBody>
      </p:sp>
      <p:sp>
        <p:nvSpPr>
          <p:cNvPr id="53" name="学论网-矩形 1"/>
          <p:cNvSpPr/>
          <p:nvPr/>
        </p:nvSpPr>
        <p:spPr>
          <a:xfrm>
            <a:off x="6132121" y="1641226"/>
            <a:ext cx="5051660" cy="5010058"/>
          </a:xfrm>
          <a:prstGeom prst="rect">
            <a:avLst/>
          </a:prstGeom>
          <a:noFill/>
          <a:ln w="12700" cap="flat" cmpd="sng">
            <a:solidFill>
              <a:schemeClr val="accent1"/>
            </a:solidFill>
            <a:prstDash val="sysDot"/>
          </a:ln>
        </p:spPr>
        <p:txBody>
          <a:bodyPr anchor="ctr"/>
          <a:lstStyle/>
          <a:p>
            <a:pPr lvl="0" algn="ctr"/>
            <a:endParaRPr lang="zh-CN" sz="2800" b="1" kern="0">
              <a:gradFill>
                <a:gsLst>
                  <a:gs pos="100000">
                    <a:schemeClr val="bg1"/>
                  </a:gs>
                  <a:gs pos="0">
                    <a:schemeClr val="bg1">
                      <a:lumMod val="95000"/>
                    </a:schemeClr>
                  </a:gs>
                </a:gsLst>
                <a:path path="circle">
                  <a:fillToRect l="100000" b="100000"/>
                </a:path>
              </a:gradFill>
              <a:ea typeface="微软雅黑"/>
            </a:endParaRPr>
          </a:p>
        </p:txBody>
      </p:sp>
      <p:sp>
        <p:nvSpPr>
          <p:cNvPr id="55" name="学论网-www.xuelun.me"/>
          <p:cNvSpPr txBox="1"/>
          <p:nvPr/>
        </p:nvSpPr>
        <p:spPr>
          <a:xfrm>
            <a:off x="2202813" y="1819321"/>
            <a:ext cx="2787650" cy="1282700"/>
          </a:xfrm>
          <a:prstGeom prst="rect">
            <a:avLst/>
          </a:prstGeom>
          <a:noFill/>
          <a:ln>
            <a:noFill/>
          </a:ln>
        </p:spPr>
        <p:txBody>
          <a:bodyPr wrap="square" lIns="0" tIns="0" rIns="0" bIns="0">
            <a:spAutoFit/>
          </a:bodyPr>
          <a:lstStyle/>
          <a:p>
            <a:pPr algn="ctr">
              <a:lnSpc>
                <a:spcPct val="150000"/>
              </a:lnSpc>
            </a:pPr>
            <a:r>
              <a:rPr lang="zh-CN" sz="2400" b="1" dirty="0">
                <a:solidFill>
                  <a:srgbClr val="595959"/>
                </a:solidFill>
                <a:latin typeface="微软雅黑"/>
                <a:ea typeface="微软雅黑"/>
              </a:rPr>
              <a:t>背景</a:t>
            </a:r>
          </a:p>
          <a:p>
            <a:pPr algn="ctr">
              <a:lnSpc>
                <a:spcPct val="150000"/>
              </a:lnSpc>
            </a:pPr>
            <a:endParaRPr lang="zh-CN" sz="1600" dirty="0">
              <a:solidFill>
                <a:srgbClr val="595959"/>
              </a:solidFill>
              <a:latin typeface="微软雅黑"/>
              <a:ea typeface="微软雅黑"/>
            </a:endParaRPr>
          </a:p>
          <a:p>
            <a:pPr algn="ctr">
              <a:lnSpc>
                <a:spcPct val="150000"/>
              </a:lnSpc>
            </a:pPr>
            <a:endParaRPr lang="zh-CN" sz="1600" dirty="0">
              <a:solidFill>
                <a:srgbClr val="595959"/>
              </a:solidFill>
              <a:latin typeface="微软雅黑"/>
              <a:ea typeface="微软雅黑"/>
            </a:endParaRPr>
          </a:p>
        </p:txBody>
      </p:sp>
      <p:sp>
        <p:nvSpPr>
          <p:cNvPr id="56" name="学论网-www.xuelun.me"/>
          <p:cNvSpPr txBox="1"/>
          <p:nvPr/>
        </p:nvSpPr>
        <p:spPr>
          <a:xfrm>
            <a:off x="7290778" y="1898694"/>
            <a:ext cx="2787650" cy="920750"/>
          </a:xfrm>
          <a:prstGeom prst="rect">
            <a:avLst/>
          </a:prstGeom>
          <a:noFill/>
          <a:ln>
            <a:noFill/>
          </a:ln>
        </p:spPr>
        <p:txBody>
          <a:bodyPr wrap="square" lIns="0" tIns="0" rIns="0" bIns="0">
            <a:spAutoFit/>
          </a:bodyPr>
          <a:lstStyle/>
          <a:p>
            <a:pPr algn="ctr">
              <a:lnSpc>
                <a:spcPct val="150000"/>
              </a:lnSpc>
            </a:pPr>
            <a:r>
              <a:rPr lang="zh-CN" sz="2400" b="1" dirty="0">
                <a:solidFill>
                  <a:srgbClr val="595959"/>
                </a:solidFill>
                <a:latin typeface="微软雅黑"/>
                <a:ea typeface="微软雅黑"/>
              </a:rPr>
              <a:t>挑战</a:t>
            </a:r>
          </a:p>
          <a:p>
            <a:pPr algn="ctr">
              <a:lnSpc>
                <a:spcPct val="150000"/>
              </a:lnSpc>
            </a:pPr>
            <a:endParaRPr lang="zh-CN" sz="1600" dirty="0">
              <a:solidFill>
                <a:srgbClr val="595959"/>
              </a:solidFill>
              <a:latin typeface="微软雅黑"/>
              <a:ea typeface="微软雅黑"/>
            </a:endParaRPr>
          </a:p>
        </p:txBody>
      </p:sp>
      <p:pic>
        <p:nvPicPr>
          <p:cNvPr id="33" name="图片 32"/>
          <p:cNvPicPr>
            <a:picLocks noChangeAspect="1"/>
          </p:cNvPicPr>
          <p:nvPr/>
        </p:nvPicPr>
        <p:blipFill>
          <a:blip r:embed="rId3"/>
          <a:stretch/>
        </p:blipFill>
        <p:spPr>
          <a:xfrm>
            <a:off x="373910" y="-274792"/>
            <a:ext cx="2508327" cy="1146352"/>
          </a:xfrm>
          <a:prstGeom prst="rect">
            <a:avLst/>
          </a:prstGeom>
        </p:spPr>
      </p:pic>
      <p:sp>
        <p:nvSpPr>
          <p:cNvPr id="57" name="文本框 56"/>
          <p:cNvSpPr txBox="1"/>
          <p:nvPr/>
        </p:nvSpPr>
        <p:spPr>
          <a:xfrm>
            <a:off x="1362157" y="2631999"/>
            <a:ext cx="4512094" cy="369332"/>
          </a:xfrm>
          <a:prstGeom prst="rect">
            <a:avLst/>
          </a:prstGeom>
          <a:ln w="12700">
            <a:prstDash val="solid"/>
          </a:ln>
        </p:spPr>
        <p:txBody>
          <a:bodyPr>
            <a:spAutoFit/>
          </a:bodyPr>
          <a:lstStyle/>
          <a:p>
            <a:r>
              <a:rPr lang="en-US" sz="1800" b="0" i="0" strike="noStrike" spc="0" dirty="0">
                <a:solidFill>
                  <a:srgbClr val="595959"/>
                </a:solidFill>
                <a:latin typeface="微软雅黑"/>
                <a:ea typeface="微软雅黑"/>
              </a:rPr>
              <a:t>      </a:t>
            </a:r>
          </a:p>
        </p:txBody>
      </p:sp>
      <p:sp>
        <p:nvSpPr>
          <p:cNvPr id="58" name="文本框 57"/>
          <p:cNvSpPr txBox="1"/>
          <p:nvPr/>
        </p:nvSpPr>
        <p:spPr>
          <a:xfrm>
            <a:off x="6420749" y="2460671"/>
            <a:ext cx="4610180" cy="2893100"/>
          </a:xfrm>
          <a:prstGeom prst="rect">
            <a:avLst/>
          </a:prstGeom>
          <a:ln w="12700">
            <a:prstDash val="solid"/>
          </a:ln>
        </p:spPr>
        <p:txBody>
          <a:bodyPr>
            <a:spAutoFit/>
          </a:bodyPr>
          <a:lstStyle/>
          <a:p>
            <a:pPr marL="285750" indent="-285750">
              <a:buFont typeface="Arial" panose="020B0604020202020204" pitchFamily="34" charset="0"/>
              <a:buChar char="•"/>
            </a:pPr>
            <a:r>
              <a:rPr lang="zh-CN" sz="2000" b="0" i="0" strike="noStrike" spc="0" dirty="0">
                <a:solidFill>
                  <a:srgbClr val="595959"/>
                </a:solidFill>
                <a:latin typeface="微软雅黑"/>
                <a:ea typeface="微软雅黑"/>
              </a:rPr>
              <a:t>蜂窝网络</a:t>
            </a:r>
            <a:r>
              <a:rPr lang="zh-CN" altLang="en-US" sz="2000" b="0" i="0" strike="noStrike" spc="0" dirty="0">
                <a:solidFill>
                  <a:srgbClr val="595959"/>
                </a:solidFill>
                <a:latin typeface="微软雅黑"/>
                <a:ea typeface="微软雅黑"/>
              </a:rPr>
              <a:t>本身问题</a:t>
            </a:r>
            <a:endParaRPr lang="en-US" altLang="zh-CN" sz="2000" b="0" i="0" strike="noStrike" spc="0" dirty="0">
              <a:solidFill>
                <a:srgbClr val="595959"/>
              </a:solidFill>
              <a:latin typeface="微软雅黑"/>
              <a:ea typeface="微软雅黑"/>
            </a:endParaRPr>
          </a:p>
          <a:p>
            <a:pPr marL="742950" lvl="1" indent="-285750">
              <a:buFont typeface="Arial" panose="020B0604020202020204" pitchFamily="34" charset="0"/>
              <a:buChar char="•"/>
            </a:pPr>
            <a:r>
              <a:rPr lang="zh-CN" b="0" i="0" strike="noStrike" spc="0" dirty="0">
                <a:solidFill>
                  <a:srgbClr val="595959"/>
                </a:solidFill>
                <a:latin typeface="微软雅黑"/>
                <a:ea typeface="微软雅黑"/>
              </a:rPr>
              <a:t>高度可变的信道</a:t>
            </a:r>
            <a:endParaRPr lang="en-US" altLang="zh-CN" b="0" i="0" strike="noStrike" spc="0" dirty="0">
              <a:solidFill>
                <a:srgbClr val="595959"/>
              </a:solidFill>
              <a:latin typeface="微软雅黑"/>
              <a:ea typeface="微软雅黑"/>
            </a:endParaRPr>
          </a:p>
          <a:p>
            <a:pPr marL="742950" lvl="1" indent="-285750">
              <a:buFont typeface="Arial" panose="020B0604020202020204" pitchFamily="34" charset="0"/>
              <a:buChar char="•"/>
            </a:pPr>
            <a:r>
              <a:rPr lang="zh-CN" b="0" i="0" strike="noStrike" spc="0" dirty="0">
                <a:solidFill>
                  <a:srgbClr val="595959"/>
                </a:solidFill>
                <a:latin typeface="微软雅黑"/>
                <a:ea typeface="微软雅黑"/>
              </a:rPr>
              <a:t>快速波动的容量</a:t>
            </a:r>
            <a:endParaRPr lang="en-US" altLang="zh-CN" b="0" i="0" strike="noStrike" spc="0" dirty="0">
              <a:solidFill>
                <a:srgbClr val="595959"/>
              </a:solidFill>
              <a:latin typeface="微软雅黑"/>
              <a:ea typeface="微软雅黑"/>
            </a:endParaRPr>
          </a:p>
          <a:p>
            <a:pPr marL="742950" lvl="1" indent="-285750">
              <a:buFont typeface="Arial" panose="020B0604020202020204" pitchFamily="34" charset="0"/>
              <a:buChar char="•"/>
            </a:pPr>
            <a:r>
              <a:rPr lang="zh-CN" b="0" i="0" strike="noStrike" spc="0" dirty="0">
                <a:solidFill>
                  <a:srgbClr val="595959"/>
                </a:solidFill>
                <a:latin typeface="微软雅黑"/>
                <a:ea typeface="微软雅黑"/>
              </a:rPr>
              <a:t>自身造成的排队延迟</a:t>
            </a:r>
            <a:endParaRPr lang="en-US" altLang="zh-CN" b="0" i="0" strike="noStrike" spc="0" dirty="0">
              <a:solidFill>
                <a:srgbClr val="595959"/>
              </a:solidFill>
              <a:latin typeface="微软雅黑"/>
              <a:ea typeface="微软雅黑"/>
            </a:endParaRPr>
          </a:p>
          <a:p>
            <a:pPr marL="742950" lvl="1" indent="-285750">
              <a:buFont typeface="Arial" panose="020B0604020202020204" pitchFamily="34" charset="0"/>
              <a:buChar char="•"/>
            </a:pPr>
            <a:r>
              <a:rPr lang="zh-CN" b="0" i="0" strike="noStrike" spc="0" dirty="0">
                <a:solidFill>
                  <a:srgbClr val="595959"/>
                </a:solidFill>
                <a:latin typeface="微软雅黑"/>
                <a:ea typeface="微软雅黑"/>
              </a:rPr>
              <a:t>随机数据包丢失</a:t>
            </a:r>
            <a:endParaRPr lang="en-US" altLang="zh-CN" b="0" i="0" strike="noStrike" spc="0" dirty="0">
              <a:solidFill>
                <a:srgbClr val="595959"/>
              </a:solidFill>
              <a:latin typeface="微软雅黑"/>
              <a:ea typeface="微软雅黑"/>
            </a:endParaRPr>
          </a:p>
          <a:p>
            <a:pPr marL="742950" lvl="1" indent="-285750">
              <a:buFont typeface="Arial" panose="020B0604020202020204" pitchFamily="34" charset="0"/>
              <a:buChar char="•"/>
            </a:pPr>
            <a:r>
              <a:rPr lang="zh-CN" b="0" i="0" strike="noStrike" spc="0" dirty="0">
                <a:solidFill>
                  <a:srgbClr val="595959"/>
                </a:solidFill>
                <a:latin typeface="微软雅黑"/>
                <a:ea typeface="微软雅黑"/>
              </a:rPr>
              <a:t>无线电上行/下行链路调度延迟。</a:t>
            </a:r>
          </a:p>
          <a:p>
            <a:pPr marL="285750" indent="-285750">
              <a:buFont typeface="Arial" panose="020B0604020202020204" pitchFamily="34" charset="0"/>
              <a:buChar char="•"/>
            </a:pPr>
            <a:r>
              <a:rPr lang="zh-CN" sz="1800" b="0" i="0" strike="noStrike" spc="0" dirty="0">
                <a:solidFill>
                  <a:srgbClr val="595959"/>
                </a:solidFill>
                <a:latin typeface="微软雅黑"/>
                <a:ea typeface="微软雅黑"/>
              </a:rPr>
              <a:t>现有方案</a:t>
            </a:r>
            <a:r>
              <a:rPr lang="zh-CN" altLang="en-US" sz="1800" b="0" i="0" strike="noStrike" spc="0" dirty="0">
                <a:solidFill>
                  <a:srgbClr val="595959"/>
                </a:solidFill>
                <a:latin typeface="微软雅黑"/>
                <a:ea typeface="微软雅黑"/>
              </a:rPr>
              <a:t>的缺陷</a:t>
            </a:r>
            <a:endParaRPr lang="en-US" altLang="zh-CN" sz="1800" b="0" i="0" strike="noStrike" spc="0" dirty="0">
              <a:solidFill>
                <a:srgbClr val="595959"/>
              </a:solidFill>
              <a:latin typeface="微软雅黑"/>
              <a:ea typeface="微软雅黑"/>
            </a:endParaRPr>
          </a:p>
          <a:p>
            <a:pPr marL="742950" lvl="1" indent="-285750">
              <a:buFont typeface="Arial" panose="020B0604020202020204" pitchFamily="34" charset="0"/>
              <a:buChar char="•"/>
            </a:pPr>
            <a:r>
              <a:rPr lang="zh-CN" b="0" i="0" strike="noStrike" spc="0" dirty="0">
                <a:solidFill>
                  <a:srgbClr val="595959"/>
                </a:solidFill>
                <a:latin typeface="微软雅黑"/>
                <a:ea typeface="微软雅黑"/>
              </a:rPr>
              <a:t>需要部署新设计的底层交换机</a:t>
            </a:r>
            <a:endParaRPr lang="en-US" altLang="zh-CN" b="0" i="0" strike="noStrike" spc="0" dirty="0">
              <a:solidFill>
                <a:srgbClr val="595959"/>
              </a:solidFill>
              <a:latin typeface="微软雅黑"/>
              <a:ea typeface="微软雅黑"/>
            </a:endParaRPr>
          </a:p>
          <a:p>
            <a:pPr marL="742950" lvl="1" indent="-285750">
              <a:buFont typeface="Arial" panose="020B0604020202020204" pitchFamily="34" charset="0"/>
              <a:buChar char="•"/>
            </a:pPr>
            <a:r>
              <a:rPr lang="zh-CN" b="0" i="0" strike="noStrike" spc="0" dirty="0">
                <a:solidFill>
                  <a:srgbClr val="595959"/>
                </a:solidFill>
                <a:latin typeface="微软雅黑"/>
                <a:ea typeface="微软雅黑"/>
              </a:rPr>
              <a:t>缺乏灵活性，无法适用于不同应用的延迟与吞吐量要求</a:t>
            </a:r>
          </a:p>
        </p:txBody>
      </p:sp>
      <p:sp>
        <p:nvSpPr>
          <p:cNvPr id="2" name="文本框 1">
            <a:extLst>
              <a:ext uri="{FF2B5EF4-FFF2-40B4-BE49-F238E27FC236}">
                <a16:creationId xmlns:a16="http://schemas.microsoft.com/office/drawing/2014/main" id="{9E1C6809-1255-E649-41A7-E07DD534D09B}"/>
              </a:ext>
            </a:extLst>
          </p:cNvPr>
          <p:cNvSpPr txBox="1"/>
          <p:nvPr/>
        </p:nvSpPr>
        <p:spPr>
          <a:xfrm>
            <a:off x="1362157" y="2410178"/>
            <a:ext cx="4697724" cy="1871282"/>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sz="2000" dirty="0">
                <a:solidFill>
                  <a:srgbClr val="595959"/>
                </a:solidFill>
                <a:latin typeface="微软雅黑"/>
                <a:ea typeface="微软雅黑"/>
              </a:rPr>
              <a:t>新兴应用对时延要求增加</a:t>
            </a:r>
            <a:endParaRPr lang="en-US" altLang="zh-CN" sz="2000" dirty="0">
              <a:solidFill>
                <a:srgbClr val="595959"/>
              </a:solidFill>
              <a:latin typeface="微软雅黑"/>
              <a:ea typeface="微软雅黑"/>
            </a:endParaRPr>
          </a:p>
          <a:p>
            <a:pPr marL="742950" lvl="1" indent="-285750">
              <a:lnSpc>
                <a:spcPct val="125000"/>
              </a:lnSpc>
              <a:buFont typeface="Arial" panose="020B0604020202020204" pitchFamily="34" charset="0"/>
              <a:buChar char="•"/>
            </a:pPr>
            <a:r>
              <a:rPr lang="zh-CN" altLang="zh-CN" sz="1800" b="0" i="0" strike="noStrike" spc="0" dirty="0">
                <a:solidFill>
                  <a:srgbClr val="595959"/>
                </a:solidFill>
                <a:latin typeface="微软雅黑"/>
                <a:ea typeface="微软雅黑"/>
              </a:rPr>
              <a:t>虚拟现实</a:t>
            </a:r>
            <a:endParaRPr lang="en-US" altLang="zh-CN" sz="1800" b="0" i="0" strike="noStrike" spc="0" dirty="0">
              <a:solidFill>
                <a:srgbClr val="595959"/>
              </a:solidFill>
              <a:latin typeface="微软雅黑"/>
              <a:ea typeface="微软雅黑"/>
            </a:endParaRPr>
          </a:p>
          <a:p>
            <a:pPr marL="742950" lvl="1" indent="-285750">
              <a:lnSpc>
                <a:spcPct val="125000"/>
              </a:lnSpc>
              <a:buFont typeface="Arial" panose="020B0604020202020204" pitchFamily="34" charset="0"/>
              <a:buChar char="•"/>
            </a:pPr>
            <a:r>
              <a:rPr lang="zh-CN" altLang="zh-CN" sz="1800" b="0" i="0" strike="noStrike" spc="0" dirty="0">
                <a:solidFill>
                  <a:srgbClr val="595959"/>
                </a:solidFill>
                <a:latin typeface="微软雅黑"/>
                <a:ea typeface="微软雅黑"/>
              </a:rPr>
              <a:t>增强现实</a:t>
            </a:r>
            <a:endParaRPr lang="en-US" altLang="zh-CN" dirty="0">
              <a:solidFill>
                <a:srgbClr val="595959"/>
              </a:solidFill>
              <a:latin typeface="微软雅黑"/>
              <a:ea typeface="微软雅黑"/>
            </a:endParaRPr>
          </a:p>
          <a:p>
            <a:pPr marL="742950" lvl="1" indent="-285750">
              <a:lnSpc>
                <a:spcPct val="125000"/>
              </a:lnSpc>
              <a:buFont typeface="Arial" panose="020B0604020202020204" pitchFamily="34" charset="0"/>
              <a:buChar char="•"/>
            </a:pPr>
            <a:r>
              <a:rPr lang="zh-CN" altLang="zh-CN" sz="1800" b="0" i="0" strike="noStrike" spc="0" dirty="0">
                <a:solidFill>
                  <a:srgbClr val="595959"/>
                </a:solidFill>
                <a:latin typeface="微软雅黑"/>
                <a:ea typeface="微软雅黑"/>
              </a:rPr>
              <a:t>自动驾驶</a:t>
            </a:r>
            <a:endParaRPr lang="en-US" altLang="zh-CN" sz="1800" b="0" i="0" strike="noStrike" spc="0" dirty="0">
              <a:solidFill>
                <a:srgbClr val="595959"/>
              </a:solidFill>
              <a:latin typeface="微软雅黑"/>
              <a:ea typeface="微软雅黑"/>
            </a:endParaRPr>
          </a:p>
          <a:p>
            <a:pPr marL="285750" indent="-285750">
              <a:lnSpc>
                <a:spcPct val="125000"/>
              </a:lnSpc>
              <a:buFont typeface="Arial" panose="020B0604020202020204" pitchFamily="34" charset="0"/>
              <a:buChar char="•"/>
            </a:pPr>
            <a:r>
              <a:rPr lang="zh-CN" altLang="en-US" sz="2000" dirty="0">
                <a:solidFill>
                  <a:srgbClr val="595959"/>
                </a:solidFill>
                <a:latin typeface="微软雅黑"/>
                <a:ea typeface="微软雅黑"/>
              </a:rPr>
              <a:t>蜂窝网络流量增长</a:t>
            </a:r>
            <a:endParaRPr lang="zh-CN" altLang="en-US" sz="2000" dirty="0"/>
          </a:p>
        </p:txBody>
      </p:sp>
      <p:sp>
        <p:nvSpPr>
          <p:cNvPr id="20" name="TextBox 6">
            <a:extLst>
              <a:ext uri="{FF2B5EF4-FFF2-40B4-BE49-F238E27FC236}">
                <a16:creationId xmlns:a16="http://schemas.microsoft.com/office/drawing/2014/main" id="{C9649DD0-5902-384B-B776-183C9D957D3A}"/>
              </a:ext>
            </a:extLst>
          </p:cNvPr>
          <p:cNvSpPr txBox="1"/>
          <p:nvPr/>
        </p:nvSpPr>
        <p:spPr>
          <a:xfrm>
            <a:off x="-291332" y="1155641"/>
            <a:ext cx="3523182" cy="383939"/>
          </a:xfrm>
          <a:prstGeom prst="rect">
            <a:avLst/>
          </a:prstGeom>
          <a:noFill/>
        </p:spPr>
        <p:txBody>
          <a:bodyPr wrap="square" lIns="0" tIns="48000" rIns="0" bIns="48000">
            <a:spAutoFit/>
          </a:bodyPr>
          <a:lstStyle/>
          <a:p>
            <a:pPr algn="ctr"/>
            <a:r>
              <a:rPr lang="en-US" sz="1865" b="1" dirty="0">
                <a:solidFill>
                  <a:srgbClr val="595959"/>
                </a:solidFill>
                <a:latin typeface="微软雅黑"/>
                <a:ea typeface="微软雅黑"/>
              </a:rPr>
              <a:t>1.</a:t>
            </a:r>
            <a:r>
              <a:rPr lang="zh-CN" altLang="en-US" sz="1865" b="1">
                <a:solidFill>
                  <a:srgbClr val="595959"/>
                </a:solidFill>
                <a:latin typeface="微软雅黑"/>
                <a:ea typeface="微软雅黑"/>
              </a:rPr>
              <a:t>背景与挑战</a:t>
            </a:r>
            <a:endParaRPr lang="zh-CN" sz="1865" b="1" dirty="0">
              <a:solidFill>
                <a:srgbClr val="595959"/>
              </a:solidFill>
              <a:latin typeface="微软雅黑"/>
              <a:ea typeface="微软雅黑"/>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1500"/>
                            </p:stCondLst>
                            <p:childTnLst>
                              <p:par>
                                <p:cTn id="11" presetID="2" presetClass="entr" presetSubtype="4" decel="53300" fill="hold" nodeType="afterEffect">
                                  <p:stCondLst>
                                    <p:cond delay="0"/>
                                  </p:stCondLst>
                                  <p:childTnLst>
                                    <p:set>
                                      <p:cBhvr>
                                        <p:cTn id="12" dur="1" fill="hold">
                                          <p:stCondLst>
                                            <p:cond delay="0"/>
                                          </p:stCondLst>
                                        </p:cTn>
                                        <p:tgtEl>
                                          <p:spTgt spid="52"/>
                                        </p:tgtEl>
                                        <p:attrNameLst>
                                          <p:attrName>style.visibility</p:attrName>
                                        </p:attrNameLst>
                                      </p:cBhvr>
                                      <p:to>
                                        <p:strVal val="visible"/>
                                      </p:to>
                                    </p:set>
                                    <p:anim calcmode="lin" valueType="num">
                                      <p:cBhvr additive="base">
                                        <p:cTn id="13" dur="750" fill="hold"/>
                                        <p:tgtEl>
                                          <p:spTgt spid="52"/>
                                        </p:tgtEl>
                                        <p:attrNameLst>
                                          <p:attrName>ppt_x</p:attrName>
                                        </p:attrNameLst>
                                      </p:cBhvr>
                                      <p:tavLst>
                                        <p:tav tm="0">
                                          <p:val>
                                            <p:strVal val="#ppt_x"/>
                                          </p:val>
                                        </p:tav>
                                        <p:tav tm="100000">
                                          <p:val>
                                            <p:strVal val="#ppt_x"/>
                                          </p:val>
                                        </p:tav>
                                      </p:tavLst>
                                    </p:anim>
                                    <p:anim calcmode="lin" valueType="num">
                                      <p:cBhvr additive="base">
                                        <p:cTn id="14" dur="750" fill="hold"/>
                                        <p:tgtEl>
                                          <p:spTgt spid="52"/>
                                        </p:tgtEl>
                                        <p:attrNameLst>
                                          <p:attrName>ppt_y</p:attrName>
                                        </p:attrNameLst>
                                      </p:cBhvr>
                                      <p:tavLst>
                                        <p:tav tm="0">
                                          <p:val>
                                            <p:strVal val="1+#ppt_h/2"/>
                                          </p:val>
                                        </p:tav>
                                        <p:tav tm="100000">
                                          <p:val>
                                            <p:strVal val="#ppt_y"/>
                                          </p:val>
                                        </p:tav>
                                      </p:tavLst>
                                    </p:anim>
                                  </p:childTnLst>
                                </p:cTn>
                              </p:par>
                              <p:par>
                                <p:cTn id="15" presetID="2" presetClass="entr" presetSubtype="4" decel="53300" fill="hold" nodeType="withEffect">
                                  <p:stCondLst>
                                    <p:cond delay="250"/>
                                  </p:stCondLst>
                                  <p:childTnLst>
                                    <p:set>
                                      <p:cBhvr>
                                        <p:cTn id="16" dur="1" fill="hold">
                                          <p:stCondLst>
                                            <p:cond delay="0"/>
                                          </p:stCondLst>
                                        </p:cTn>
                                        <p:tgtEl>
                                          <p:spTgt spid="53"/>
                                        </p:tgtEl>
                                        <p:attrNameLst>
                                          <p:attrName>style.visibility</p:attrName>
                                        </p:attrNameLst>
                                      </p:cBhvr>
                                      <p:to>
                                        <p:strVal val="visible"/>
                                      </p:to>
                                    </p:set>
                                    <p:anim calcmode="lin" valueType="num">
                                      <p:cBhvr additive="base">
                                        <p:cTn id="17" dur="750" fill="hold"/>
                                        <p:tgtEl>
                                          <p:spTgt spid="53"/>
                                        </p:tgtEl>
                                        <p:attrNameLst>
                                          <p:attrName>ppt_x</p:attrName>
                                        </p:attrNameLst>
                                      </p:cBhvr>
                                      <p:tavLst>
                                        <p:tav tm="0">
                                          <p:val>
                                            <p:strVal val="#ppt_x"/>
                                          </p:val>
                                        </p:tav>
                                        <p:tav tm="100000">
                                          <p:val>
                                            <p:strVal val="#ppt_x"/>
                                          </p:val>
                                        </p:tav>
                                      </p:tavLst>
                                    </p:anim>
                                    <p:anim calcmode="lin" valueType="num">
                                      <p:cBhvr additive="base">
                                        <p:cTn id="18" dur="750" fill="hold"/>
                                        <p:tgtEl>
                                          <p:spTgt spid="53"/>
                                        </p:tgtEl>
                                        <p:attrNameLst>
                                          <p:attrName>ppt_y</p:attrName>
                                        </p:attrNameLst>
                                      </p:cBhvr>
                                      <p:tavLst>
                                        <p:tav tm="0">
                                          <p:val>
                                            <p:strVal val="1+#ppt_h/2"/>
                                          </p:val>
                                        </p:tav>
                                        <p:tav tm="100000">
                                          <p:val>
                                            <p:strVal val="#ppt_y"/>
                                          </p:val>
                                        </p:tav>
                                      </p:tavLst>
                                    </p:anim>
                                  </p:childTnLst>
                                </p:cTn>
                              </p:par>
                            </p:childTnLst>
                          </p:cTn>
                        </p:par>
                        <p:par>
                          <p:cTn id="19" fill="hold">
                            <p:stCondLst>
                              <p:cond delay="4750"/>
                            </p:stCondLst>
                            <p:childTnLst>
                              <p:par>
                                <p:cTn id="20" presetID="10" presetClass="entr" presetSubtype="0" fill="hold" nodeType="after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childTnLst>
                          </p:cTn>
                        </p:par>
                        <p:par>
                          <p:cTn id="23" fill="hold">
                            <p:stCondLst>
                              <p:cond delay="5250"/>
                            </p:stCondLst>
                            <p:childTnLst>
                              <p:par>
                                <p:cTn id="24" presetID="10" presetClass="entr" presetSubtype="0" fill="hold" nodeType="after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fade">
                                      <p:cBhvr>
                                        <p:cTn id="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srcRect t="21604" b="37591"/>
          <a:stretch/>
        </p:blipFill>
        <p:spPr>
          <a:xfrm>
            <a:off x="-17299" y="0"/>
            <a:ext cx="12209296" cy="3736490"/>
          </a:xfrm>
          <a:prstGeom prst="rect">
            <a:avLst/>
          </a:prstGeom>
        </p:spPr>
      </p:pic>
      <p:sp>
        <p:nvSpPr>
          <p:cNvPr id="11" name="矩形 10"/>
          <p:cNvSpPr/>
          <p:nvPr/>
        </p:nvSpPr>
        <p:spPr>
          <a:xfrm rot="5400000">
            <a:off x="4227759" y="-4227756"/>
            <a:ext cx="3736490" cy="12192002"/>
          </a:xfrm>
          <a:prstGeom prst="rect">
            <a:avLst/>
          </a:prstGeom>
          <a:gradFill>
            <a:gsLst>
              <a:gs pos="0">
                <a:srgbClr val="014723"/>
              </a:gs>
              <a:gs pos="59000">
                <a:srgbClr val="014723">
                  <a:alpha val="40000"/>
                </a:srgbClr>
              </a:gs>
              <a:gs pos="100000">
                <a:srgbClr val="014723">
                  <a:alpha val="10000"/>
                </a:srgbClr>
              </a:gs>
            </a:gsLst>
            <a:lin ang="10800000" scaled="1"/>
          </a:gradFill>
          <a:ln>
            <a:noFill/>
          </a:ln>
        </p:spPr>
        <p:txBody>
          <a:bodyPr anchor="ctr"/>
          <a:lstStyle/>
          <a:p>
            <a:pPr algn="ctr"/>
            <a:endParaRPr lang="zh-CN">
              <a:solidFill>
                <a:schemeClr val="lt1"/>
              </a:solidFill>
            </a:endParaRPr>
          </a:p>
        </p:txBody>
      </p:sp>
      <p:sp>
        <p:nvSpPr>
          <p:cNvPr id="9" name="文本框 8"/>
          <p:cNvSpPr txBox="1"/>
          <p:nvPr/>
        </p:nvSpPr>
        <p:spPr>
          <a:xfrm>
            <a:off x="3327401" y="4789616"/>
            <a:ext cx="5537198" cy="706755"/>
          </a:xfrm>
          <a:prstGeom prst="rect">
            <a:avLst/>
          </a:prstGeom>
          <a:noFill/>
          <a:ln>
            <a:noFill/>
          </a:ln>
        </p:spPr>
        <p:txBody>
          <a:bodyPr wrap="square">
            <a:spAutoFit/>
          </a:bodyPr>
          <a:lstStyle/>
          <a:p>
            <a:pPr algn="ctr"/>
            <a:r>
              <a:rPr lang="zh-CN" sz="4000" b="1" spc="600">
                <a:solidFill>
                  <a:schemeClr val="accent1"/>
                </a:solidFill>
                <a:latin typeface="微软雅黑"/>
                <a:ea typeface="微软雅黑"/>
              </a:rPr>
              <a:t>相关工作</a:t>
            </a:r>
          </a:p>
        </p:txBody>
      </p:sp>
      <p:grpSp>
        <p:nvGrpSpPr>
          <p:cNvPr id="13" name="组合 12"/>
          <p:cNvGrpSpPr/>
          <p:nvPr/>
        </p:nvGrpSpPr>
        <p:grpSpPr>
          <a:xfrm>
            <a:off x="5321300" y="3044202"/>
            <a:ext cx="1549400" cy="1378900"/>
            <a:chOff x="5127859" y="2518592"/>
            <a:chExt cx="1936282" cy="1723208"/>
          </a:xfrm>
        </p:grpSpPr>
        <p:sp>
          <p:nvSpPr>
            <p:cNvPr id="14" name="任意多边形 5"/>
            <p:cNvSpPr/>
            <p:nvPr/>
          </p:nvSpPr>
          <p:spPr>
            <a:xfrm>
              <a:off x="5127859" y="2518592"/>
              <a:ext cx="1936282" cy="1723208"/>
            </a:xfrm>
            <a:custGeom>
              <a:avLst/>
              <a:gdLst/>
              <a:ahLst/>
              <a:cxnLst/>
              <a:rect l="l" t="t" r="r" b="b"/>
              <a:pathLst>
                <a:path w="1936282" h="1723208">
                  <a:moveTo>
                    <a:pt x="568792" y="0"/>
                  </a:moveTo>
                  <a:lnTo>
                    <a:pt x="852545" y="0"/>
                  </a:lnTo>
                  <a:lnTo>
                    <a:pt x="1083737" y="0"/>
                  </a:lnTo>
                  <a:lnTo>
                    <a:pt x="1367490" y="0"/>
                  </a:lnTo>
                  <a:cubicBezTo>
                    <a:pt x="1422638" y="0"/>
                    <a:pt x="1491924" y="39614"/>
                    <a:pt x="1520205" y="87717"/>
                  </a:cubicBezTo>
                  <a:cubicBezTo>
                    <a:pt x="1916132" y="773887"/>
                    <a:pt x="1916132" y="773887"/>
                    <a:pt x="1916132" y="773887"/>
                  </a:cubicBezTo>
                  <a:cubicBezTo>
                    <a:pt x="1929565" y="797939"/>
                    <a:pt x="1936282" y="829771"/>
                    <a:pt x="1936282" y="861604"/>
                  </a:cubicBezTo>
                  <a:cubicBezTo>
                    <a:pt x="1936282" y="893437"/>
                    <a:pt x="1929565" y="925270"/>
                    <a:pt x="1916132" y="949320"/>
                  </a:cubicBezTo>
                  <a:cubicBezTo>
                    <a:pt x="1520205" y="1635491"/>
                    <a:pt x="1520205" y="1635491"/>
                    <a:pt x="1520205" y="1635491"/>
                  </a:cubicBezTo>
                  <a:cubicBezTo>
                    <a:pt x="1491924" y="1683595"/>
                    <a:pt x="1422638" y="1723208"/>
                    <a:pt x="1367490" y="1723208"/>
                  </a:cubicBezTo>
                  <a:cubicBezTo>
                    <a:pt x="1268508" y="1723208"/>
                    <a:pt x="1181899" y="1723208"/>
                    <a:pt x="1106116" y="1723208"/>
                  </a:cubicBezTo>
                  <a:lnTo>
                    <a:pt x="1083737" y="1723208"/>
                  </a:lnTo>
                  <a:lnTo>
                    <a:pt x="1026584" y="1723208"/>
                  </a:lnTo>
                  <a:lnTo>
                    <a:pt x="1000368" y="1723208"/>
                  </a:lnTo>
                  <a:lnTo>
                    <a:pt x="935914" y="1723208"/>
                  </a:lnTo>
                  <a:lnTo>
                    <a:pt x="909698" y="1723208"/>
                  </a:lnTo>
                  <a:lnTo>
                    <a:pt x="852545" y="1723208"/>
                  </a:lnTo>
                  <a:lnTo>
                    <a:pt x="830166" y="1723208"/>
                  </a:lnTo>
                  <a:cubicBezTo>
                    <a:pt x="754383" y="1723208"/>
                    <a:pt x="667774" y="1723208"/>
                    <a:pt x="568792" y="1723208"/>
                  </a:cubicBezTo>
                  <a:cubicBezTo>
                    <a:pt x="513644" y="1723208"/>
                    <a:pt x="444358" y="1683595"/>
                    <a:pt x="416077" y="1635491"/>
                  </a:cubicBezTo>
                  <a:cubicBezTo>
                    <a:pt x="416077" y="1635491"/>
                    <a:pt x="416077" y="1635491"/>
                    <a:pt x="20150" y="949320"/>
                  </a:cubicBezTo>
                  <a:cubicBezTo>
                    <a:pt x="6717" y="925270"/>
                    <a:pt x="0" y="893437"/>
                    <a:pt x="0" y="861604"/>
                  </a:cubicBezTo>
                  <a:cubicBezTo>
                    <a:pt x="0" y="829771"/>
                    <a:pt x="6717" y="797939"/>
                    <a:pt x="20150" y="773887"/>
                  </a:cubicBezTo>
                  <a:cubicBezTo>
                    <a:pt x="20150" y="773887"/>
                    <a:pt x="20150" y="773887"/>
                    <a:pt x="416077" y="87717"/>
                  </a:cubicBezTo>
                  <a:cubicBezTo>
                    <a:pt x="444358" y="39614"/>
                    <a:pt x="513644" y="0"/>
                    <a:pt x="568792" y="0"/>
                  </a:cubicBezTo>
                  <a:close/>
                </a:path>
              </a:pathLst>
            </a:custGeom>
            <a:solidFill>
              <a:schemeClr val="bg1"/>
            </a:solidFill>
            <a:ln>
              <a:noFill/>
            </a:ln>
            <a:effectLst>
              <a:outerShdw blurRad="63500" sx="102000" sy="102000" algn="ctr" rotWithShape="0">
                <a:srgbClr val="000000">
                  <a:alpha val="40000"/>
                </a:srgbClr>
              </a:outerShdw>
            </a:effectLst>
          </p:spPr>
          <p:txBody>
            <a:bodyPr wrap="square" anchor="ctr"/>
            <a:lstStyle/>
            <a:p>
              <a:pPr algn="ctr"/>
              <a:endParaRPr lang="zh-CN" sz="2590">
                <a:solidFill>
                  <a:schemeClr val="lt1"/>
                </a:solidFill>
              </a:endParaRPr>
            </a:p>
          </p:txBody>
        </p:sp>
        <p:sp>
          <p:nvSpPr>
            <p:cNvPr id="15" name="任意多边形 6"/>
            <p:cNvSpPr/>
            <p:nvPr/>
          </p:nvSpPr>
          <p:spPr>
            <a:xfrm>
              <a:off x="5257193" y="2633694"/>
              <a:ext cx="1677614" cy="1493004"/>
            </a:xfrm>
            <a:custGeom>
              <a:avLst/>
              <a:gdLst/>
              <a:ahLst/>
              <a:cxnLst/>
              <a:rect l="l" t="t" r="r" b="b"/>
              <a:pathLst>
                <a:path w="1677614" h="1493004">
                  <a:moveTo>
                    <a:pt x="492807" y="0"/>
                  </a:moveTo>
                  <a:lnTo>
                    <a:pt x="738653" y="0"/>
                  </a:lnTo>
                  <a:lnTo>
                    <a:pt x="938961" y="0"/>
                  </a:lnTo>
                  <a:lnTo>
                    <a:pt x="1184807" y="0"/>
                  </a:lnTo>
                  <a:cubicBezTo>
                    <a:pt x="1232588" y="0"/>
                    <a:pt x="1292618" y="34322"/>
                    <a:pt x="1317120" y="75999"/>
                  </a:cubicBezTo>
                  <a:cubicBezTo>
                    <a:pt x="1660156" y="670503"/>
                    <a:pt x="1660156" y="670503"/>
                    <a:pt x="1660156" y="670503"/>
                  </a:cubicBezTo>
                  <a:cubicBezTo>
                    <a:pt x="1671794" y="691342"/>
                    <a:pt x="1677614" y="718922"/>
                    <a:pt x="1677614" y="746502"/>
                  </a:cubicBezTo>
                  <a:cubicBezTo>
                    <a:pt x="1677614" y="774082"/>
                    <a:pt x="1671794" y="801663"/>
                    <a:pt x="1660156" y="822500"/>
                  </a:cubicBezTo>
                  <a:cubicBezTo>
                    <a:pt x="1317120" y="1417005"/>
                    <a:pt x="1317120" y="1417005"/>
                    <a:pt x="1317120" y="1417005"/>
                  </a:cubicBezTo>
                  <a:cubicBezTo>
                    <a:pt x="1292618" y="1458683"/>
                    <a:pt x="1232588" y="1493004"/>
                    <a:pt x="1184807" y="1493004"/>
                  </a:cubicBezTo>
                  <a:cubicBezTo>
                    <a:pt x="1099048" y="1493004"/>
                    <a:pt x="1024009" y="1493004"/>
                    <a:pt x="958350" y="1493004"/>
                  </a:cubicBezTo>
                  <a:lnTo>
                    <a:pt x="938961" y="1493004"/>
                  </a:lnTo>
                  <a:lnTo>
                    <a:pt x="889442" y="1493004"/>
                  </a:lnTo>
                  <a:lnTo>
                    <a:pt x="866728" y="1493004"/>
                  </a:lnTo>
                  <a:lnTo>
                    <a:pt x="810886" y="1493004"/>
                  </a:lnTo>
                  <a:lnTo>
                    <a:pt x="788172" y="1493004"/>
                  </a:lnTo>
                  <a:lnTo>
                    <a:pt x="738653" y="1493004"/>
                  </a:lnTo>
                  <a:lnTo>
                    <a:pt x="719264" y="1493004"/>
                  </a:lnTo>
                  <a:cubicBezTo>
                    <a:pt x="653605" y="1493004"/>
                    <a:pt x="578566" y="1493004"/>
                    <a:pt x="492807" y="1493004"/>
                  </a:cubicBezTo>
                  <a:cubicBezTo>
                    <a:pt x="445026" y="1493004"/>
                    <a:pt x="384996" y="1458683"/>
                    <a:pt x="360494" y="1417005"/>
                  </a:cubicBezTo>
                  <a:cubicBezTo>
                    <a:pt x="360494" y="1417005"/>
                    <a:pt x="360494" y="1417005"/>
                    <a:pt x="17458" y="822500"/>
                  </a:cubicBezTo>
                  <a:cubicBezTo>
                    <a:pt x="5820" y="801663"/>
                    <a:pt x="0" y="774082"/>
                    <a:pt x="0" y="746502"/>
                  </a:cubicBezTo>
                  <a:cubicBezTo>
                    <a:pt x="0" y="718922"/>
                    <a:pt x="5820" y="691342"/>
                    <a:pt x="17458" y="670503"/>
                  </a:cubicBezTo>
                  <a:cubicBezTo>
                    <a:pt x="17458" y="670503"/>
                    <a:pt x="17458" y="670503"/>
                    <a:pt x="360494" y="75999"/>
                  </a:cubicBezTo>
                  <a:cubicBezTo>
                    <a:pt x="384996" y="34322"/>
                    <a:pt x="445026" y="0"/>
                    <a:pt x="492807" y="0"/>
                  </a:cubicBezTo>
                  <a:close/>
                </a:path>
              </a:pathLst>
            </a:custGeom>
            <a:solidFill>
              <a:schemeClr val="accent2"/>
            </a:solidFill>
            <a:ln>
              <a:noFill/>
            </a:ln>
          </p:spPr>
          <p:txBody>
            <a:bodyPr wrap="square" anchor="ctr"/>
            <a:lstStyle/>
            <a:p>
              <a:pPr algn="ctr"/>
              <a:endParaRPr lang="zh-CN" sz="2590">
                <a:solidFill>
                  <a:schemeClr val="lt1"/>
                </a:solidFill>
              </a:endParaRPr>
            </a:p>
          </p:txBody>
        </p:sp>
      </p:grpSp>
      <p:sp>
        <p:nvSpPr>
          <p:cNvPr id="16" name="文本框 15"/>
          <p:cNvSpPr txBox="1"/>
          <p:nvPr/>
        </p:nvSpPr>
        <p:spPr>
          <a:xfrm>
            <a:off x="5491220" y="3502820"/>
            <a:ext cx="1209562" cy="461665"/>
          </a:xfrm>
          <a:prstGeom prst="rect">
            <a:avLst/>
          </a:prstGeom>
          <a:noFill/>
        </p:spPr>
        <p:txBody>
          <a:bodyPr wrap="none">
            <a:spAutoFit/>
          </a:bodyPr>
          <a:lstStyle/>
          <a:p>
            <a:r>
              <a:rPr lang="en-US" sz="2400">
                <a:solidFill>
                  <a:schemeClr val="bg1"/>
                </a:solidFill>
                <a:latin typeface="微软雅黑"/>
                <a:ea typeface="微软雅黑"/>
              </a:rPr>
              <a:t>Part.02</a:t>
            </a:r>
          </a:p>
        </p:txBody>
      </p:sp>
      <p:pic>
        <p:nvPicPr>
          <p:cNvPr id="18" name="图片 17"/>
          <p:cNvPicPr>
            <a:picLocks noChangeAspect="1"/>
          </p:cNvPicPr>
          <p:nvPr/>
        </p:nvPicPr>
        <p:blipFill rotWithShape="1">
          <a:blip r:embed="rId4"/>
          <a:srcRect t="19562" b="3296"/>
          <a:stretch/>
        </p:blipFill>
        <p:spPr>
          <a:xfrm>
            <a:off x="2716059" y="661011"/>
            <a:ext cx="6759883" cy="23831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ppt_x"/>
                                          </p:val>
                                        </p:tav>
                                        <p:tav tm="100000">
                                          <p:val>
                                            <p:strVal val="#ppt_x"/>
                                          </p:val>
                                        </p:tav>
                                      </p:tavLst>
                                    </p:anim>
                                    <p:anim calcmode="lin" valueType="num">
                                      <p:cBhvr additive="base">
                                        <p:cTn id="12" dur="75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53" presetClass="entr" presetSubtype="16"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Effect transition="in" filter="fade">
                                      <p:cBhvr>
                                        <p:cTn id="18" dur="500"/>
                                        <p:tgtEl>
                                          <p:spTgt spid="16"/>
                                        </p:tgtEl>
                                      </p:cBhvr>
                                    </p:animEffect>
                                  </p:childTnLst>
                                </p:cTn>
                              </p:par>
                              <p:par>
                                <p:cTn id="19" presetID="2" presetClass="entr" presetSubtype="8" decel="5330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0-#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endParaRPr>
          </a:p>
        </p:txBody>
      </p:sp>
      <p:cxnSp>
        <p:nvCxnSpPr>
          <p:cNvPr id="4" name="直接连接符 22"/>
          <p:cNvCxnSpPr/>
          <p:nvPr/>
        </p:nvCxnSpPr>
        <p:spPr>
          <a:xfrm>
            <a:off x="8301449" y="285092"/>
            <a:ext cx="0" cy="245816"/>
          </a:xfrm>
          <a:prstGeom prst="line">
            <a:avLst/>
          </a:prstGeom>
          <a:ln w="6350">
            <a:solidFill>
              <a:schemeClr val="bg1">
                <a:lumMod val="75000"/>
              </a:schemeClr>
            </a:solidFill>
            <a:prstDash val="solid"/>
            <a:miter/>
          </a:ln>
        </p:spPr>
      </p:cxnSp>
      <p:sp>
        <p:nvSpPr>
          <p:cNvPr id="5" name="矩形 23"/>
          <p:cNvSpPr/>
          <p:nvPr/>
        </p:nvSpPr>
        <p:spPr>
          <a:xfrm>
            <a:off x="4933648" y="0"/>
            <a:ext cx="1666001" cy="792000"/>
          </a:xfrm>
          <a:prstGeom prst="rect">
            <a:avLst/>
          </a:prstGeom>
          <a:solidFill>
            <a:schemeClr val="accent1"/>
          </a:solidFill>
          <a:ln>
            <a:noFill/>
          </a:ln>
        </p:spPr>
        <p:txBody>
          <a:bodyPr anchor="ctr"/>
          <a:lstStyle/>
          <a:p>
            <a:pPr algn="ctr"/>
            <a:endParaRPr lang="zh-CN" sz="2400" b="1">
              <a:solidFill>
                <a:schemeClr val="bg1"/>
              </a:solidFill>
            </a:endParaRPr>
          </a:p>
        </p:txBody>
      </p:sp>
      <p:cxnSp>
        <p:nvCxnSpPr>
          <p:cNvPr id="6" name="直接连接符 24"/>
          <p:cNvCxnSpPr/>
          <p:nvPr/>
        </p:nvCxnSpPr>
        <p:spPr>
          <a:xfrm>
            <a:off x="10003249" y="285092"/>
            <a:ext cx="0" cy="245816"/>
          </a:xfrm>
          <a:prstGeom prst="line">
            <a:avLst/>
          </a:prstGeom>
          <a:ln w="6350">
            <a:solidFill>
              <a:schemeClr val="bg1">
                <a:lumMod val="75000"/>
              </a:schemeClr>
            </a:solidFill>
            <a:prstDash val="solid"/>
            <a:miter/>
          </a:ln>
        </p:spPr>
      </p:cxnSp>
      <p:sp>
        <p:nvSpPr>
          <p:cNvPr id="7"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a:ea typeface="微软雅黑"/>
              </a:rPr>
              <a:t>背景与挑战</a:t>
            </a:r>
          </a:p>
        </p:txBody>
      </p:sp>
      <p:sp>
        <p:nvSpPr>
          <p:cNvPr id="8"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a:ea typeface="微软雅黑"/>
              </a:rPr>
              <a:t>相关工作</a:t>
            </a:r>
          </a:p>
        </p:txBody>
      </p:sp>
      <p:sp>
        <p:nvSpPr>
          <p:cNvPr id="9"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a:ea typeface="微软雅黑"/>
              </a:rPr>
              <a:t>模型与算法</a:t>
            </a:r>
          </a:p>
        </p:txBody>
      </p:sp>
      <p:sp>
        <p:nvSpPr>
          <p:cNvPr id="10"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a:ea typeface="微软雅黑"/>
              </a:rPr>
              <a:t>评价与分析</a:t>
            </a:r>
          </a:p>
        </p:txBody>
      </p:sp>
      <p:sp>
        <p:nvSpPr>
          <p:cNvPr id="11"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a:ea typeface="微软雅黑"/>
              </a:rPr>
              <a:t>总结与思考</a:t>
            </a:r>
            <a:endParaRPr lang="zh-CN" sz="1600" b="1" dirty="0">
              <a:solidFill>
                <a:schemeClr val="bg1">
                  <a:lumMod val="50000"/>
                </a:schemeClr>
              </a:solidFill>
              <a:latin typeface="微软雅黑"/>
              <a:ea typeface="微软雅黑"/>
            </a:endParaRPr>
          </a:p>
        </p:txBody>
      </p:sp>
      <p:cxnSp>
        <p:nvCxnSpPr>
          <p:cNvPr id="12" name="直接连接符 30"/>
          <p:cNvCxnSpPr/>
          <p:nvPr/>
        </p:nvCxnSpPr>
        <p:spPr>
          <a:xfrm>
            <a:off x="6599649" y="285092"/>
            <a:ext cx="0" cy="245816"/>
          </a:xfrm>
          <a:prstGeom prst="line">
            <a:avLst/>
          </a:prstGeom>
          <a:ln w="6350">
            <a:solidFill>
              <a:schemeClr val="bg1">
                <a:lumMod val="75000"/>
              </a:schemeClr>
            </a:solidFill>
            <a:prstDash val="solid"/>
            <a:miter/>
          </a:ln>
        </p:spPr>
      </p:cxnSp>
      <p:cxnSp>
        <p:nvCxnSpPr>
          <p:cNvPr id="13"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14" name="TextBox 6"/>
          <p:cNvSpPr txBox="1"/>
          <p:nvPr/>
        </p:nvSpPr>
        <p:spPr>
          <a:xfrm>
            <a:off x="-291332" y="1155641"/>
            <a:ext cx="3523182" cy="383939"/>
          </a:xfrm>
          <a:prstGeom prst="rect">
            <a:avLst/>
          </a:prstGeom>
          <a:noFill/>
        </p:spPr>
        <p:txBody>
          <a:bodyPr wrap="square" lIns="0" tIns="48000" rIns="0" bIns="48000">
            <a:spAutoFit/>
          </a:bodyPr>
          <a:lstStyle/>
          <a:p>
            <a:pPr algn="ctr"/>
            <a:r>
              <a:rPr lang="en-US" sz="1865" b="1" dirty="0">
                <a:solidFill>
                  <a:srgbClr val="595959"/>
                </a:solidFill>
                <a:latin typeface="微软雅黑"/>
                <a:ea typeface="微软雅黑"/>
              </a:rPr>
              <a:t>2.</a:t>
            </a:r>
            <a:r>
              <a:rPr lang="zh-CN" sz="1865" b="1" dirty="0">
                <a:solidFill>
                  <a:srgbClr val="595959"/>
                </a:solidFill>
                <a:latin typeface="微软雅黑"/>
                <a:ea typeface="微软雅黑"/>
              </a:rPr>
              <a:t>相关</a:t>
            </a:r>
            <a:r>
              <a:rPr lang="zh-CN" altLang="en-US" sz="1865" b="1" dirty="0">
                <a:solidFill>
                  <a:srgbClr val="595959"/>
                </a:solidFill>
                <a:latin typeface="微软雅黑"/>
                <a:ea typeface="微软雅黑"/>
              </a:rPr>
              <a:t>工作</a:t>
            </a:r>
            <a:endParaRPr lang="zh-CN" sz="1865" b="1" dirty="0">
              <a:solidFill>
                <a:srgbClr val="595959"/>
              </a:solidFill>
              <a:latin typeface="微软雅黑"/>
              <a:ea typeface="微软雅黑"/>
            </a:endParaRPr>
          </a:p>
        </p:txBody>
      </p:sp>
      <p:cxnSp>
        <p:nvCxnSpPr>
          <p:cNvPr id="15" name="直接连接符 14"/>
          <p:cNvCxnSpPr/>
          <p:nvPr/>
        </p:nvCxnSpPr>
        <p:spPr>
          <a:xfrm>
            <a:off x="3231850" y="285092"/>
            <a:ext cx="0" cy="245816"/>
          </a:xfrm>
          <a:prstGeom prst="line">
            <a:avLst/>
          </a:prstGeom>
          <a:ln w="6350">
            <a:solidFill>
              <a:schemeClr val="bg1">
                <a:lumMod val="75000"/>
              </a:schemeClr>
            </a:solidFill>
            <a:prstDash val="solid"/>
            <a:miter/>
          </a:ln>
        </p:spPr>
      </p:cxnSp>
      <p:pic>
        <p:nvPicPr>
          <p:cNvPr id="16" name="图片 32"/>
          <p:cNvPicPr>
            <a:picLocks noChangeAspect="1"/>
          </p:cNvPicPr>
          <p:nvPr/>
        </p:nvPicPr>
        <p:blipFill>
          <a:blip r:embed="rId3"/>
          <a:stretch/>
        </p:blipFill>
        <p:spPr>
          <a:xfrm>
            <a:off x="373910" y="-274792"/>
            <a:ext cx="2508327" cy="1146352"/>
          </a:xfrm>
          <a:prstGeom prst="rect">
            <a:avLst/>
          </a:prstGeom>
        </p:spPr>
      </p:pic>
      <p:pic>
        <p:nvPicPr>
          <p:cNvPr id="17" name="图片 16"/>
          <p:cNvPicPr>
            <a:picLocks noChangeAspect="1"/>
          </p:cNvPicPr>
          <p:nvPr/>
        </p:nvPicPr>
        <p:blipFill>
          <a:blip r:embed="rId4"/>
          <a:stretch/>
        </p:blipFill>
        <p:spPr>
          <a:xfrm>
            <a:off x="871691" y="1619140"/>
            <a:ext cx="4021091" cy="5238923"/>
          </a:xfrm>
          <a:prstGeom prst="rect">
            <a:avLst/>
          </a:prstGeom>
        </p:spPr>
      </p:pic>
      <p:sp>
        <p:nvSpPr>
          <p:cNvPr id="18" name="文本框 17"/>
          <p:cNvSpPr txBox="1"/>
          <p:nvPr/>
        </p:nvSpPr>
        <p:spPr>
          <a:xfrm>
            <a:off x="5464821" y="1711471"/>
            <a:ext cx="6549052" cy="3231654"/>
          </a:xfrm>
          <a:prstGeom prst="rect">
            <a:avLst/>
          </a:prstGeom>
          <a:ln w="12700">
            <a:prstDash val="solid"/>
          </a:ln>
        </p:spPr>
        <p:txBody>
          <a:bodyPr wrap="square">
            <a:spAutoFit/>
          </a:bodyPr>
          <a:lstStyle/>
          <a:p>
            <a:pPr marL="285750" indent="-285750">
              <a:buFont typeface="Arial" panose="020B0604020202020204" pitchFamily="34" charset="0"/>
              <a:buChar char="•"/>
            </a:pPr>
            <a:r>
              <a:rPr lang="en-US" sz="2000" b="1" dirty="0">
                <a:latin typeface="Microsoft YaHei"/>
                <a:ea typeface="Microsoft YaHei"/>
              </a:rPr>
              <a:t>TCP</a:t>
            </a:r>
            <a:r>
              <a:rPr lang="zh-CN" sz="2000" b="1" dirty="0">
                <a:latin typeface="Microsoft YaHei"/>
                <a:ea typeface="Microsoft YaHei"/>
              </a:rPr>
              <a:t>拥塞控制</a:t>
            </a:r>
            <a:r>
              <a:rPr lang="zh-CN" altLang="en-US" sz="2000" b="1" dirty="0">
                <a:latin typeface="Microsoft YaHei"/>
                <a:ea typeface="Microsoft YaHei"/>
              </a:rPr>
              <a:t>机制</a:t>
            </a:r>
            <a:endParaRPr lang="en-US" altLang="zh-CN" b="1" dirty="0">
              <a:latin typeface="Microsoft YaHei"/>
              <a:ea typeface="Microsoft YaHei"/>
            </a:endParaRPr>
          </a:p>
          <a:p>
            <a:pPr marL="742950" lvl="1" indent="-285750">
              <a:buFont typeface="Arial" panose="020B0604020202020204" pitchFamily="34" charset="0"/>
              <a:buChar char="•"/>
            </a:pPr>
            <a:r>
              <a:rPr lang="zh-CN" altLang="en-US" dirty="0">
                <a:latin typeface="Microsoft YaHei"/>
                <a:ea typeface="Microsoft YaHei"/>
              </a:rPr>
              <a:t>通过超时或冗余</a:t>
            </a:r>
            <a:r>
              <a:rPr lang="en-US" altLang="zh-CN" dirty="0">
                <a:latin typeface="Microsoft YaHei"/>
                <a:ea typeface="Microsoft YaHei"/>
              </a:rPr>
              <a:t>ACK</a:t>
            </a:r>
            <a:r>
              <a:rPr lang="zh-CN" altLang="en-US" dirty="0">
                <a:latin typeface="Microsoft YaHei"/>
                <a:ea typeface="Microsoft YaHei"/>
              </a:rPr>
              <a:t>来感知拥塞</a:t>
            </a:r>
            <a:endParaRPr lang="en-US" altLang="zh-CN" dirty="0">
              <a:latin typeface="Microsoft YaHei"/>
              <a:ea typeface="Microsoft YaHei"/>
            </a:endParaRPr>
          </a:p>
          <a:p>
            <a:pPr marL="742950" lvl="1" indent="-285750">
              <a:buFont typeface="Arial" panose="020B0604020202020204" pitchFamily="34" charset="0"/>
              <a:buChar char="•"/>
            </a:pPr>
            <a:r>
              <a:rPr lang="zh-CN" altLang="en-US" dirty="0">
                <a:latin typeface="Microsoft YaHei"/>
                <a:ea typeface="Microsoft YaHei"/>
              </a:rPr>
              <a:t>调整拥塞窗口来限制拥塞</a:t>
            </a:r>
            <a:endParaRPr lang="en-US" altLang="zh-CN" dirty="0">
              <a:latin typeface="Microsoft YaHei"/>
              <a:ea typeface="Microsoft YaHei"/>
            </a:endParaRPr>
          </a:p>
          <a:p>
            <a:pPr marL="742950" lvl="1" indent="-285750">
              <a:buFont typeface="Arial" panose="020B0604020202020204" pitchFamily="34" charset="0"/>
              <a:buChar char="•"/>
            </a:pPr>
            <a:r>
              <a:rPr lang="zh-CN" altLang="en-US" dirty="0">
                <a:latin typeface="Microsoft YaHei"/>
                <a:ea typeface="Microsoft YaHei"/>
              </a:rPr>
              <a:t>慢启动</a:t>
            </a:r>
            <a:endParaRPr lang="en-US" altLang="zh-CN" dirty="0">
              <a:latin typeface="Microsoft YaHei"/>
              <a:ea typeface="Microsoft YaHei"/>
            </a:endParaRPr>
          </a:p>
          <a:p>
            <a:pPr marL="742950" lvl="1" indent="-285750">
              <a:buFont typeface="Arial" panose="020B0604020202020204" pitchFamily="34" charset="0"/>
              <a:buChar char="•"/>
            </a:pPr>
            <a:r>
              <a:rPr lang="zh-CN" altLang="en-US" dirty="0">
                <a:latin typeface="Microsoft YaHei"/>
                <a:ea typeface="Microsoft YaHei"/>
              </a:rPr>
              <a:t>加增倍减（</a:t>
            </a:r>
            <a:r>
              <a:rPr lang="en-US" altLang="zh-CN" dirty="0">
                <a:latin typeface="Microsoft YaHei"/>
                <a:ea typeface="Microsoft YaHei"/>
              </a:rPr>
              <a:t>AIMD</a:t>
            </a:r>
            <a:r>
              <a:rPr lang="zh-CN" altLang="en-US" dirty="0">
                <a:latin typeface="Microsoft YaHei"/>
                <a:ea typeface="Microsoft YaHei"/>
              </a:rPr>
              <a:t>）</a:t>
            </a:r>
            <a:endParaRPr lang="en-US" altLang="zh-CN" dirty="0">
              <a:latin typeface="Microsoft YaHei"/>
              <a:ea typeface="Microsoft YaHei"/>
            </a:endParaRPr>
          </a:p>
          <a:p>
            <a:pPr marL="285750" indent="-285750">
              <a:buFont typeface="Arial" panose="020B0604020202020204" pitchFamily="34" charset="0"/>
              <a:buChar char="•"/>
            </a:pPr>
            <a:r>
              <a:rPr lang="en-US" altLang="zh-CN" sz="2000" b="1" dirty="0">
                <a:latin typeface="Microsoft YaHei"/>
                <a:ea typeface="Microsoft YaHei"/>
              </a:rPr>
              <a:t>AQM</a:t>
            </a:r>
            <a:r>
              <a:rPr lang="zh-CN" altLang="en-US" sz="2000" b="1" dirty="0">
                <a:latin typeface="Microsoft YaHei"/>
                <a:ea typeface="Microsoft YaHei"/>
              </a:rPr>
              <a:t>：主动队列管理</a:t>
            </a:r>
            <a:endParaRPr lang="en-US" altLang="zh-CN" sz="2000" b="1" dirty="0">
              <a:latin typeface="Microsoft YaHei"/>
              <a:ea typeface="Microsoft YaHei"/>
            </a:endParaRPr>
          </a:p>
          <a:p>
            <a:pPr marL="742950" lvl="1" indent="-285750">
              <a:buFont typeface="Arial" panose="020B0604020202020204" pitchFamily="34" charset="0"/>
              <a:buChar char="•"/>
            </a:pPr>
            <a:r>
              <a:rPr lang="zh-CN" altLang="en-US" dirty="0">
                <a:latin typeface="Microsoft YaHei"/>
                <a:ea typeface="Microsoft YaHei"/>
              </a:rPr>
              <a:t>提前丢包通知发送端降低发送速率</a:t>
            </a:r>
            <a:endParaRPr lang="en-US" altLang="zh-CN" dirty="0">
              <a:latin typeface="Microsoft YaHei"/>
              <a:ea typeface="Microsoft YaHei"/>
            </a:endParaRPr>
          </a:p>
          <a:p>
            <a:pPr marL="742950" lvl="1" indent="-285750">
              <a:buFont typeface="Arial" panose="020B0604020202020204" pitchFamily="34" charset="0"/>
              <a:buChar char="•"/>
            </a:pPr>
            <a:r>
              <a:rPr lang="zh-CN" altLang="en-US" dirty="0">
                <a:latin typeface="Microsoft YaHei"/>
                <a:ea typeface="Microsoft YaHei"/>
              </a:rPr>
              <a:t>关键是何时要丢包</a:t>
            </a:r>
            <a:endParaRPr lang="en-US" altLang="zh-CN" dirty="0">
              <a:latin typeface="Microsoft YaHei"/>
              <a:ea typeface="Microsoft YaHei"/>
            </a:endParaRPr>
          </a:p>
          <a:p>
            <a:pPr marL="742950" lvl="1" indent="-285750">
              <a:buFont typeface="Arial" panose="020B0604020202020204" pitchFamily="34" charset="0"/>
              <a:buChar char="•"/>
            </a:pPr>
            <a:r>
              <a:rPr lang="zh-CN" altLang="en-US" dirty="0">
                <a:latin typeface="Microsoft YaHei"/>
                <a:ea typeface="Microsoft YaHei"/>
              </a:rPr>
              <a:t>响应相对滞后于实际网络状况，由于拥塞信息传输时间</a:t>
            </a:r>
            <a:endParaRPr lang="en-US" altLang="zh-CN" dirty="0">
              <a:latin typeface="Microsoft YaHei"/>
              <a:ea typeface="Microsoft YaHei"/>
            </a:endParaRPr>
          </a:p>
          <a:p>
            <a:pPr marL="742950" lvl="1" indent="-285750">
              <a:buFont typeface="Arial" panose="020B0604020202020204" pitchFamily="34" charset="0"/>
              <a:buChar char="•"/>
            </a:pPr>
            <a:r>
              <a:rPr lang="zh-CN" altLang="en-US" dirty="0">
                <a:latin typeface="Microsoft YaHei"/>
                <a:ea typeface="Microsoft YaHei"/>
              </a:rPr>
              <a:t>参数设置敏感，在不同的网络状况很难保持其性能</a:t>
            </a:r>
          </a:p>
          <a:p>
            <a:pPr marL="742950" lvl="1" indent="-285750">
              <a:buFont typeface="Arial" panose="020B0604020202020204" pitchFamily="34" charset="0"/>
              <a:buChar char="•"/>
            </a:pPr>
            <a:endParaRPr lang="zh-CN" altLang="en-US" sz="2000" dirty="0">
              <a:latin typeface="Microsoft YaHei"/>
              <a:ea typeface="Microsoft YaHe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3"/>
          <a:srcRect t="21604" b="37591"/>
          <a:stretch/>
        </p:blipFill>
        <p:spPr>
          <a:xfrm>
            <a:off x="-17299" y="0"/>
            <a:ext cx="12209296" cy="3736490"/>
          </a:xfrm>
          <a:prstGeom prst="rect">
            <a:avLst/>
          </a:prstGeom>
        </p:spPr>
      </p:pic>
      <p:sp>
        <p:nvSpPr>
          <p:cNvPr id="11" name="矩形 10"/>
          <p:cNvSpPr/>
          <p:nvPr/>
        </p:nvSpPr>
        <p:spPr>
          <a:xfrm rot="5400000">
            <a:off x="4227759" y="-4227756"/>
            <a:ext cx="3736490" cy="12192002"/>
          </a:xfrm>
          <a:prstGeom prst="rect">
            <a:avLst/>
          </a:prstGeom>
          <a:gradFill>
            <a:gsLst>
              <a:gs pos="0">
                <a:srgbClr val="014723"/>
              </a:gs>
              <a:gs pos="59000">
                <a:srgbClr val="014723">
                  <a:alpha val="40000"/>
                </a:srgbClr>
              </a:gs>
              <a:gs pos="100000">
                <a:srgbClr val="014723">
                  <a:alpha val="10000"/>
                </a:srgbClr>
              </a:gs>
            </a:gsLst>
            <a:lin ang="10800000" scaled="1"/>
          </a:gradFill>
          <a:ln>
            <a:noFill/>
          </a:ln>
        </p:spPr>
        <p:txBody>
          <a:bodyPr anchor="ctr"/>
          <a:lstStyle/>
          <a:p>
            <a:pPr algn="ctr"/>
            <a:endParaRPr lang="zh-CN">
              <a:solidFill>
                <a:schemeClr val="lt1"/>
              </a:solidFill>
            </a:endParaRPr>
          </a:p>
        </p:txBody>
      </p:sp>
      <p:sp>
        <p:nvSpPr>
          <p:cNvPr id="9" name="文本框 8"/>
          <p:cNvSpPr txBox="1"/>
          <p:nvPr/>
        </p:nvSpPr>
        <p:spPr>
          <a:xfrm>
            <a:off x="3327401" y="4789616"/>
            <a:ext cx="5537198" cy="706755"/>
          </a:xfrm>
          <a:prstGeom prst="rect">
            <a:avLst/>
          </a:prstGeom>
          <a:noFill/>
          <a:ln>
            <a:noFill/>
          </a:ln>
        </p:spPr>
        <p:txBody>
          <a:bodyPr wrap="square">
            <a:spAutoFit/>
          </a:bodyPr>
          <a:lstStyle/>
          <a:p>
            <a:pPr algn="ctr"/>
            <a:r>
              <a:rPr lang="zh-CN" sz="4000" b="1" spc="600">
                <a:solidFill>
                  <a:schemeClr val="accent1"/>
                </a:solidFill>
                <a:latin typeface="微软雅黑"/>
                <a:ea typeface="微软雅黑"/>
              </a:rPr>
              <a:t>模型与算法</a:t>
            </a:r>
          </a:p>
        </p:txBody>
      </p:sp>
      <p:grpSp>
        <p:nvGrpSpPr>
          <p:cNvPr id="13" name="组合 12"/>
          <p:cNvGrpSpPr/>
          <p:nvPr/>
        </p:nvGrpSpPr>
        <p:grpSpPr>
          <a:xfrm>
            <a:off x="5321300" y="3044202"/>
            <a:ext cx="1549400" cy="1378900"/>
            <a:chOff x="5127859" y="2518592"/>
            <a:chExt cx="1936282" cy="1723208"/>
          </a:xfrm>
        </p:grpSpPr>
        <p:sp>
          <p:nvSpPr>
            <p:cNvPr id="14" name="任意多边形 5"/>
            <p:cNvSpPr/>
            <p:nvPr/>
          </p:nvSpPr>
          <p:spPr>
            <a:xfrm>
              <a:off x="5127859" y="2518592"/>
              <a:ext cx="1936282" cy="1723208"/>
            </a:xfrm>
            <a:custGeom>
              <a:avLst/>
              <a:gdLst/>
              <a:ahLst/>
              <a:cxnLst/>
              <a:rect l="l" t="t" r="r" b="b"/>
              <a:pathLst>
                <a:path w="1936282" h="1723208">
                  <a:moveTo>
                    <a:pt x="568792" y="0"/>
                  </a:moveTo>
                  <a:lnTo>
                    <a:pt x="852545" y="0"/>
                  </a:lnTo>
                  <a:lnTo>
                    <a:pt x="1083737" y="0"/>
                  </a:lnTo>
                  <a:lnTo>
                    <a:pt x="1367490" y="0"/>
                  </a:lnTo>
                  <a:cubicBezTo>
                    <a:pt x="1422638" y="0"/>
                    <a:pt x="1491924" y="39614"/>
                    <a:pt x="1520205" y="87717"/>
                  </a:cubicBezTo>
                  <a:cubicBezTo>
                    <a:pt x="1916132" y="773887"/>
                    <a:pt x="1916132" y="773887"/>
                    <a:pt x="1916132" y="773887"/>
                  </a:cubicBezTo>
                  <a:cubicBezTo>
                    <a:pt x="1929565" y="797939"/>
                    <a:pt x="1936282" y="829771"/>
                    <a:pt x="1936282" y="861604"/>
                  </a:cubicBezTo>
                  <a:cubicBezTo>
                    <a:pt x="1936282" y="893437"/>
                    <a:pt x="1929565" y="925270"/>
                    <a:pt x="1916132" y="949320"/>
                  </a:cubicBezTo>
                  <a:cubicBezTo>
                    <a:pt x="1520205" y="1635491"/>
                    <a:pt x="1520205" y="1635491"/>
                    <a:pt x="1520205" y="1635491"/>
                  </a:cubicBezTo>
                  <a:cubicBezTo>
                    <a:pt x="1491924" y="1683595"/>
                    <a:pt x="1422638" y="1723208"/>
                    <a:pt x="1367490" y="1723208"/>
                  </a:cubicBezTo>
                  <a:cubicBezTo>
                    <a:pt x="1268508" y="1723208"/>
                    <a:pt x="1181899" y="1723208"/>
                    <a:pt x="1106116" y="1723208"/>
                  </a:cubicBezTo>
                  <a:lnTo>
                    <a:pt x="1083737" y="1723208"/>
                  </a:lnTo>
                  <a:lnTo>
                    <a:pt x="1026584" y="1723208"/>
                  </a:lnTo>
                  <a:lnTo>
                    <a:pt x="1000368" y="1723208"/>
                  </a:lnTo>
                  <a:lnTo>
                    <a:pt x="935914" y="1723208"/>
                  </a:lnTo>
                  <a:lnTo>
                    <a:pt x="909698" y="1723208"/>
                  </a:lnTo>
                  <a:lnTo>
                    <a:pt x="852545" y="1723208"/>
                  </a:lnTo>
                  <a:lnTo>
                    <a:pt x="830166" y="1723208"/>
                  </a:lnTo>
                  <a:cubicBezTo>
                    <a:pt x="754383" y="1723208"/>
                    <a:pt x="667774" y="1723208"/>
                    <a:pt x="568792" y="1723208"/>
                  </a:cubicBezTo>
                  <a:cubicBezTo>
                    <a:pt x="513644" y="1723208"/>
                    <a:pt x="444358" y="1683595"/>
                    <a:pt x="416077" y="1635491"/>
                  </a:cubicBezTo>
                  <a:cubicBezTo>
                    <a:pt x="416077" y="1635491"/>
                    <a:pt x="416077" y="1635491"/>
                    <a:pt x="20150" y="949320"/>
                  </a:cubicBezTo>
                  <a:cubicBezTo>
                    <a:pt x="6717" y="925270"/>
                    <a:pt x="0" y="893437"/>
                    <a:pt x="0" y="861604"/>
                  </a:cubicBezTo>
                  <a:cubicBezTo>
                    <a:pt x="0" y="829771"/>
                    <a:pt x="6717" y="797939"/>
                    <a:pt x="20150" y="773887"/>
                  </a:cubicBezTo>
                  <a:cubicBezTo>
                    <a:pt x="20150" y="773887"/>
                    <a:pt x="20150" y="773887"/>
                    <a:pt x="416077" y="87717"/>
                  </a:cubicBezTo>
                  <a:cubicBezTo>
                    <a:pt x="444358" y="39614"/>
                    <a:pt x="513644" y="0"/>
                    <a:pt x="568792" y="0"/>
                  </a:cubicBezTo>
                  <a:close/>
                </a:path>
              </a:pathLst>
            </a:custGeom>
            <a:solidFill>
              <a:schemeClr val="bg1"/>
            </a:solidFill>
            <a:ln>
              <a:noFill/>
            </a:ln>
            <a:effectLst>
              <a:outerShdw blurRad="63500" sx="102000" sy="102000" algn="ctr" rotWithShape="0">
                <a:srgbClr val="000000">
                  <a:alpha val="40000"/>
                </a:srgbClr>
              </a:outerShdw>
            </a:effectLst>
          </p:spPr>
          <p:txBody>
            <a:bodyPr wrap="square" anchor="ctr"/>
            <a:lstStyle/>
            <a:p>
              <a:pPr algn="ctr"/>
              <a:endParaRPr lang="zh-CN" sz="2590">
                <a:solidFill>
                  <a:schemeClr val="lt1"/>
                </a:solidFill>
              </a:endParaRPr>
            </a:p>
          </p:txBody>
        </p:sp>
        <p:sp>
          <p:nvSpPr>
            <p:cNvPr id="15" name="任意多边形 6"/>
            <p:cNvSpPr/>
            <p:nvPr/>
          </p:nvSpPr>
          <p:spPr>
            <a:xfrm>
              <a:off x="5257193" y="2633694"/>
              <a:ext cx="1677614" cy="1493004"/>
            </a:xfrm>
            <a:custGeom>
              <a:avLst/>
              <a:gdLst/>
              <a:ahLst/>
              <a:cxnLst/>
              <a:rect l="l" t="t" r="r" b="b"/>
              <a:pathLst>
                <a:path w="1677614" h="1493004">
                  <a:moveTo>
                    <a:pt x="492807" y="0"/>
                  </a:moveTo>
                  <a:lnTo>
                    <a:pt x="738653" y="0"/>
                  </a:lnTo>
                  <a:lnTo>
                    <a:pt x="938961" y="0"/>
                  </a:lnTo>
                  <a:lnTo>
                    <a:pt x="1184807" y="0"/>
                  </a:lnTo>
                  <a:cubicBezTo>
                    <a:pt x="1232588" y="0"/>
                    <a:pt x="1292618" y="34322"/>
                    <a:pt x="1317120" y="75999"/>
                  </a:cubicBezTo>
                  <a:cubicBezTo>
                    <a:pt x="1660156" y="670503"/>
                    <a:pt x="1660156" y="670503"/>
                    <a:pt x="1660156" y="670503"/>
                  </a:cubicBezTo>
                  <a:cubicBezTo>
                    <a:pt x="1671794" y="691342"/>
                    <a:pt x="1677614" y="718922"/>
                    <a:pt x="1677614" y="746502"/>
                  </a:cubicBezTo>
                  <a:cubicBezTo>
                    <a:pt x="1677614" y="774082"/>
                    <a:pt x="1671794" y="801663"/>
                    <a:pt x="1660156" y="822500"/>
                  </a:cubicBezTo>
                  <a:cubicBezTo>
                    <a:pt x="1317120" y="1417005"/>
                    <a:pt x="1317120" y="1417005"/>
                    <a:pt x="1317120" y="1417005"/>
                  </a:cubicBezTo>
                  <a:cubicBezTo>
                    <a:pt x="1292618" y="1458683"/>
                    <a:pt x="1232588" y="1493004"/>
                    <a:pt x="1184807" y="1493004"/>
                  </a:cubicBezTo>
                  <a:cubicBezTo>
                    <a:pt x="1099048" y="1493004"/>
                    <a:pt x="1024009" y="1493004"/>
                    <a:pt x="958350" y="1493004"/>
                  </a:cubicBezTo>
                  <a:lnTo>
                    <a:pt x="938961" y="1493004"/>
                  </a:lnTo>
                  <a:lnTo>
                    <a:pt x="889442" y="1493004"/>
                  </a:lnTo>
                  <a:lnTo>
                    <a:pt x="866728" y="1493004"/>
                  </a:lnTo>
                  <a:lnTo>
                    <a:pt x="810886" y="1493004"/>
                  </a:lnTo>
                  <a:lnTo>
                    <a:pt x="788172" y="1493004"/>
                  </a:lnTo>
                  <a:lnTo>
                    <a:pt x="738653" y="1493004"/>
                  </a:lnTo>
                  <a:lnTo>
                    <a:pt x="719264" y="1493004"/>
                  </a:lnTo>
                  <a:cubicBezTo>
                    <a:pt x="653605" y="1493004"/>
                    <a:pt x="578566" y="1493004"/>
                    <a:pt x="492807" y="1493004"/>
                  </a:cubicBezTo>
                  <a:cubicBezTo>
                    <a:pt x="445026" y="1493004"/>
                    <a:pt x="384996" y="1458683"/>
                    <a:pt x="360494" y="1417005"/>
                  </a:cubicBezTo>
                  <a:cubicBezTo>
                    <a:pt x="360494" y="1417005"/>
                    <a:pt x="360494" y="1417005"/>
                    <a:pt x="17458" y="822500"/>
                  </a:cubicBezTo>
                  <a:cubicBezTo>
                    <a:pt x="5820" y="801663"/>
                    <a:pt x="0" y="774082"/>
                    <a:pt x="0" y="746502"/>
                  </a:cubicBezTo>
                  <a:cubicBezTo>
                    <a:pt x="0" y="718922"/>
                    <a:pt x="5820" y="691342"/>
                    <a:pt x="17458" y="670503"/>
                  </a:cubicBezTo>
                  <a:cubicBezTo>
                    <a:pt x="17458" y="670503"/>
                    <a:pt x="17458" y="670503"/>
                    <a:pt x="360494" y="75999"/>
                  </a:cubicBezTo>
                  <a:cubicBezTo>
                    <a:pt x="384996" y="34322"/>
                    <a:pt x="445026" y="0"/>
                    <a:pt x="492807" y="0"/>
                  </a:cubicBezTo>
                  <a:close/>
                </a:path>
              </a:pathLst>
            </a:custGeom>
            <a:solidFill>
              <a:schemeClr val="accent2"/>
            </a:solidFill>
            <a:ln>
              <a:noFill/>
            </a:ln>
          </p:spPr>
          <p:txBody>
            <a:bodyPr wrap="square" anchor="ctr"/>
            <a:lstStyle/>
            <a:p>
              <a:pPr algn="ctr"/>
              <a:endParaRPr lang="zh-CN" sz="2590">
                <a:solidFill>
                  <a:schemeClr val="lt1"/>
                </a:solidFill>
              </a:endParaRPr>
            </a:p>
          </p:txBody>
        </p:sp>
      </p:grpSp>
      <p:sp>
        <p:nvSpPr>
          <p:cNvPr id="16" name="文本框 15"/>
          <p:cNvSpPr txBox="1"/>
          <p:nvPr/>
        </p:nvSpPr>
        <p:spPr>
          <a:xfrm>
            <a:off x="5491220" y="3502820"/>
            <a:ext cx="1209562" cy="461665"/>
          </a:xfrm>
          <a:prstGeom prst="rect">
            <a:avLst/>
          </a:prstGeom>
          <a:noFill/>
        </p:spPr>
        <p:txBody>
          <a:bodyPr wrap="none">
            <a:spAutoFit/>
          </a:bodyPr>
          <a:lstStyle/>
          <a:p>
            <a:r>
              <a:rPr lang="en-US" sz="2400">
                <a:solidFill>
                  <a:schemeClr val="bg1"/>
                </a:solidFill>
                <a:latin typeface="微软雅黑"/>
                <a:ea typeface="微软雅黑"/>
              </a:rPr>
              <a:t>Part.03</a:t>
            </a:r>
          </a:p>
        </p:txBody>
      </p:sp>
      <p:pic>
        <p:nvPicPr>
          <p:cNvPr id="18" name="图片 17"/>
          <p:cNvPicPr>
            <a:picLocks noChangeAspect="1"/>
          </p:cNvPicPr>
          <p:nvPr/>
        </p:nvPicPr>
        <p:blipFill rotWithShape="1">
          <a:blip r:embed="rId4"/>
          <a:srcRect t="19562" b="3296"/>
          <a:stretch/>
        </p:blipFill>
        <p:spPr>
          <a:xfrm>
            <a:off x="2716059" y="661011"/>
            <a:ext cx="6759883" cy="23831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ppt_x"/>
                                          </p:val>
                                        </p:tav>
                                        <p:tav tm="100000">
                                          <p:val>
                                            <p:strVal val="#ppt_x"/>
                                          </p:val>
                                        </p:tav>
                                      </p:tavLst>
                                    </p:anim>
                                    <p:anim calcmode="lin" valueType="num">
                                      <p:cBhvr additive="base">
                                        <p:cTn id="12" dur="750" fill="hold"/>
                                        <p:tgtEl>
                                          <p:spTgt spid="13"/>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53" presetClass="entr" presetSubtype="16"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Effect transition="in" filter="fade">
                                      <p:cBhvr>
                                        <p:cTn id="18" dur="500"/>
                                        <p:tgtEl>
                                          <p:spTgt spid="16"/>
                                        </p:tgtEl>
                                      </p:cBhvr>
                                    </p:animEffect>
                                  </p:childTnLst>
                                </p:cTn>
                              </p:par>
                              <p:par>
                                <p:cTn id="19" presetID="2" presetClass="entr" presetSubtype="8" decel="5330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0-#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4" name="TextBox 6"/>
          <p:cNvSpPr txBox="1"/>
          <p:nvPr/>
        </p:nvSpPr>
        <p:spPr>
          <a:xfrm>
            <a:off x="813104" y="1108968"/>
            <a:ext cx="1625600" cy="383939"/>
          </a:xfrm>
          <a:prstGeom prst="rect">
            <a:avLst/>
          </a:prstGeom>
          <a:noFill/>
        </p:spPr>
        <p:txBody>
          <a:bodyPr wrap="square" lIns="0" tIns="48000" rIns="0" bIns="48000">
            <a:spAutoFit/>
          </a:bodyPr>
          <a:lstStyle/>
          <a:p>
            <a:pPr algn="ctr"/>
            <a:r>
              <a:rPr lang="zh-CN" sz="1865" b="1">
                <a:solidFill>
                  <a:srgbClr val="595959"/>
                </a:solidFill>
                <a:latin typeface="微软雅黑" panose="020B0503020204020204" pitchFamily="34" charset="-122"/>
                <a:ea typeface="微软雅黑" panose="020B0503020204020204" pitchFamily="34" charset="-122"/>
              </a:rPr>
              <a:t>3.1 设计原则</a:t>
            </a:r>
          </a:p>
        </p:txBody>
      </p:sp>
      <p:grpSp>
        <p:nvGrpSpPr>
          <p:cNvPr id="5" name="组合 14"/>
          <p:cNvGrpSpPr/>
          <p:nvPr/>
        </p:nvGrpSpPr>
        <p:grpSpPr>
          <a:xfrm rot="5400000">
            <a:off x="1169962" y="1592693"/>
            <a:ext cx="2430942" cy="4770866"/>
            <a:chOff x="5287963" y="2346952"/>
            <a:chExt cx="1611313" cy="3162300"/>
          </a:xfrm>
        </p:grpSpPr>
        <p:grpSp>
          <p:nvGrpSpPr>
            <p:cNvPr id="6" name="组合 15"/>
            <p:cNvGrpSpPr/>
            <p:nvPr/>
          </p:nvGrpSpPr>
          <p:grpSpPr>
            <a:xfrm>
              <a:off x="5287963" y="2346952"/>
              <a:ext cx="1611313" cy="1192212"/>
              <a:chOff x="5287963" y="1844676"/>
              <a:chExt cx="1611313" cy="1192212"/>
            </a:xfrm>
          </p:grpSpPr>
          <p:sp>
            <p:nvSpPr>
              <p:cNvPr id="7" name="Line 9"/>
              <p:cNvSpPr>
                <a:spLocks noChangeShapeType="1"/>
              </p:cNvSpPr>
              <p:nvPr/>
            </p:nvSpPr>
            <p:spPr>
              <a:xfrm flipV="1">
                <a:off x="6091238" y="1844676"/>
                <a:ext cx="0" cy="239713"/>
              </a:xfrm>
              <a:prstGeom prst="line">
                <a:avLst/>
              </a:prstGeom>
              <a:noFill/>
              <a:ln w="4603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8" name="Line 10"/>
              <p:cNvSpPr>
                <a:spLocks noChangeShapeType="1"/>
              </p:cNvSpPr>
              <p:nvPr/>
            </p:nvSpPr>
            <p:spPr>
              <a:xfrm flipV="1">
                <a:off x="6370638" y="1949451"/>
                <a:ext cx="122238" cy="209550"/>
              </a:xfrm>
              <a:prstGeom prst="line">
                <a:avLst/>
              </a:prstGeom>
              <a:noFill/>
              <a:ln w="4603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9" name="Line 11"/>
              <p:cNvSpPr>
                <a:spLocks noChangeShapeType="1"/>
              </p:cNvSpPr>
              <p:nvPr/>
            </p:nvSpPr>
            <p:spPr>
              <a:xfrm flipV="1">
                <a:off x="6573838" y="2239963"/>
                <a:ext cx="211138" cy="122238"/>
              </a:xfrm>
              <a:prstGeom prst="line">
                <a:avLst/>
              </a:prstGeom>
              <a:noFill/>
              <a:ln w="4603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10" name="Line 12"/>
              <p:cNvSpPr>
                <a:spLocks noChangeShapeType="1"/>
              </p:cNvSpPr>
              <p:nvPr/>
            </p:nvSpPr>
            <p:spPr>
              <a:xfrm>
                <a:off x="6646863" y="2638426"/>
                <a:ext cx="252413" cy="0"/>
              </a:xfrm>
              <a:prstGeom prst="line">
                <a:avLst/>
              </a:prstGeom>
              <a:noFill/>
              <a:ln w="4603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11" name="Line 13"/>
              <p:cNvSpPr>
                <a:spLocks noChangeShapeType="1"/>
              </p:cNvSpPr>
              <p:nvPr/>
            </p:nvSpPr>
            <p:spPr>
              <a:xfrm>
                <a:off x="6573838" y="2916238"/>
                <a:ext cx="211138" cy="120650"/>
              </a:xfrm>
              <a:prstGeom prst="line">
                <a:avLst/>
              </a:prstGeom>
              <a:noFill/>
              <a:ln w="4603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12" name="Line 14"/>
              <p:cNvSpPr>
                <a:spLocks noChangeShapeType="1"/>
              </p:cNvSpPr>
              <p:nvPr/>
            </p:nvSpPr>
            <p:spPr>
              <a:xfrm flipH="1" flipV="1">
                <a:off x="5689600" y="1949451"/>
                <a:ext cx="122238" cy="209550"/>
              </a:xfrm>
              <a:prstGeom prst="line">
                <a:avLst/>
              </a:prstGeom>
              <a:noFill/>
              <a:ln w="4603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13" name="Line 15"/>
              <p:cNvSpPr>
                <a:spLocks noChangeShapeType="1"/>
              </p:cNvSpPr>
              <p:nvPr/>
            </p:nvSpPr>
            <p:spPr>
              <a:xfrm flipH="1" flipV="1">
                <a:off x="5397500" y="2239963"/>
                <a:ext cx="211138" cy="122238"/>
              </a:xfrm>
              <a:prstGeom prst="line">
                <a:avLst/>
              </a:prstGeom>
              <a:noFill/>
              <a:ln w="4603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14" name="Line 16"/>
              <p:cNvSpPr>
                <a:spLocks noChangeShapeType="1"/>
              </p:cNvSpPr>
              <p:nvPr/>
            </p:nvSpPr>
            <p:spPr>
              <a:xfrm flipH="1">
                <a:off x="5287963" y="2638426"/>
                <a:ext cx="244475" cy="0"/>
              </a:xfrm>
              <a:prstGeom prst="line">
                <a:avLst/>
              </a:prstGeom>
              <a:noFill/>
              <a:ln w="4603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15" name="Line 17"/>
              <p:cNvSpPr>
                <a:spLocks noChangeShapeType="1"/>
              </p:cNvSpPr>
              <p:nvPr/>
            </p:nvSpPr>
            <p:spPr>
              <a:xfrm flipH="1">
                <a:off x="5397500" y="2916238"/>
                <a:ext cx="211138" cy="120650"/>
              </a:xfrm>
              <a:prstGeom prst="line">
                <a:avLst/>
              </a:prstGeom>
              <a:noFill/>
              <a:ln w="4603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grpSp>
        <p:grpSp>
          <p:nvGrpSpPr>
            <p:cNvPr id="16" name="组合 16"/>
            <p:cNvGrpSpPr/>
            <p:nvPr/>
          </p:nvGrpSpPr>
          <p:grpSpPr>
            <a:xfrm>
              <a:off x="5686425" y="2720014"/>
              <a:ext cx="809625" cy="1139825"/>
              <a:chOff x="5686425" y="2217738"/>
              <a:chExt cx="809625" cy="1139825"/>
            </a:xfrm>
          </p:grpSpPr>
          <p:sp>
            <p:nvSpPr>
              <p:cNvPr id="17" name="Freeform 5"/>
              <p:cNvSpPr/>
              <p:nvPr/>
            </p:nvSpPr>
            <p:spPr>
              <a:xfrm>
                <a:off x="6091238" y="2336801"/>
                <a:ext cx="282575" cy="282575"/>
              </a:xfrm>
              <a:custGeom>
                <a:avLst/>
                <a:gdLst/>
                <a:ahLst/>
                <a:cxnLst/>
                <a:rect l="0" t="0" r="r" b="b"/>
                <a:pathLst>
                  <a:path w="282575" h="282575">
                    <a:moveTo>
                      <a:pt x="282575" y="282575"/>
                    </a:moveTo>
                    <a:cubicBezTo>
                      <a:pt x="282575" y="126870"/>
                      <a:pt x="156771" y="0"/>
                      <a:pt x="0" y="0"/>
                    </a:cubicBezTo>
                  </a:path>
                </a:pathLst>
              </a:custGeom>
              <a:noFill/>
              <a:ln w="4603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18" name="Freeform 6"/>
              <p:cNvSpPr/>
              <p:nvPr/>
            </p:nvSpPr>
            <p:spPr>
              <a:xfrm>
                <a:off x="6143625" y="2800351"/>
                <a:ext cx="104775" cy="422275"/>
              </a:xfrm>
              <a:custGeom>
                <a:avLst/>
                <a:gdLst/>
                <a:ahLst/>
                <a:cxnLst/>
                <a:rect l="0" t="0" r="r" b="b"/>
                <a:pathLst>
                  <a:path w="104775" h="422275">
                    <a:moveTo>
                      <a:pt x="36513" y="422275"/>
                    </a:moveTo>
                    <a:lnTo>
                      <a:pt x="0" y="415925"/>
                    </a:lnTo>
                    <a:lnTo>
                      <a:pt x="69850" y="0"/>
                    </a:lnTo>
                    <a:lnTo>
                      <a:pt x="104775" y="6350"/>
                    </a:lnTo>
                    <a:lnTo>
                      <a:pt x="36513" y="422275"/>
                    </a:lnTo>
                    <a:lnTo>
                      <a:pt x="36513" y="422275"/>
                    </a:lnTo>
                    <a:close/>
                  </a:path>
                </a:pathLst>
              </a:custGeom>
              <a:solidFill>
                <a:schemeClr val="accent1"/>
              </a:solidFill>
              <a:ln w="9525">
                <a:solidFill>
                  <a:schemeClr val="accent1"/>
                </a:solidFill>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19" name="Freeform 7"/>
              <p:cNvSpPr/>
              <p:nvPr/>
            </p:nvSpPr>
            <p:spPr>
              <a:xfrm>
                <a:off x="5932488" y="2800351"/>
                <a:ext cx="104775" cy="422275"/>
              </a:xfrm>
              <a:custGeom>
                <a:avLst/>
                <a:gdLst/>
                <a:ahLst/>
                <a:cxnLst/>
                <a:rect l="0" t="0" r="r" b="b"/>
                <a:pathLst>
                  <a:path w="104775" h="422275">
                    <a:moveTo>
                      <a:pt x="69850" y="422275"/>
                    </a:moveTo>
                    <a:lnTo>
                      <a:pt x="0" y="6350"/>
                    </a:lnTo>
                    <a:lnTo>
                      <a:pt x="36513" y="0"/>
                    </a:lnTo>
                    <a:lnTo>
                      <a:pt x="104775" y="415925"/>
                    </a:lnTo>
                    <a:lnTo>
                      <a:pt x="69850" y="422275"/>
                    </a:lnTo>
                    <a:lnTo>
                      <a:pt x="69850" y="422275"/>
                    </a:lnTo>
                    <a:close/>
                  </a:path>
                </a:pathLst>
              </a:custGeom>
              <a:solidFill>
                <a:schemeClr val="accent1"/>
              </a:solidFill>
              <a:ln w="9525">
                <a:solidFill>
                  <a:schemeClr val="accent1"/>
                </a:solidFill>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20" name="Freeform 8"/>
              <p:cNvSpPr/>
              <p:nvPr/>
            </p:nvSpPr>
            <p:spPr>
              <a:xfrm>
                <a:off x="5959475" y="2801938"/>
                <a:ext cx="269875" cy="58738"/>
              </a:xfrm>
              <a:custGeom>
                <a:avLst/>
                <a:gdLst/>
                <a:ahLst/>
                <a:cxnLst/>
                <a:rect l="0" t="0" r="r" b="b"/>
                <a:pathLst>
                  <a:path w="269875" h="58738">
                    <a:moveTo>
                      <a:pt x="269875" y="58738"/>
                    </a:moveTo>
                    <a:cubicBezTo>
                      <a:pt x="256284" y="58738"/>
                      <a:pt x="248518" y="43075"/>
                      <a:pt x="244635" y="33285"/>
                    </a:cubicBezTo>
                    <a:cubicBezTo>
                      <a:pt x="242693" y="29369"/>
                      <a:pt x="238810" y="19579"/>
                      <a:pt x="236869" y="19579"/>
                    </a:cubicBezTo>
                    <a:cubicBezTo>
                      <a:pt x="234927" y="19579"/>
                      <a:pt x="231044" y="29369"/>
                      <a:pt x="229103" y="33285"/>
                    </a:cubicBezTo>
                    <a:cubicBezTo>
                      <a:pt x="223278" y="43075"/>
                      <a:pt x="217453" y="58738"/>
                      <a:pt x="201921" y="58738"/>
                    </a:cubicBezTo>
                    <a:cubicBezTo>
                      <a:pt x="188330" y="58738"/>
                      <a:pt x="182505" y="43075"/>
                      <a:pt x="176681" y="33285"/>
                    </a:cubicBezTo>
                    <a:cubicBezTo>
                      <a:pt x="174739" y="29369"/>
                      <a:pt x="170856" y="19579"/>
                      <a:pt x="168915" y="19579"/>
                    </a:cubicBezTo>
                    <a:cubicBezTo>
                      <a:pt x="166973" y="19579"/>
                      <a:pt x="163090" y="29369"/>
                      <a:pt x="161148" y="33285"/>
                    </a:cubicBezTo>
                    <a:cubicBezTo>
                      <a:pt x="155324" y="43075"/>
                      <a:pt x="149499" y="58738"/>
                      <a:pt x="135908" y="58738"/>
                    </a:cubicBezTo>
                    <a:cubicBezTo>
                      <a:pt x="120376" y="58738"/>
                      <a:pt x="114551" y="43075"/>
                      <a:pt x="110668" y="33285"/>
                    </a:cubicBezTo>
                    <a:cubicBezTo>
                      <a:pt x="108727" y="29369"/>
                      <a:pt x="102902" y="19579"/>
                      <a:pt x="100960" y="19579"/>
                    </a:cubicBezTo>
                    <a:cubicBezTo>
                      <a:pt x="99019" y="19579"/>
                      <a:pt x="95136" y="29369"/>
                      <a:pt x="93194" y="33285"/>
                    </a:cubicBezTo>
                    <a:cubicBezTo>
                      <a:pt x="89311" y="43075"/>
                      <a:pt x="81545" y="58738"/>
                      <a:pt x="67954" y="58738"/>
                    </a:cubicBezTo>
                    <a:cubicBezTo>
                      <a:pt x="52422" y="58738"/>
                      <a:pt x="46597" y="43075"/>
                      <a:pt x="42714" y="33285"/>
                    </a:cubicBezTo>
                    <a:cubicBezTo>
                      <a:pt x="40772" y="29369"/>
                      <a:pt x="36889" y="19579"/>
                      <a:pt x="34948" y="19579"/>
                    </a:cubicBezTo>
                    <a:cubicBezTo>
                      <a:pt x="31065" y="19579"/>
                      <a:pt x="27182" y="29369"/>
                      <a:pt x="25240" y="33285"/>
                    </a:cubicBezTo>
                    <a:cubicBezTo>
                      <a:pt x="21357" y="43075"/>
                      <a:pt x="15532" y="58738"/>
                      <a:pt x="0" y="58738"/>
                    </a:cubicBezTo>
                    <a:cubicBezTo>
                      <a:pt x="0" y="39159"/>
                      <a:pt x="0" y="39159"/>
                      <a:pt x="0" y="39159"/>
                    </a:cubicBezTo>
                    <a:cubicBezTo>
                      <a:pt x="1942" y="39159"/>
                      <a:pt x="5825" y="29369"/>
                      <a:pt x="7766" y="25453"/>
                    </a:cubicBezTo>
                    <a:cubicBezTo>
                      <a:pt x="13591" y="15663"/>
                      <a:pt x="19415" y="0"/>
                      <a:pt x="34948" y="0"/>
                    </a:cubicBezTo>
                    <a:cubicBezTo>
                      <a:pt x="48539" y="0"/>
                      <a:pt x="54363" y="15663"/>
                      <a:pt x="60188" y="25453"/>
                    </a:cubicBezTo>
                    <a:cubicBezTo>
                      <a:pt x="62129" y="29369"/>
                      <a:pt x="66013" y="39159"/>
                      <a:pt x="67954" y="39159"/>
                    </a:cubicBezTo>
                    <a:cubicBezTo>
                      <a:pt x="69896" y="39159"/>
                      <a:pt x="73779" y="29369"/>
                      <a:pt x="75720" y="25453"/>
                    </a:cubicBezTo>
                    <a:cubicBezTo>
                      <a:pt x="81545" y="15663"/>
                      <a:pt x="87370" y="0"/>
                      <a:pt x="100960" y="0"/>
                    </a:cubicBezTo>
                    <a:cubicBezTo>
                      <a:pt x="116493" y="0"/>
                      <a:pt x="122317" y="15663"/>
                      <a:pt x="126201" y="25453"/>
                    </a:cubicBezTo>
                    <a:cubicBezTo>
                      <a:pt x="128142" y="29369"/>
                      <a:pt x="132025" y="39159"/>
                      <a:pt x="135908" y="39159"/>
                    </a:cubicBezTo>
                    <a:cubicBezTo>
                      <a:pt x="137850" y="39159"/>
                      <a:pt x="141733" y="29369"/>
                      <a:pt x="143674" y="25453"/>
                    </a:cubicBezTo>
                    <a:cubicBezTo>
                      <a:pt x="147558" y="15663"/>
                      <a:pt x="155324" y="0"/>
                      <a:pt x="168915" y="0"/>
                    </a:cubicBezTo>
                    <a:cubicBezTo>
                      <a:pt x="184447" y="0"/>
                      <a:pt x="190272" y="15663"/>
                      <a:pt x="194155" y="25453"/>
                    </a:cubicBezTo>
                    <a:cubicBezTo>
                      <a:pt x="196096" y="29369"/>
                      <a:pt x="199979" y="39159"/>
                      <a:pt x="201921" y="39159"/>
                    </a:cubicBezTo>
                    <a:cubicBezTo>
                      <a:pt x="205804" y="39159"/>
                      <a:pt x="209687" y="29369"/>
                      <a:pt x="211629" y="25453"/>
                    </a:cubicBezTo>
                    <a:cubicBezTo>
                      <a:pt x="215512" y="15663"/>
                      <a:pt x="221336" y="0"/>
                      <a:pt x="236869" y="0"/>
                    </a:cubicBezTo>
                    <a:cubicBezTo>
                      <a:pt x="250460" y="0"/>
                      <a:pt x="256284" y="15663"/>
                      <a:pt x="262109" y="25453"/>
                    </a:cubicBezTo>
                    <a:cubicBezTo>
                      <a:pt x="264050" y="29369"/>
                      <a:pt x="267933" y="39159"/>
                      <a:pt x="269875" y="39159"/>
                    </a:cubicBezTo>
                    <a:cubicBezTo>
                      <a:pt x="269875" y="58738"/>
                      <a:pt x="269875" y="58738"/>
                      <a:pt x="269875" y="58738"/>
                    </a:cubicBezTo>
                    <a:close/>
                  </a:path>
                </a:pathLst>
              </a:custGeom>
              <a:solidFill>
                <a:schemeClr val="accent1"/>
              </a:solidFill>
              <a:ln w="9525">
                <a:solidFill>
                  <a:schemeClr val="accent1"/>
                </a:solidFill>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21" name="Freeform 18"/>
              <p:cNvSpPr/>
              <p:nvPr/>
            </p:nvSpPr>
            <p:spPr>
              <a:xfrm>
                <a:off x="5686425" y="2217738"/>
                <a:ext cx="809625" cy="973138"/>
              </a:xfrm>
              <a:custGeom>
                <a:avLst/>
                <a:gdLst/>
                <a:ahLst/>
                <a:cxnLst/>
                <a:rect l="0" t="0" r="r" b="b"/>
                <a:pathLst>
                  <a:path w="809625" h="973138">
                    <a:moveTo>
                      <a:pt x="0" y="401948"/>
                    </a:moveTo>
                    <a:cubicBezTo>
                      <a:pt x="0" y="178857"/>
                      <a:pt x="180132" y="0"/>
                      <a:pt x="404813" y="0"/>
                    </a:cubicBezTo>
                    <a:cubicBezTo>
                      <a:pt x="629493" y="0"/>
                      <a:pt x="809625" y="178857"/>
                      <a:pt x="809625" y="401948"/>
                    </a:cubicBezTo>
                    <a:cubicBezTo>
                      <a:pt x="809625" y="415411"/>
                      <a:pt x="799940" y="600038"/>
                      <a:pt x="646925" y="796204"/>
                    </a:cubicBezTo>
                    <a:cubicBezTo>
                      <a:pt x="602376" y="855823"/>
                      <a:pt x="610124" y="973138"/>
                      <a:pt x="610124" y="973138"/>
                    </a:cubicBezTo>
                    <a:cubicBezTo>
                      <a:pt x="548143" y="973138"/>
                      <a:pt x="495847" y="973138"/>
                      <a:pt x="433866" y="973138"/>
                    </a:cubicBezTo>
                    <a:cubicBezTo>
                      <a:pt x="414497" y="973138"/>
                      <a:pt x="395128" y="973138"/>
                      <a:pt x="375759" y="973138"/>
                    </a:cubicBezTo>
                    <a:cubicBezTo>
                      <a:pt x="313778" y="973138"/>
                      <a:pt x="259545" y="973138"/>
                      <a:pt x="197564" y="973138"/>
                    </a:cubicBezTo>
                    <a:cubicBezTo>
                      <a:pt x="197564" y="973138"/>
                      <a:pt x="205312" y="855823"/>
                      <a:pt x="160763" y="796204"/>
                    </a:cubicBezTo>
                    <a:cubicBezTo>
                      <a:pt x="9685" y="600038"/>
                      <a:pt x="0" y="415411"/>
                      <a:pt x="0" y="401948"/>
                    </a:cubicBezTo>
                    <a:close/>
                  </a:path>
                </a:pathLst>
              </a:custGeom>
              <a:noFill/>
              <a:ln w="7778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22" name="Line 19"/>
              <p:cNvSpPr>
                <a:spLocks noChangeShapeType="1"/>
              </p:cNvSpPr>
              <p:nvPr/>
            </p:nvSpPr>
            <p:spPr>
              <a:xfrm>
                <a:off x="5897563" y="3273426"/>
                <a:ext cx="385763" cy="0"/>
              </a:xfrm>
              <a:prstGeom prst="line">
                <a:avLst/>
              </a:prstGeom>
              <a:noFill/>
              <a:ln w="7778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23" name="Line 20"/>
              <p:cNvSpPr>
                <a:spLocks noChangeShapeType="1"/>
              </p:cNvSpPr>
              <p:nvPr/>
            </p:nvSpPr>
            <p:spPr>
              <a:xfrm>
                <a:off x="5926138" y="3357563"/>
                <a:ext cx="330200" cy="0"/>
              </a:xfrm>
              <a:prstGeom prst="line">
                <a:avLst/>
              </a:prstGeom>
              <a:noFill/>
              <a:ln w="7778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grpSp>
        <p:grpSp>
          <p:nvGrpSpPr>
            <p:cNvPr id="24" name="组合 17"/>
            <p:cNvGrpSpPr/>
            <p:nvPr/>
          </p:nvGrpSpPr>
          <p:grpSpPr>
            <a:xfrm>
              <a:off x="5664200" y="3937627"/>
              <a:ext cx="1074738" cy="1571625"/>
              <a:chOff x="5664200" y="3435351"/>
              <a:chExt cx="1074738" cy="1571625"/>
            </a:xfrm>
          </p:grpSpPr>
          <p:sp>
            <p:nvSpPr>
              <p:cNvPr id="25" name="Line 21"/>
              <p:cNvSpPr>
                <a:spLocks noChangeShapeType="1"/>
              </p:cNvSpPr>
              <p:nvPr/>
            </p:nvSpPr>
            <p:spPr>
              <a:xfrm>
                <a:off x="5975350" y="3435351"/>
                <a:ext cx="231775" cy="0"/>
              </a:xfrm>
              <a:prstGeom prst="line">
                <a:avLst/>
              </a:prstGeom>
              <a:noFill/>
              <a:ln w="77788"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26" name="Freeform 22"/>
              <p:cNvSpPr/>
              <p:nvPr/>
            </p:nvSpPr>
            <p:spPr>
              <a:xfrm>
                <a:off x="5880100" y="3644901"/>
                <a:ext cx="795338" cy="317500"/>
              </a:xfrm>
              <a:custGeom>
                <a:avLst/>
                <a:gdLst/>
                <a:ahLst/>
                <a:cxnLst/>
                <a:rect l="0" t="0" r="r" b="b"/>
                <a:pathLst>
                  <a:path w="795338" h="317500">
                    <a:moveTo>
                      <a:pt x="634331" y="0"/>
                    </a:moveTo>
                    <a:cubicBezTo>
                      <a:pt x="723564" y="0"/>
                      <a:pt x="795338" y="71197"/>
                      <a:pt x="795338" y="157788"/>
                    </a:cubicBezTo>
                    <a:cubicBezTo>
                      <a:pt x="795338" y="157788"/>
                      <a:pt x="795338" y="157788"/>
                      <a:pt x="795338" y="157788"/>
                    </a:cubicBezTo>
                    <a:cubicBezTo>
                      <a:pt x="795338" y="246303"/>
                      <a:pt x="723564" y="317500"/>
                      <a:pt x="634331" y="317500"/>
                    </a:cubicBezTo>
                    <a:cubicBezTo>
                      <a:pt x="0" y="317500"/>
                      <a:pt x="0" y="317500"/>
                      <a:pt x="0" y="317500"/>
                    </a:cubicBezTo>
                  </a:path>
                </a:pathLst>
              </a:custGeom>
              <a:noFill/>
              <a:ln w="61913"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27" name="Freeform 23"/>
              <p:cNvSpPr/>
              <p:nvPr/>
            </p:nvSpPr>
            <p:spPr>
              <a:xfrm>
                <a:off x="6116638" y="4364038"/>
                <a:ext cx="622300" cy="642938"/>
              </a:xfrm>
              <a:custGeom>
                <a:avLst/>
                <a:gdLst/>
                <a:ahLst/>
                <a:cxnLst/>
                <a:rect l="0" t="0" r="r" b="b"/>
                <a:pathLst>
                  <a:path w="622300" h="642938">
                    <a:moveTo>
                      <a:pt x="412928" y="0"/>
                    </a:moveTo>
                    <a:cubicBezTo>
                      <a:pt x="529246" y="0"/>
                      <a:pt x="622300" y="94323"/>
                      <a:pt x="622300" y="207896"/>
                    </a:cubicBezTo>
                    <a:cubicBezTo>
                      <a:pt x="622300" y="207896"/>
                      <a:pt x="622300" y="207896"/>
                      <a:pt x="622300" y="207896"/>
                    </a:cubicBezTo>
                    <a:cubicBezTo>
                      <a:pt x="622300" y="323394"/>
                      <a:pt x="529246" y="415792"/>
                      <a:pt x="412928" y="415792"/>
                    </a:cubicBezTo>
                    <a:cubicBezTo>
                      <a:pt x="0" y="415792"/>
                      <a:pt x="0" y="415792"/>
                      <a:pt x="0" y="415792"/>
                    </a:cubicBezTo>
                    <a:cubicBezTo>
                      <a:pt x="0" y="642938"/>
                      <a:pt x="0" y="642938"/>
                      <a:pt x="0" y="642938"/>
                    </a:cubicBezTo>
                  </a:path>
                </a:pathLst>
              </a:custGeom>
              <a:noFill/>
              <a:ln w="61913"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28" name="Freeform 24"/>
              <p:cNvSpPr/>
              <p:nvPr/>
            </p:nvSpPr>
            <p:spPr>
              <a:xfrm>
                <a:off x="5664200" y="3962401"/>
                <a:ext cx="879475" cy="401638"/>
              </a:xfrm>
              <a:custGeom>
                <a:avLst/>
                <a:gdLst/>
                <a:ahLst/>
                <a:cxnLst/>
                <a:rect l="0" t="0" r="r" b="b"/>
                <a:pathLst>
                  <a:path w="879475" h="401638">
                    <a:moveTo>
                      <a:pt x="879475" y="401638"/>
                    </a:moveTo>
                    <a:cubicBezTo>
                      <a:pt x="201910" y="401638"/>
                      <a:pt x="201910" y="401638"/>
                      <a:pt x="201910" y="401638"/>
                    </a:cubicBezTo>
                    <a:cubicBezTo>
                      <a:pt x="91248" y="401638"/>
                      <a:pt x="0" y="310883"/>
                      <a:pt x="0" y="200819"/>
                    </a:cubicBezTo>
                    <a:cubicBezTo>
                      <a:pt x="0" y="200819"/>
                      <a:pt x="0" y="200819"/>
                      <a:pt x="0" y="200819"/>
                    </a:cubicBezTo>
                    <a:cubicBezTo>
                      <a:pt x="0" y="88824"/>
                      <a:pt x="91248" y="0"/>
                      <a:pt x="201910" y="0"/>
                    </a:cubicBezTo>
                  </a:path>
                </a:pathLst>
              </a:custGeom>
              <a:noFill/>
              <a:ln w="61913"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29" name="Freeform 25"/>
              <p:cNvSpPr/>
              <p:nvPr/>
            </p:nvSpPr>
            <p:spPr>
              <a:xfrm>
                <a:off x="6097588" y="3479801"/>
                <a:ext cx="415925" cy="165100"/>
              </a:xfrm>
              <a:custGeom>
                <a:avLst/>
                <a:gdLst/>
                <a:ahLst/>
                <a:cxnLst/>
                <a:rect l="0" t="0" r="r" b="b"/>
                <a:pathLst>
                  <a:path w="415925" h="165100">
                    <a:moveTo>
                      <a:pt x="415925" y="165100"/>
                    </a:moveTo>
                    <a:cubicBezTo>
                      <a:pt x="166370" y="165100"/>
                      <a:pt x="166370" y="165100"/>
                      <a:pt x="166370" y="165100"/>
                    </a:cubicBezTo>
                    <a:cubicBezTo>
                      <a:pt x="75447" y="165100"/>
                      <a:pt x="0" y="92149"/>
                      <a:pt x="0" y="0"/>
                    </a:cubicBezTo>
                    <a:cubicBezTo>
                      <a:pt x="0" y="0"/>
                      <a:pt x="0" y="0"/>
                      <a:pt x="0" y="0"/>
                    </a:cubicBezTo>
                  </a:path>
                </a:pathLst>
              </a:custGeom>
              <a:noFill/>
              <a:ln w="61913" cap="rnd">
                <a:solidFill>
                  <a:schemeClr val="accent1"/>
                </a:solidFill>
                <a:prstDash val="solid"/>
                <a:round/>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grpSp>
      </p:grpSp>
      <p:grpSp>
        <p:nvGrpSpPr>
          <p:cNvPr id="30" name="组合 52"/>
          <p:cNvGrpSpPr/>
          <p:nvPr/>
        </p:nvGrpSpPr>
        <p:grpSpPr>
          <a:xfrm>
            <a:off x="5412583" y="2295005"/>
            <a:ext cx="6134716" cy="914400"/>
            <a:chOff x="4910249" y="2419755"/>
            <a:chExt cx="3578153" cy="646647"/>
          </a:xfrm>
        </p:grpSpPr>
        <p:sp>
          <p:nvSpPr>
            <p:cNvPr id="31" name="学论网-专注原创-www.xuelun.me"/>
            <p:cNvSpPr/>
            <p:nvPr/>
          </p:nvSpPr>
          <p:spPr>
            <a:xfrm>
              <a:off x="5308861" y="2419755"/>
              <a:ext cx="3179541" cy="646647"/>
            </a:xfrm>
            <a:prstGeom prst="rect">
              <a:avLst/>
            </a:prstGeom>
          </p:spPr>
          <p:txBody>
            <a:bodyPr wrap="square">
              <a:spAutoFit/>
            </a:bodyPr>
            <a:lstStyle/>
            <a:p>
              <a:r>
                <a:rPr lang="zh-CN" b="1" dirty="0">
                  <a:latin typeface="微软雅黑" panose="020B0503020204020204" pitchFamily="34" charset="-122"/>
                  <a:ea typeface="微软雅黑" panose="020B0503020204020204" pitchFamily="34" charset="-122"/>
                </a:rPr>
                <a:t>灵活的端到端方案</a:t>
              </a:r>
              <a:r>
                <a:rPr lang="zh-CN" dirty="0">
                  <a:latin typeface="微软雅黑" panose="020B0503020204020204" pitchFamily="34" charset="-122"/>
                  <a:ea typeface="微软雅黑" panose="020B0503020204020204" pitchFamily="34" charset="-122"/>
                </a:rPr>
                <a:t>：运行在不同系统</a:t>
              </a:r>
              <a:r>
                <a:rPr lang="en-US" dirty="0">
                  <a:latin typeface="微软雅黑" panose="020B0503020204020204" pitchFamily="34" charset="-122"/>
                  <a:ea typeface="微软雅黑" panose="020B0503020204020204" pitchFamily="34" charset="-122"/>
                </a:rPr>
                <a:t>/</a:t>
              </a:r>
              <a:r>
                <a:rPr lang="zh-CN" dirty="0">
                  <a:latin typeface="微软雅黑" panose="020B0503020204020204" pitchFamily="34" charset="-122"/>
                  <a:ea typeface="微软雅黑" panose="020B0503020204020204" pitchFamily="34" charset="-122"/>
                </a:rPr>
                <a:t>虚拟机</a:t>
              </a:r>
              <a:r>
                <a:rPr lang="en-US" dirty="0">
                  <a:latin typeface="微软雅黑" panose="020B0503020204020204" pitchFamily="34" charset="-122"/>
                  <a:ea typeface="微软雅黑" panose="020B0503020204020204" pitchFamily="34" charset="-122"/>
                </a:rPr>
                <a:t>/</a:t>
              </a:r>
              <a:r>
                <a:rPr lang="zh-CN" dirty="0">
                  <a:latin typeface="微软雅黑" panose="020B0503020204020204" pitchFamily="34" charset="-122"/>
                  <a:ea typeface="微软雅黑" panose="020B0503020204020204" pitchFamily="34" charset="-122"/>
                </a:rPr>
                <a:t>容器中的各种服务器应用程序</a:t>
              </a:r>
              <a:r>
                <a:rPr lang="en-US" dirty="0">
                  <a:latin typeface="微软雅黑" panose="020B0503020204020204" pitchFamily="34" charset="-122"/>
                  <a:ea typeface="微软雅黑" panose="020B0503020204020204" pitchFamily="34" charset="-122"/>
                </a:rPr>
                <a:t>(</a:t>
              </a:r>
              <a:r>
                <a:rPr lang="zh-CN" dirty="0">
                  <a:latin typeface="微软雅黑" panose="020B0503020204020204" pitchFamily="34" charset="-122"/>
                  <a:ea typeface="微软雅黑" panose="020B0503020204020204" pitchFamily="34" charset="-122"/>
                </a:rPr>
                <a:t>在云</a:t>
              </a:r>
              <a:r>
                <a:rPr lang="en-US" dirty="0">
                  <a:latin typeface="微软雅黑" panose="020B0503020204020204" pitchFamily="34" charset="-122"/>
                  <a:ea typeface="微软雅黑" panose="020B0503020204020204" pitchFamily="34" charset="-122"/>
                </a:rPr>
                <a:t>/</a:t>
              </a:r>
              <a:r>
                <a:rPr lang="zh-CN" dirty="0">
                  <a:latin typeface="微软雅黑" panose="020B0503020204020204" pitchFamily="34" charset="-122"/>
                  <a:ea typeface="微软雅黑" panose="020B0503020204020204" pitchFamily="34" charset="-122"/>
                </a:rPr>
                <a:t>移动边缘</a:t>
              </a:r>
              <a:r>
                <a:rPr lang="en-US" dirty="0">
                  <a:latin typeface="微软雅黑" panose="020B0503020204020204" pitchFamily="34" charset="-122"/>
                  <a:ea typeface="微软雅黑" panose="020B0503020204020204" pitchFamily="34" charset="-122"/>
                </a:rPr>
                <a:t>)</a:t>
              </a:r>
              <a:r>
                <a:rPr lang="zh-CN" dirty="0">
                  <a:latin typeface="微软雅黑" panose="020B0503020204020204" pitchFamily="34" charset="-122"/>
                  <a:ea typeface="微软雅黑" panose="020B0503020204020204" pitchFamily="34" charset="-122"/>
                </a:rPr>
                <a:t>具有不同的目标延迟。</a:t>
              </a:r>
            </a:p>
          </p:txBody>
        </p:sp>
        <p:sp>
          <p:nvSpPr>
            <p:cNvPr id="32" name="学论网-专注原创-www.xuelun.me"/>
            <p:cNvSpPr/>
            <p:nvPr/>
          </p:nvSpPr>
          <p:spPr>
            <a:xfrm>
              <a:off x="4910249" y="2570667"/>
              <a:ext cx="309415" cy="367328"/>
            </a:xfrm>
            <a:prstGeom prst="rect">
              <a:avLst/>
            </a:prstGeom>
            <a:solidFill>
              <a:schemeClr val="accent1"/>
            </a:solidFill>
            <a:ln>
              <a:noFill/>
            </a:ln>
          </p:spPr>
          <p:txBody>
            <a:bodyPr vert="horz" wrap="square" lIns="91440" tIns="45720" rIns="91440" bIns="45720" numCol="1" spcCol="0" anchor="ctr" anchorCtr="0"/>
            <a:lstStyle/>
            <a:p>
              <a:pPr algn="ctr"/>
              <a:r>
                <a:rPr lang="en-US" sz="3200">
                  <a:solidFill>
                    <a:srgbClr val="FFFFFF"/>
                  </a:solidFill>
                  <a:latin typeface="微软雅黑" panose="020B0503020204020204" pitchFamily="34" charset="-122"/>
                  <a:ea typeface="微软雅黑" panose="020B0503020204020204" pitchFamily="34" charset="-122"/>
                </a:rPr>
                <a:t>1</a:t>
              </a:r>
            </a:p>
          </p:txBody>
        </p:sp>
      </p:grpSp>
      <p:grpSp>
        <p:nvGrpSpPr>
          <p:cNvPr id="33" name="组合 55"/>
          <p:cNvGrpSpPr/>
          <p:nvPr/>
        </p:nvGrpSpPr>
        <p:grpSpPr>
          <a:xfrm>
            <a:off x="5412584" y="3637512"/>
            <a:ext cx="6113567" cy="646331"/>
            <a:chOff x="4910249" y="3302674"/>
            <a:chExt cx="4030117" cy="484748"/>
          </a:xfrm>
        </p:grpSpPr>
        <p:sp>
          <p:nvSpPr>
            <p:cNvPr id="34" name="学论网-专注原创-www.xuelun.me"/>
            <p:cNvSpPr txBox="1"/>
            <p:nvPr/>
          </p:nvSpPr>
          <p:spPr>
            <a:xfrm>
              <a:off x="5346846" y="3302674"/>
              <a:ext cx="3593520" cy="484748"/>
            </a:xfrm>
            <a:prstGeom prst="rect">
              <a:avLst/>
            </a:prstGeom>
            <a:noFill/>
          </p:spPr>
          <p:txBody>
            <a:bodyPr wrap="square">
              <a:spAutoFit/>
            </a:bodyPr>
            <a:lstStyle/>
            <a:p>
              <a:r>
                <a:rPr lang="zh-CN" sz="1800" b="1" i="0" strike="noStrike" spc="0" dirty="0">
                  <a:solidFill>
                    <a:srgbClr val="000000"/>
                  </a:solidFill>
                  <a:latin typeface="微软雅黑" panose="020B0503020204020204" pitchFamily="34" charset="-122"/>
                  <a:ea typeface="微软雅黑" panose="020B0503020204020204" pitchFamily="34" charset="-122"/>
                </a:rPr>
                <a:t>简单性</a:t>
              </a:r>
              <a:r>
                <a:rPr lang="zh-CN" sz="1800" b="0" i="0" strike="noStrike" spc="0" dirty="0">
                  <a:solidFill>
                    <a:srgbClr val="000000"/>
                  </a:solidFill>
                  <a:latin typeface="微软雅黑" panose="020B0503020204020204" pitchFamily="34" charset="-122"/>
                  <a:ea typeface="微软雅黑" panose="020B0503020204020204" pitchFamily="34" charset="-122"/>
                </a:rPr>
                <a:t>：信道的复杂性和不可预测性促使我们避免使用任何信道建模/预测或增加蜂窝网络的复杂性。</a:t>
              </a:r>
            </a:p>
          </p:txBody>
        </p:sp>
        <p:sp>
          <p:nvSpPr>
            <p:cNvPr id="35" name="学论网-专注原创-www.xuelun.me"/>
            <p:cNvSpPr/>
            <p:nvPr/>
          </p:nvSpPr>
          <p:spPr>
            <a:xfrm>
              <a:off x="4910249" y="3335384"/>
              <a:ext cx="349704" cy="367328"/>
            </a:xfrm>
            <a:prstGeom prst="rect">
              <a:avLst/>
            </a:prstGeom>
            <a:solidFill>
              <a:schemeClr val="accent1"/>
            </a:solidFill>
            <a:ln>
              <a:noFill/>
            </a:ln>
          </p:spPr>
          <p:txBody>
            <a:bodyPr vert="horz" wrap="square" lIns="91440" tIns="45720" rIns="91440" bIns="45720" numCol="1" spcCol="0" anchor="ctr" anchorCtr="0"/>
            <a:lstStyle/>
            <a:p>
              <a:pPr algn="ctr"/>
              <a:r>
                <a:rPr lang="en-US" sz="3200">
                  <a:solidFill>
                    <a:schemeClr val="bg1"/>
                  </a:solidFill>
                  <a:latin typeface="微软雅黑" panose="020B0503020204020204" pitchFamily="34" charset="-122"/>
                  <a:ea typeface="微软雅黑" panose="020B0503020204020204" pitchFamily="34" charset="-122"/>
                </a:rPr>
                <a:t>2</a:t>
              </a:r>
              <a:endParaRPr lang="zh-CN" sz="3200">
                <a:solidFill>
                  <a:schemeClr val="bg1"/>
                </a:solidFill>
                <a:latin typeface="微软雅黑" panose="020B0503020204020204" pitchFamily="34" charset="-122"/>
                <a:ea typeface="微软雅黑" panose="020B0503020204020204" pitchFamily="34" charset="-122"/>
              </a:endParaRPr>
            </a:p>
          </p:txBody>
        </p:sp>
      </p:grpSp>
      <p:grpSp>
        <p:nvGrpSpPr>
          <p:cNvPr id="36" name="组合 58"/>
          <p:cNvGrpSpPr/>
          <p:nvPr/>
        </p:nvGrpSpPr>
        <p:grpSpPr>
          <a:xfrm>
            <a:off x="5412583" y="4713497"/>
            <a:ext cx="6113568" cy="914400"/>
            <a:chOff x="4910249" y="3951572"/>
            <a:chExt cx="4030119" cy="685799"/>
          </a:xfrm>
        </p:grpSpPr>
        <p:sp>
          <p:nvSpPr>
            <p:cNvPr id="37" name="学论网-专注原创-www.xuelun.me"/>
            <p:cNvSpPr txBox="1"/>
            <p:nvPr/>
          </p:nvSpPr>
          <p:spPr>
            <a:xfrm>
              <a:off x="5346847" y="3951572"/>
              <a:ext cx="3593521" cy="685799"/>
            </a:xfrm>
            <a:prstGeom prst="rect">
              <a:avLst/>
            </a:prstGeom>
            <a:noFill/>
          </p:spPr>
          <p:txBody>
            <a:bodyPr wrap="square">
              <a:spAutoFit/>
            </a:bodyPr>
            <a:lstStyle/>
            <a:p>
              <a:r>
                <a:rPr lang="zh-CN" sz="1800" b="1" i="0" strike="noStrike" spc="0" dirty="0">
                  <a:solidFill>
                    <a:srgbClr val="000000"/>
                  </a:solidFill>
                  <a:latin typeface="微软雅黑" panose="020B0503020204020204" pitchFamily="34" charset="-122"/>
                  <a:ea typeface="微软雅黑" panose="020B0503020204020204" pitchFamily="34" charset="-122"/>
                </a:rPr>
                <a:t>黑盒网络</a:t>
              </a:r>
              <a:r>
                <a:rPr lang="zh-CN" sz="1800" b="0" i="0" strike="noStrike" spc="0" dirty="0">
                  <a:solidFill>
                    <a:srgbClr val="000000"/>
                  </a:solidFill>
                  <a:latin typeface="微软雅黑" panose="020B0503020204020204" pitchFamily="34" charset="-122"/>
                  <a:ea typeface="微软雅黑" panose="020B0503020204020204" pitchFamily="34" charset="-122"/>
                </a:rPr>
                <a:t>：延迟源是模糊的。为了降低成本，把蜂窝网络看作一个“黑盒”，它不直接提供任何关于它自身的信息。</a:t>
              </a:r>
            </a:p>
          </p:txBody>
        </p:sp>
        <p:sp>
          <p:nvSpPr>
            <p:cNvPr id="38" name="学论网-专注原创-www.xuelun.me"/>
            <p:cNvSpPr/>
            <p:nvPr/>
          </p:nvSpPr>
          <p:spPr>
            <a:xfrm>
              <a:off x="4910249" y="4085990"/>
              <a:ext cx="349704" cy="367328"/>
            </a:xfrm>
            <a:prstGeom prst="rect">
              <a:avLst/>
            </a:prstGeom>
            <a:solidFill>
              <a:schemeClr val="accent1"/>
            </a:solidFill>
            <a:ln>
              <a:noFill/>
            </a:ln>
          </p:spPr>
          <p:txBody>
            <a:bodyPr vert="horz" wrap="square" lIns="91440" tIns="45720" rIns="91440" bIns="45720" numCol="1" spcCol="0" anchor="ctr" anchorCtr="0"/>
            <a:lstStyle/>
            <a:p>
              <a:pPr algn="ctr"/>
              <a:r>
                <a:rPr lang="en-US" sz="3200">
                  <a:solidFill>
                    <a:schemeClr val="bg1"/>
                  </a:solidFill>
                  <a:latin typeface="微软雅黑" panose="020B0503020204020204" pitchFamily="34" charset="-122"/>
                  <a:ea typeface="微软雅黑" panose="020B0503020204020204" pitchFamily="34" charset="-122"/>
                </a:rPr>
                <a:t>3</a:t>
              </a:r>
              <a:endParaRPr lang="zh-CN" sz="3200">
                <a:solidFill>
                  <a:schemeClr val="bg1"/>
                </a:solidFill>
                <a:latin typeface="微软雅黑" panose="020B0503020204020204" pitchFamily="34" charset="-122"/>
                <a:ea typeface="微软雅黑" panose="020B0503020204020204" pitchFamily="34" charset="-122"/>
              </a:endParaRPr>
            </a:p>
          </p:txBody>
        </p:sp>
      </p:grpSp>
      <p:sp>
        <p:nvSpPr>
          <p:cNvPr id="39"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latin typeface="微软雅黑" panose="020B0503020204020204" pitchFamily="34" charset="-122"/>
              <a:ea typeface="微软雅黑" panose="020B0503020204020204" pitchFamily="34" charset="-122"/>
            </a:endParaRPr>
          </a:p>
        </p:txBody>
      </p:sp>
      <p:sp>
        <p:nvSpPr>
          <p:cNvPr id="40" name="矩形 23"/>
          <p:cNvSpPr/>
          <p:nvPr/>
        </p:nvSpPr>
        <p:spPr>
          <a:xfrm>
            <a:off x="6635448" y="0"/>
            <a:ext cx="1666001" cy="792000"/>
          </a:xfrm>
          <a:prstGeom prst="rect">
            <a:avLst/>
          </a:prstGeom>
          <a:solidFill>
            <a:schemeClr val="accent1"/>
          </a:solidFill>
          <a:ln>
            <a:noFill/>
          </a:ln>
        </p:spPr>
        <p:txBody>
          <a:bodyPr anchor="ctr"/>
          <a:lstStyle/>
          <a:p>
            <a:pPr algn="ctr"/>
            <a:endParaRPr lang="zh-CN" sz="2400" b="1">
              <a:solidFill>
                <a:schemeClr val="bg1"/>
              </a:solidFill>
              <a:latin typeface="微软雅黑" panose="020B0503020204020204" pitchFamily="34" charset="-122"/>
              <a:ea typeface="微软雅黑" panose="020B0503020204020204" pitchFamily="34" charset="-122"/>
            </a:endParaRPr>
          </a:p>
        </p:txBody>
      </p:sp>
      <p:cxnSp>
        <p:nvCxnSpPr>
          <p:cNvPr id="41" name="直接连接符 24"/>
          <p:cNvCxnSpPr/>
          <p:nvPr/>
        </p:nvCxnSpPr>
        <p:spPr>
          <a:xfrm>
            <a:off x="10003249" y="285092"/>
            <a:ext cx="0" cy="245816"/>
          </a:xfrm>
          <a:prstGeom prst="line">
            <a:avLst/>
          </a:prstGeom>
          <a:ln w="6350">
            <a:solidFill>
              <a:schemeClr val="bg1">
                <a:lumMod val="75000"/>
              </a:schemeClr>
            </a:solidFill>
            <a:prstDash val="solid"/>
            <a:miter/>
          </a:ln>
        </p:spPr>
      </p:cxnSp>
      <p:sp>
        <p:nvSpPr>
          <p:cNvPr id="42"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背景与挑战</a:t>
            </a:r>
          </a:p>
        </p:txBody>
      </p:sp>
      <p:sp>
        <p:nvSpPr>
          <p:cNvPr id="43"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相关工作</a:t>
            </a:r>
          </a:p>
        </p:txBody>
      </p:sp>
      <p:sp>
        <p:nvSpPr>
          <p:cNvPr id="44"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panose="020B0503020204020204" pitchFamily="34" charset="-122"/>
                <a:ea typeface="微软雅黑" panose="020B0503020204020204" pitchFamily="34" charset="-122"/>
              </a:rPr>
              <a:t>模型与算法</a:t>
            </a:r>
          </a:p>
        </p:txBody>
      </p:sp>
      <p:sp>
        <p:nvSpPr>
          <p:cNvPr id="45"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panose="020B0503020204020204" pitchFamily="34" charset="-122"/>
                <a:ea typeface="微软雅黑" panose="020B0503020204020204" pitchFamily="34" charset="-122"/>
              </a:rPr>
              <a:t>评价与分析</a:t>
            </a:r>
          </a:p>
        </p:txBody>
      </p:sp>
      <p:sp>
        <p:nvSpPr>
          <p:cNvPr id="46"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总结与思考</a:t>
            </a:r>
            <a:endParaRPr lang="zh-CN"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47"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48" name="直接连接符 15"/>
          <p:cNvCxnSpPr/>
          <p:nvPr/>
        </p:nvCxnSpPr>
        <p:spPr>
          <a:xfrm>
            <a:off x="4933648" y="285092"/>
            <a:ext cx="0" cy="245816"/>
          </a:xfrm>
          <a:prstGeom prst="line">
            <a:avLst/>
          </a:prstGeom>
          <a:ln w="6350">
            <a:solidFill>
              <a:schemeClr val="bg1">
                <a:lumMod val="75000"/>
              </a:schemeClr>
            </a:solidFill>
            <a:prstDash val="solid"/>
            <a:miter/>
          </a:ln>
        </p:spPr>
      </p:cxnSp>
      <p:pic>
        <p:nvPicPr>
          <p:cNvPr id="49" name="图片 32"/>
          <p:cNvPicPr>
            <a:picLocks noChangeAspect="1"/>
          </p:cNvPicPr>
          <p:nvPr/>
        </p:nvPicPr>
        <p:blipFill>
          <a:blip r:embed="rId2"/>
          <a:stretch/>
        </p:blipFill>
        <p:spPr>
          <a:xfrm>
            <a:off x="373910" y="-274792"/>
            <a:ext cx="2508327" cy="11463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33"/>
          <p:cNvCxnSpPr/>
          <p:nvPr/>
        </p:nvCxnSpPr>
        <p:spPr>
          <a:xfrm>
            <a:off x="425752" y="1528840"/>
            <a:ext cx="2400000" cy="0"/>
          </a:xfrm>
          <a:prstGeom prst="line">
            <a:avLst/>
          </a:prstGeom>
          <a:ln w="6350">
            <a:solidFill>
              <a:schemeClr val="bg1">
                <a:lumMod val="75000"/>
              </a:schemeClr>
            </a:solidFill>
            <a:prstDash val="solid"/>
            <a:miter/>
          </a:ln>
        </p:spPr>
      </p:cxnSp>
      <p:sp>
        <p:nvSpPr>
          <p:cNvPr id="4" name="TextBox 6"/>
          <p:cNvSpPr txBox="1"/>
          <p:nvPr/>
        </p:nvSpPr>
        <p:spPr>
          <a:xfrm>
            <a:off x="813104" y="1108968"/>
            <a:ext cx="1625600" cy="383939"/>
          </a:xfrm>
          <a:prstGeom prst="rect">
            <a:avLst/>
          </a:prstGeom>
          <a:noFill/>
        </p:spPr>
        <p:txBody>
          <a:bodyPr wrap="square" lIns="0" tIns="48000" rIns="0" bIns="48000">
            <a:spAutoFit/>
          </a:bodyPr>
          <a:lstStyle/>
          <a:p>
            <a:pPr algn="ctr"/>
            <a:r>
              <a:rPr lang="zh-CN" sz="1865" b="1">
                <a:solidFill>
                  <a:srgbClr val="595959"/>
                </a:solidFill>
                <a:latin typeface="微软雅黑" panose="020B0503020204020204" pitchFamily="34" charset="-122"/>
                <a:ea typeface="微软雅黑" panose="020B0503020204020204" pitchFamily="34" charset="-122"/>
              </a:rPr>
              <a:t>3.2 整体架构</a:t>
            </a:r>
          </a:p>
        </p:txBody>
      </p:sp>
      <p:sp>
        <p:nvSpPr>
          <p:cNvPr id="5"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srgbClr val="000000">
                <a:alpha val="29000"/>
              </a:srgbClr>
            </a:outerShdw>
          </a:effectLst>
        </p:spPr>
        <p:txBody>
          <a:bodyPr anchor="ctr"/>
          <a:lstStyle/>
          <a:p>
            <a:pPr algn="ctr"/>
            <a:endParaRPr lang="zh-CN" sz="2880">
              <a:solidFill>
                <a:schemeClr val="lt1"/>
              </a:solidFill>
              <a:latin typeface="微软雅黑" panose="020B0503020204020204" pitchFamily="34" charset="-122"/>
              <a:ea typeface="微软雅黑" panose="020B0503020204020204" pitchFamily="34" charset="-122"/>
            </a:endParaRPr>
          </a:p>
        </p:txBody>
      </p:sp>
      <p:sp>
        <p:nvSpPr>
          <p:cNvPr id="6" name="矩形 23"/>
          <p:cNvSpPr/>
          <p:nvPr/>
        </p:nvSpPr>
        <p:spPr>
          <a:xfrm>
            <a:off x="6635448" y="0"/>
            <a:ext cx="1666001" cy="792000"/>
          </a:xfrm>
          <a:prstGeom prst="rect">
            <a:avLst/>
          </a:prstGeom>
          <a:solidFill>
            <a:schemeClr val="accent1"/>
          </a:solidFill>
          <a:ln>
            <a:noFill/>
          </a:ln>
        </p:spPr>
        <p:txBody>
          <a:bodyPr anchor="ctr"/>
          <a:lstStyle/>
          <a:p>
            <a:pPr algn="ctr"/>
            <a:endParaRPr lang="zh-CN" sz="2400" b="1">
              <a:solidFill>
                <a:schemeClr val="bg1"/>
              </a:solidFill>
              <a:latin typeface="微软雅黑" panose="020B0503020204020204" pitchFamily="34" charset="-122"/>
              <a:ea typeface="微软雅黑" panose="020B0503020204020204" pitchFamily="34" charset="-122"/>
            </a:endParaRPr>
          </a:p>
        </p:txBody>
      </p:sp>
      <p:cxnSp>
        <p:nvCxnSpPr>
          <p:cNvPr id="7" name="直接连接符 24"/>
          <p:cNvCxnSpPr/>
          <p:nvPr/>
        </p:nvCxnSpPr>
        <p:spPr>
          <a:xfrm>
            <a:off x="10003249" y="285092"/>
            <a:ext cx="0" cy="245816"/>
          </a:xfrm>
          <a:prstGeom prst="line">
            <a:avLst/>
          </a:prstGeom>
          <a:ln w="6350">
            <a:solidFill>
              <a:schemeClr val="bg1">
                <a:lumMod val="75000"/>
              </a:schemeClr>
            </a:solidFill>
            <a:prstDash val="solid"/>
            <a:miter/>
          </a:ln>
        </p:spPr>
      </p:cxnSp>
      <p:sp>
        <p:nvSpPr>
          <p:cNvPr id="8" name="TextBox 6"/>
          <p:cNvSpPr txBox="1"/>
          <p:nvPr/>
        </p:nvSpPr>
        <p:spPr>
          <a:xfrm>
            <a:off x="3374949" y="215903"/>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背景与挑战</a:t>
            </a:r>
          </a:p>
        </p:txBody>
      </p:sp>
      <p:sp>
        <p:nvSpPr>
          <p:cNvPr id="9" name="TextBox 7"/>
          <p:cNvSpPr txBox="1"/>
          <p:nvPr/>
        </p:nvSpPr>
        <p:spPr>
          <a:xfrm>
            <a:off x="5076749" y="215904"/>
            <a:ext cx="1344000" cy="340995"/>
          </a:xfrm>
          <a:prstGeom prst="rect">
            <a:avLst/>
          </a:prstGeom>
          <a:noFill/>
        </p:spPr>
        <p:txBody>
          <a:bodyPr wrap="square" lIns="0" tIns="48000" rIns="0" bIns="48000">
            <a:spAutoFit/>
          </a:bodyPr>
          <a:lstStyle/>
          <a:p>
            <a:pPr algn="ctr"/>
            <a:r>
              <a:rPr lang="zh-CN" sz="1600" b="1">
                <a:solidFill>
                  <a:schemeClr val="tx1">
                    <a:lumMod val="65000"/>
                    <a:lumOff val="35000"/>
                  </a:schemeClr>
                </a:solidFill>
                <a:latin typeface="微软雅黑" panose="020B0503020204020204" pitchFamily="34" charset="-122"/>
                <a:ea typeface="微软雅黑" panose="020B0503020204020204" pitchFamily="34" charset="-122"/>
              </a:rPr>
              <a:t>相关工作</a:t>
            </a:r>
          </a:p>
        </p:txBody>
      </p:sp>
      <p:sp>
        <p:nvSpPr>
          <p:cNvPr id="10" name="TextBox 9"/>
          <p:cNvSpPr txBox="1"/>
          <p:nvPr/>
        </p:nvSpPr>
        <p:spPr>
          <a:xfrm>
            <a:off x="6778549" y="215903"/>
            <a:ext cx="1344000" cy="340995"/>
          </a:xfrm>
          <a:prstGeom prst="rect">
            <a:avLst/>
          </a:prstGeom>
          <a:noFill/>
        </p:spPr>
        <p:txBody>
          <a:bodyPr wrap="square" lIns="0" tIns="48000" rIns="0" bIns="48000">
            <a:spAutoFit/>
          </a:bodyPr>
          <a:lstStyle/>
          <a:p>
            <a:pPr algn="ctr"/>
            <a:r>
              <a:rPr lang="zh-CN" sz="1600" b="1">
                <a:solidFill>
                  <a:schemeClr val="bg1"/>
                </a:solidFill>
                <a:latin typeface="微软雅黑" panose="020B0503020204020204" pitchFamily="34" charset="-122"/>
                <a:ea typeface="微软雅黑" panose="020B0503020204020204" pitchFamily="34" charset="-122"/>
              </a:rPr>
              <a:t>模型与算法</a:t>
            </a:r>
          </a:p>
        </p:txBody>
      </p:sp>
      <p:sp>
        <p:nvSpPr>
          <p:cNvPr id="11" name="TextBox 10"/>
          <p:cNvSpPr txBox="1"/>
          <p:nvPr/>
        </p:nvSpPr>
        <p:spPr>
          <a:xfrm>
            <a:off x="8480349" y="215904"/>
            <a:ext cx="1344000" cy="340995"/>
          </a:xfrm>
          <a:prstGeom prst="rect">
            <a:avLst/>
          </a:prstGeom>
          <a:noFill/>
        </p:spPr>
        <p:txBody>
          <a:bodyPr wrap="square" lIns="0" tIns="48000" rIns="0" bIns="48000">
            <a:spAutoFit/>
          </a:bodyPr>
          <a:lstStyle/>
          <a:p>
            <a:pPr algn="ctr"/>
            <a:r>
              <a:rPr lang="zh-CN" sz="1600" b="1">
                <a:solidFill>
                  <a:schemeClr val="bg1">
                    <a:lumMod val="50000"/>
                  </a:schemeClr>
                </a:solidFill>
                <a:latin typeface="微软雅黑" panose="020B0503020204020204" pitchFamily="34" charset="-122"/>
                <a:ea typeface="微软雅黑" panose="020B0503020204020204" pitchFamily="34" charset="-122"/>
              </a:rPr>
              <a:t>评价与分析</a:t>
            </a:r>
          </a:p>
        </p:txBody>
      </p:sp>
      <p:sp>
        <p:nvSpPr>
          <p:cNvPr id="12" name="TextBox 11"/>
          <p:cNvSpPr txBox="1"/>
          <p:nvPr/>
        </p:nvSpPr>
        <p:spPr>
          <a:xfrm>
            <a:off x="10182151" y="215903"/>
            <a:ext cx="1344000" cy="340995"/>
          </a:xfrm>
          <a:prstGeom prst="rect">
            <a:avLst/>
          </a:prstGeom>
          <a:noFill/>
        </p:spPr>
        <p:txBody>
          <a:bodyPr wrap="square" lIns="0" tIns="48000" rIns="0" bIns="4800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总结与思考</a:t>
            </a:r>
            <a:endParaRPr lang="zh-CN"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3" name="直接连接符 14"/>
          <p:cNvCxnSpPr/>
          <p:nvPr/>
        </p:nvCxnSpPr>
        <p:spPr>
          <a:xfrm>
            <a:off x="3231850" y="285092"/>
            <a:ext cx="0" cy="245816"/>
          </a:xfrm>
          <a:prstGeom prst="line">
            <a:avLst/>
          </a:prstGeom>
          <a:ln w="6350">
            <a:solidFill>
              <a:schemeClr val="bg1">
                <a:lumMod val="75000"/>
              </a:schemeClr>
            </a:solidFill>
            <a:prstDash val="solid"/>
            <a:miter/>
          </a:ln>
        </p:spPr>
      </p:cxnSp>
      <p:cxnSp>
        <p:nvCxnSpPr>
          <p:cNvPr id="14" name="直接连接符 15"/>
          <p:cNvCxnSpPr/>
          <p:nvPr/>
        </p:nvCxnSpPr>
        <p:spPr>
          <a:xfrm>
            <a:off x="4933648" y="285092"/>
            <a:ext cx="0" cy="245816"/>
          </a:xfrm>
          <a:prstGeom prst="line">
            <a:avLst/>
          </a:prstGeom>
          <a:ln w="6350">
            <a:solidFill>
              <a:schemeClr val="bg1">
                <a:lumMod val="75000"/>
              </a:schemeClr>
            </a:solidFill>
            <a:prstDash val="solid"/>
            <a:miter/>
          </a:ln>
        </p:spPr>
      </p:cxnSp>
      <p:pic>
        <p:nvPicPr>
          <p:cNvPr id="15" name="图片 32"/>
          <p:cNvPicPr>
            <a:picLocks noChangeAspect="1"/>
          </p:cNvPicPr>
          <p:nvPr/>
        </p:nvPicPr>
        <p:blipFill>
          <a:blip r:embed="rId2"/>
          <a:stretch/>
        </p:blipFill>
        <p:spPr>
          <a:xfrm>
            <a:off x="373910" y="-274792"/>
            <a:ext cx="2508327" cy="1146352"/>
          </a:xfrm>
          <a:prstGeom prst="rect">
            <a:avLst/>
          </a:prstGeom>
        </p:spPr>
      </p:pic>
      <p:pic>
        <p:nvPicPr>
          <p:cNvPr id="16" name="图片 15"/>
          <p:cNvPicPr>
            <a:picLocks noChangeAspect="1"/>
          </p:cNvPicPr>
          <p:nvPr/>
        </p:nvPicPr>
        <p:blipFill>
          <a:blip r:embed="rId3"/>
          <a:stretch/>
        </p:blipFill>
        <p:spPr>
          <a:xfrm>
            <a:off x="704680" y="1937349"/>
            <a:ext cx="6073869" cy="3603798"/>
          </a:xfrm>
          <a:prstGeom prst="rect">
            <a:avLst/>
          </a:prstGeom>
        </p:spPr>
      </p:pic>
      <p:sp>
        <p:nvSpPr>
          <p:cNvPr id="17" name="Freeform 11"/>
          <p:cNvSpPr/>
          <p:nvPr/>
        </p:nvSpPr>
        <p:spPr>
          <a:xfrm flipH="1">
            <a:off x="8854891" y="3147652"/>
            <a:ext cx="617919" cy="2257940"/>
          </a:xfrm>
          <a:custGeom>
            <a:avLst/>
            <a:gdLst/>
            <a:ahLst/>
            <a:cxnLst/>
            <a:rect l="0" t="0" r="r" b="b"/>
            <a:pathLst>
              <a:path w="617919" h="4724352">
                <a:moveTo>
                  <a:pt x="0" y="64469"/>
                </a:moveTo>
                <a:lnTo>
                  <a:pt x="0" y="0"/>
                </a:lnTo>
                <a:cubicBezTo>
                  <a:pt x="47263" y="18869"/>
                  <a:pt x="88399" y="36952"/>
                  <a:pt x="123846" y="55821"/>
                </a:cubicBezTo>
                <a:cubicBezTo>
                  <a:pt x="159294" y="74690"/>
                  <a:pt x="193428" y="103780"/>
                  <a:pt x="226687" y="143091"/>
                </a:cubicBezTo>
                <a:cubicBezTo>
                  <a:pt x="259946" y="181615"/>
                  <a:pt x="289704" y="230360"/>
                  <a:pt x="316399" y="288540"/>
                </a:cubicBezTo>
                <a:cubicBezTo>
                  <a:pt x="343094" y="348292"/>
                  <a:pt x="363224" y="408044"/>
                  <a:pt x="377666" y="469369"/>
                </a:cubicBezTo>
                <a:cubicBezTo>
                  <a:pt x="391232" y="530694"/>
                  <a:pt x="401297" y="596735"/>
                  <a:pt x="409174" y="666708"/>
                </a:cubicBezTo>
                <a:cubicBezTo>
                  <a:pt x="416614" y="736681"/>
                  <a:pt x="421428" y="814516"/>
                  <a:pt x="422741" y="897069"/>
                </a:cubicBezTo>
                <a:cubicBezTo>
                  <a:pt x="424491" y="981193"/>
                  <a:pt x="419677" y="1075539"/>
                  <a:pt x="407424" y="1179319"/>
                </a:cubicBezTo>
                <a:lnTo>
                  <a:pt x="374602" y="1439555"/>
                </a:lnTo>
                <a:cubicBezTo>
                  <a:pt x="364975" y="1526039"/>
                  <a:pt x="361474" y="1615667"/>
                  <a:pt x="362349" y="1710799"/>
                </a:cubicBezTo>
                <a:cubicBezTo>
                  <a:pt x="362349" y="1814579"/>
                  <a:pt x="368038" y="1900276"/>
                  <a:pt x="380292" y="1967104"/>
                </a:cubicBezTo>
                <a:cubicBezTo>
                  <a:pt x="392107" y="2033932"/>
                  <a:pt x="405236" y="2082677"/>
                  <a:pt x="420553" y="2112553"/>
                </a:cubicBezTo>
                <a:cubicBezTo>
                  <a:pt x="434994" y="2141643"/>
                  <a:pt x="456875" y="2175450"/>
                  <a:pt x="485758" y="2213189"/>
                </a:cubicBezTo>
                <a:cubicBezTo>
                  <a:pt x="514641" y="2250141"/>
                  <a:pt x="534334" y="2269796"/>
                  <a:pt x="544399" y="2271368"/>
                </a:cubicBezTo>
                <a:lnTo>
                  <a:pt x="617919" y="2295741"/>
                </a:lnTo>
                <a:lnTo>
                  <a:pt x="617919" y="2420749"/>
                </a:lnTo>
                <a:cubicBezTo>
                  <a:pt x="568030" y="2441977"/>
                  <a:pt x="530833" y="2463991"/>
                  <a:pt x="505888" y="2487577"/>
                </a:cubicBezTo>
                <a:cubicBezTo>
                  <a:pt x="480944" y="2510377"/>
                  <a:pt x="458188" y="2544184"/>
                  <a:pt x="437182" y="2587426"/>
                </a:cubicBezTo>
                <a:cubicBezTo>
                  <a:pt x="416614" y="2631454"/>
                  <a:pt x="399109" y="2688061"/>
                  <a:pt x="385105" y="2758034"/>
                </a:cubicBezTo>
                <a:cubicBezTo>
                  <a:pt x="370664" y="2827221"/>
                  <a:pt x="362787" y="2905056"/>
                  <a:pt x="361474" y="2990753"/>
                </a:cubicBezTo>
                <a:cubicBezTo>
                  <a:pt x="360161" y="3077236"/>
                  <a:pt x="363224" y="3178658"/>
                  <a:pt x="371977" y="3296590"/>
                </a:cubicBezTo>
                <a:cubicBezTo>
                  <a:pt x="376353" y="3377570"/>
                  <a:pt x="381604" y="3445970"/>
                  <a:pt x="386856" y="3500219"/>
                </a:cubicBezTo>
                <a:lnTo>
                  <a:pt x="409174" y="3736083"/>
                </a:lnTo>
                <a:cubicBezTo>
                  <a:pt x="414863" y="3817063"/>
                  <a:pt x="416176" y="3894111"/>
                  <a:pt x="413113" y="3967229"/>
                </a:cubicBezTo>
                <a:cubicBezTo>
                  <a:pt x="409612" y="4048995"/>
                  <a:pt x="402172" y="4124472"/>
                  <a:pt x="390794" y="4191300"/>
                </a:cubicBezTo>
                <a:cubicBezTo>
                  <a:pt x="378979" y="4258128"/>
                  <a:pt x="364100" y="4317094"/>
                  <a:pt x="346595" y="4365839"/>
                </a:cubicBezTo>
                <a:cubicBezTo>
                  <a:pt x="329528" y="4416157"/>
                  <a:pt x="307209" y="4464116"/>
                  <a:pt x="279639" y="4510502"/>
                </a:cubicBezTo>
                <a:cubicBezTo>
                  <a:pt x="252944" y="4556889"/>
                  <a:pt x="226249" y="4593841"/>
                  <a:pt x="200430" y="4622144"/>
                </a:cubicBezTo>
                <a:lnTo>
                  <a:pt x="135662" y="4691331"/>
                </a:lnTo>
                <a:cubicBezTo>
                  <a:pt x="117282" y="4714917"/>
                  <a:pt x="102841" y="4724352"/>
                  <a:pt x="92775" y="4721207"/>
                </a:cubicBezTo>
                <a:cubicBezTo>
                  <a:pt x="82710" y="4718062"/>
                  <a:pt x="76583" y="4709414"/>
                  <a:pt x="74833" y="4696048"/>
                </a:cubicBezTo>
                <a:cubicBezTo>
                  <a:pt x="72645" y="4681110"/>
                  <a:pt x="78334" y="4663814"/>
                  <a:pt x="91025" y="4642586"/>
                </a:cubicBezTo>
                <a:cubicBezTo>
                  <a:pt x="95839" y="4635510"/>
                  <a:pt x="108967" y="4618213"/>
                  <a:pt x="131286" y="4591482"/>
                </a:cubicBezTo>
                <a:cubicBezTo>
                  <a:pt x="153605" y="4563178"/>
                  <a:pt x="174610" y="4528585"/>
                  <a:pt x="194741" y="4485343"/>
                </a:cubicBezTo>
                <a:cubicBezTo>
                  <a:pt x="215309" y="4442102"/>
                  <a:pt x="232814" y="4392570"/>
                  <a:pt x="246818" y="4333604"/>
                </a:cubicBezTo>
                <a:cubicBezTo>
                  <a:pt x="260821" y="4276211"/>
                  <a:pt x="270011" y="4224321"/>
                  <a:pt x="273512" y="4178720"/>
                </a:cubicBezTo>
                <a:cubicBezTo>
                  <a:pt x="277451" y="4133906"/>
                  <a:pt x="279201" y="4082016"/>
                  <a:pt x="279201" y="4026195"/>
                </a:cubicBezTo>
                <a:cubicBezTo>
                  <a:pt x="278326" y="3976664"/>
                  <a:pt x="275263" y="3899615"/>
                  <a:pt x="270449" y="3793476"/>
                </a:cubicBezTo>
                <a:cubicBezTo>
                  <a:pt x="265198" y="3687337"/>
                  <a:pt x="260384" y="3579626"/>
                  <a:pt x="255570" y="3471129"/>
                </a:cubicBezTo>
                <a:cubicBezTo>
                  <a:pt x="251194" y="3362632"/>
                  <a:pt x="250318" y="3267500"/>
                  <a:pt x="252944" y="3182589"/>
                </a:cubicBezTo>
                <a:cubicBezTo>
                  <a:pt x="255570" y="3071733"/>
                  <a:pt x="263885" y="2981318"/>
                  <a:pt x="276576" y="2912132"/>
                </a:cubicBezTo>
                <a:cubicBezTo>
                  <a:pt x="289267" y="2842945"/>
                  <a:pt x="309835" y="2765896"/>
                  <a:pt x="337842" y="2682558"/>
                </a:cubicBezTo>
                <a:cubicBezTo>
                  <a:pt x="366288" y="2598433"/>
                  <a:pt x="390794" y="2546543"/>
                  <a:pt x="411800" y="2527674"/>
                </a:cubicBezTo>
                <a:lnTo>
                  <a:pt x="557090" y="2368073"/>
                </a:lnTo>
                <a:cubicBezTo>
                  <a:pt x="513766" y="2326403"/>
                  <a:pt x="478756" y="2291810"/>
                  <a:pt x="452499" y="2264293"/>
                </a:cubicBezTo>
                <a:cubicBezTo>
                  <a:pt x="426679" y="2235989"/>
                  <a:pt x="404361" y="2206113"/>
                  <a:pt x="386856" y="2175450"/>
                </a:cubicBezTo>
                <a:cubicBezTo>
                  <a:pt x="369351" y="2145574"/>
                  <a:pt x="348345" y="2092112"/>
                  <a:pt x="323401" y="2015849"/>
                </a:cubicBezTo>
                <a:cubicBezTo>
                  <a:pt x="298894" y="1939587"/>
                  <a:pt x="279639" y="1864896"/>
                  <a:pt x="267386" y="1791779"/>
                </a:cubicBezTo>
                <a:cubicBezTo>
                  <a:pt x="254695" y="1719447"/>
                  <a:pt x="247255" y="1639253"/>
                  <a:pt x="244192" y="1551198"/>
                </a:cubicBezTo>
                <a:cubicBezTo>
                  <a:pt x="240691" y="1463928"/>
                  <a:pt x="241566" y="1378231"/>
                  <a:pt x="245942" y="1295678"/>
                </a:cubicBezTo>
                <a:cubicBezTo>
                  <a:pt x="247693" y="1251651"/>
                  <a:pt x="253819" y="1162022"/>
                  <a:pt x="264760" y="1028366"/>
                </a:cubicBezTo>
                <a:cubicBezTo>
                  <a:pt x="275263" y="895496"/>
                  <a:pt x="281389" y="789358"/>
                  <a:pt x="282702" y="710736"/>
                </a:cubicBezTo>
                <a:cubicBezTo>
                  <a:pt x="284015" y="632901"/>
                  <a:pt x="280514" y="564501"/>
                  <a:pt x="270887" y="506321"/>
                </a:cubicBezTo>
                <a:cubicBezTo>
                  <a:pt x="263885" y="463079"/>
                  <a:pt x="249006" y="410403"/>
                  <a:pt x="227562" y="346720"/>
                </a:cubicBezTo>
                <a:cubicBezTo>
                  <a:pt x="205681" y="283037"/>
                  <a:pt x="179862" y="230360"/>
                  <a:pt x="149228" y="188691"/>
                </a:cubicBezTo>
                <a:cubicBezTo>
                  <a:pt x="119033" y="147022"/>
                  <a:pt x="91025" y="119504"/>
                  <a:pt x="66518" y="103780"/>
                </a:cubicBezTo>
                <a:lnTo>
                  <a:pt x="0" y="64469"/>
                </a:lnTo>
                <a:close/>
              </a:path>
            </a:pathLst>
          </a:custGeom>
          <a:solidFill>
            <a:schemeClr val="accent1"/>
          </a:solidFill>
          <a:ln>
            <a:noFill/>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18" name="文本框 17"/>
          <p:cNvSpPr txBox="1"/>
          <p:nvPr/>
        </p:nvSpPr>
        <p:spPr>
          <a:xfrm>
            <a:off x="7445910" y="1937349"/>
            <a:ext cx="1854679" cy="361950"/>
          </a:xfrm>
        </p:spPr>
        <p:txBody>
          <a:bodyPr>
            <a:spAutoFit/>
          </a:bodyPr>
          <a:lstStyle/>
          <a:p>
            <a:r>
              <a:rPr lang="zh-CN" sz="1800" b="1" i="0" strike="noStrike" spc="0">
                <a:solidFill>
                  <a:srgbClr val="004723"/>
                </a:solidFill>
                <a:latin typeface="微软雅黑" panose="020B0503020204020204" pitchFamily="34" charset="-122"/>
                <a:ea typeface="微软雅黑" panose="020B0503020204020204" pitchFamily="34" charset="-122"/>
              </a:rPr>
              <a:t>基于丢失的TCP</a:t>
            </a:r>
          </a:p>
        </p:txBody>
      </p:sp>
      <p:sp>
        <p:nvSpPr>
          <p:cNvPr id="19" name="文本框 18"/>
          <p:cNvSpPr txBox="1"/>
          <p:nvPr/>
        </p:nvSpPr>
        <p:spPr>
          <a:xfrm>
            <a:off x="7375188" y="4095648"/>
            <a:ext cx="1860550" cy="361950"/>
          </a:xfrm>
        </p:spPr>
        <p:txBody>
          <a:bodyPr>
            <a:spAutoFit/>
          </a:bodyPr>
          <a:lstStyle/>
          <a:p>
            <a:pPr algn="l"/>
            <a:r>
              <a:rPr lang="zh-CN" sz="1800" b="1" i="0" strike="noStrike" spc="0">
                <a:solidFill>
                  <a:srgbClr val="004723"/>
                </a:solidFill>
                <a:latin typeface="微软雅黑" panose="020B0503020204020204" pitchFamily="34" charset="-122"/>
                <a:ea typeface="微软雅黑" panose="020B0503020204020204" pitchFamily="34" charset="-122"/>
              </a:rPr>
              <a:t>窗口细化模块</a:t>
            </a:r>
          </a:p>
        </p:txBody>
      </p:sp>
      <p:sp>
        <p:nvSpPr>
          <p:cNvPr id="20" name="Freeform 11"/>
          <p:cNvSpPr/>
          <p:nvPr/>
        </p:nvSpPr>
        <p:spPr>
          <a:xfrm flipH="1">
            <a:off x="6926790" y="2084639"/>
            <a:ext cx="617919" cy="2257940"/>
          </a:xfrm>
          <a:custGeom>
            <a:avLst/>
            <a:gdLst/>
            <a:ahLst/>
            <a:cxnLst/>
            <a:rect l="0" t="0" r="r" b="b"/>
            <a:pathLst>
              <a:path w="617919" h="4724352">
                <a:moveTo>
                  <a:pt x="0" y="64469"/>
                </a:moveTo>
                <a:lnTo>
                  <a:pt x="0" y="0"/>
                </a:lnTo>
                <a:cubicBezTo>
                  <a:pt x="47263" y="18869"/>
                  <a:pt x="88399" y="36952"/>
                  <a:pt x="123846" y="55821"/>
                </a:cubicBezTo>
                <a:cubicBezTo>
                  <a:pt x="159294" y="74690"/>
                  <a:pt x="193428" y="103780"/>
                  <a:pt x="226687" y="143091"/>
                </a:cubicBezTo>
                <a:cubicBezTo>
                  <a:pt x="259946" y="181615"/>
                  <a:pt x="289704" y="230360"/>
                  <a:pt x="316399" y="288540"/>
                </a:cubicBezTo>
                <a:cubicBezTo>
                  <a:pt x="343094" y="348292"/>
                  <a:pt x="363224" y="408044"/>
                  <a:pt x="377666" y="469369"/>
                </a:cubicBezTo>
                <a:cubicBezTo>
                  <a:pt x="391232" y="530694"/>
                  <a:pt x="401297" y="596735"/>
                  <a:pt x="409174" y="666708"/>
                </a:cubicBezTo>
                <a:cubicBezTo>
                  <a:pt x="416614" y="736681"/>
                  <a:pt x="421428" y="814516"/>
                  <a:pt x="422741" y="897069"/>
                </a:cubicBezTo>
                <a:cubicBezTo>
                  <a:pt x="424491" y="981193"/>
                  <a:pt x="419677" y="1075539"/>
                  <a:pt x="407424" y="1179319"/>
                </a:cubicBezTo>
                <a:lnTo>
                  <a:pt x="374602" y="1439555"/>
                </a:lnTo>
                <a:cubicBezTo>
                  <a:pt x="364975" y="1526039"/>
                  <a:pt x="361474" y="1615667"/>
                  <a:pt x="362349" y="1710799"/>
                </a:cubicBezTo>
                <a:cubicBezTo>
                  <a:pt x="362349" y="1814579"/>
                  <a:pt x="368038" y="1900276"/>
                  <a:pt x="380292" y="1967104"/>
                </a:cubicBezTo>
                <a:cubicBezTo>
                  <a:pt x="392107" y="2033932"/>
                  <a:pt x="405236" y="2082677"/>
                  <a:pt x="420553" y="2112553"/>
                </a:cubicBezTo>
                <a:cubicBezTo>
                  <a:pt x="434994" y="2141643"/>
                  <a:pt x="456875" y="2175450"/>
                  <a:pt x="485758" y="2213189"/>
                </a:cubicBezTo>
                <a:cubicBezTo>
                  <a:pt x="514641" y="2250141"/>
                  <a:pt x="534334" y="2269796"/>
                  <a:pt x="544399" y="2271368"/>
                </a:cubicBezTo>
                <a:lnTo>
                  <a:pt x="617919" y="2295741"/>
                </a:lnTo>
                <a:lnTo>
                  <a:pt x="617919" y="2420749"/>
                </a:lnTo>
                <a:cubicBezTo>
                  <a:pt x="568030" y="2441977"/>
                  <a:pt x="530833" y="2463991"/>
                  <a:pt x="505888" y="2487577"/>
                </a:cubicBezTo>
                <a:cubicBezTo>
                  <a:pt x="480944" y="2510377"/>
                  <a:pt x="458188" y="2544184"/>
                  <a:pt x="437182" y="2587426"/>
                </a:cubicBezTo>
                <a:cubicBezTo>
                  <a:pt x="416614" y="2631454"/>
                  <a:pt x="399109" y="2688061"/>
                  <a:pt x="385105" y="2758034"/>
                </a:cubicBezTo>
                <a:cubicBezTo>
                  <a:pt x="370664" y="2827221"/>
                  <a:pt x="362787" y="2905056"/>
                  <a:pt x="361474" y="2990753"/>
                </a:cubicBezTo>
                <a:cubicBezTo>
                  <a:pt x="360161" y="3077236"/>
                  <a:pt x="363224" y="3178658"/>
                  <a:pt x="371977" y="3296590"/>
                </a:cubicBezTo>
                <a:cubicBezTo>
                  <a:pt x="376353" y="3377570"/>
                  <a:pt x="381604" y="3445970"/>
                  <a:pt x="386856" y="3500219"/>
                </a:cubicBezTo>
                <a:lnTo>
                  <a:pt x="409174" y="3736083"/>
                </a:lnTo>
                <a:cubicBezTo>
                  <a:pt x="414863" y="3817063"/>
                  <a:pt x="416176" y="3894111"/>
                  <a:pt x="413113" y="3967229"/>
                </a:cubicBezTo>
                <a:cubicBezTo>
                  <a:pt x="409612" y="4048995"/>
                  <a:pt x="402172" y="4124472"/>
                  <a:pt x="390794" y="4191300"/>
                </a:cubicBezTo>
                <a:cubicBezTo>
                  <a:pt x="378979" y="4258128"/>
                  <a:pt x="364100" y="4317094"/>
                  <a:pt x="346595" y="4365839"/>
                </a:cubicBezTo>
                <a:cubicBezTo>
                  <a:pt x="329528" y="4416157"/>
                  <a:pt x="307209" y="4464116"/>
                  <a:pt x="279639" y="4510502"/>
                </a:cubicBezTo>
                <a:cubicBezTo>
                  <a:pt x="252944" y="4556889"/>
                  <a:pt x="226249" y="4593841"/>
                  <a:pt x="200430" y="4622144"/>
                </a:cubicBezTo>
                <a:lnTo>
                  <a:pt x="135662" y="4691331"/>
                </a:lnTo>
                <a:cubicBezTo>
                  <a:pt x="117282" y="4714917"/>
                  <a:pt x="102841" y="4724352"/>
                  <a:pt x="92775" y="4721207"/>
                </a:cubicBezTo>
                <a:cubicBezTo>
                  <a:pt x="82710" y="4718062"/>
                  <a:pt x="76583" y="4709414"/>
                  <a:pt x="74833" y="4696048"/>
                </a:cubicBezTo>
                <a:cubicBezTo>
                  <a:pt x="72645" y="4681110"/>
                  <a:pt x="78334" y="4663814"/>
                  <a:pt x="91025" y="4642586"/>
                </a:cubicBezTo>
                <a:cubicBezTo>
                  <a:pt x="95839" y="4635510"/>
                  <a:pt x="108967" y="4618213"/>
                  <a:pt x="131286" y="4591482"/>
                </a:cubicBezTo>
                <a:cubicBezTo>
                  <a:pt x="153605" y="4563178"/>
                  <a:pt x="174610" y="4528585"/>
                  <a:pt x="194741" y="4485343"/>
                </a:cubicBezTo>
                <a:cubicBezTo>
                  <a:pt x="215309" y="4442102"/>
                  <a:pt x="232814" y="4392570"/>
                  <a:pt x="246818" y="4333604"/>
                </a:cubicBezTo>
                <a:cubicBezTo>
                  <a:pt x="260821" y="4276211"/>
                  <a:pt x="270011" y="4224321"/>
                  <a:pt x="273512" y="4178720"/>
                </a:cubicBezTo>
                <a:cubicBezTo>
                  <a:pt x="277451" y="4133906"/>
                  <a:pt x="279201" y="4082016"/>
                  <a:pt x="279201" y="4026195"/>
                </a:cubicBezTo>
                <a:cubicBezTo>
                  <a:pt x="278326" y="3976664"/>
                  <a:pt x="275263" y="3899615"/>
                  <a:pt x="270449" y="3793476"/>
                </a:cubicBezTo>
                <a:cubicBezTo>
                  <a:pt x="265198" y="3687337"/>
                  <a:pt x="260384" y="3579626"/>
                  <a:pt x="255570" y="3471129"/>
                </a:cubicBezTo>
                <a:cubicBezTo>
                  <a:pt x="251194" y="3362632"/>
                  <a:pt x="250318" y="3267500"/>
                  <a:pt x="252944" y="3182589"/>
                </a:cubicBezTo>
                <a:cubicBezTo>
                  <a:pt x="255570" y="3071733"/>
                  <a:pt x="263885" y="2981318"/>
                  <a:pt x="276576" y="2912132"/>
                </a:cubicBezTo>
                <a:cubicBezTo>
                  <a:pt x="289267" y="2842945"/>
                  <a:pt x="309835" y="2765896"/>
                  <a:pt x="337842" y="2682558"/>
                </a:cubicBezTo>
                <a:cubicBezTo>
                  <a:pt x="366288" y="2598433"/>
                  <a:pt x="390794" y="2546543"/>
                  <a:pt x="411800" y="2527674"/>
                </a:cubicBezTo>
                <a:lnTo>
                  <a:pt x="557090" y="2368073"/>
                </a:lnTo>
                <a:cubicBezTo>
                  <a:pt x="513766" y="2326403"/>
                  <a:pt x="478756" y="2291810"/>
                  <a:pt x="452499" y="2264293"/>
                </a:cubicBezTo>
                <a:cubicBezTo>
                  <a:pt x="426679" y="2235989"/>
                  <a:pt x="404361" y="2206113"/>
                  <a:pt x="386856" y="2175450"/>
                </a:cubicBezTo>
                <a:cubicBezTo>
                  <a:pt x="369351" y="2145574"/>
                  <a:pt x="348345" y="2092112"/>
                  <a:pt x="323401" y="2015849"/>
                </a:cubicBezTo>
                <a:cubicBezTo>
                  <a:pt x="298894" y="1939587"/>
                  <a:pt x="279639" y="1864896"/>
                  <a:pt x="267386" y="1791779"/>
                </a:cubicBezTo>
                <a:cubicBezTo>
                  <a:pt x="254695" y="1719447"/>
                  <a:pt x="247255" y="1639253"/>
                  <a:pt x="244192" y="1551198"/>
                </a:cubicBezTo>
                <a:cubicBezTo>
                  <a:pt x="240691" y="1463928"/>
                  <a:pt x="241566" y="1378231"/>
                  <a:pt x="245942" y="1295678"/>
                </a:cubicBezTo>
                <a:cubicBezTo>
                  <a:pt x="247693" y="1251651"/>
                  <a:pt x="253819" y="1162022"/>
                  <a:pt x="264760" y="1028366"/>
                </a:cubicBezTo>
                <a:cubicBezTo>
                  <a:pt x="275263" y="895496"/>
                  <a:pt x="281389" y="789358"/>
                  <a:pt x="282702" y="710736"/>
                </a:cubicBezTo>
                <a:cubicBezTo>
                  <a:pt x="284015" y="632901"/>
                  <a:pt x="280514" y="564501"/>
                  <a:pt x="270887" y="506321"/>
                </a:cubicBezTo>
                <a:cubicBezTo>
                  <a:pt x="263885" y="463079"/>
                  <a:pt x="249006" y="410403"/>
                  <a:pt x="227562" y="346720"/>
                </a:cubicBezTo>
                <a:cubicBezTo>
                  <a:pt x="205681" y="283037"/>
                  <a:pt x="179862" y="230360"/>
                  <a:pt x="149228" y="188691"/>
                </a:cubicBezTo>
                <a:cubicBezTo>
                  <a:pt x="119033" y="147022"/>
                  <a:pt x="91025" y="119504"/>
                  <a:pt x="66518" y="103780"/>
                </a:cubicBezTo>
                <a:lnTo>
                  <a:pt x="0" y="64469"/>
                </a:lnTo>
                <a:close/>
              </a:path>
            </a:pathLst>
          </a:custGeom>
          <a:solidFill>
            <a:schemeClr val="accent1"/>
          </a:solidFill>
          <a:ln>
            <a:noFill/>
          </a:ln>
        </p:spPr>
        <p:txBody>
          <a:bodyPr vert="horz" wrap="square" lIns="91440" tIns="45720" rIns="91440" bIns="45720" numCol="1" anchor="t" anchorCtr="0"/>
          <a:lstStyle/>
          <a:p>
            <a:endParaRPr lang="zh-CN">
              <a:latin typeface="微软雅黑" panose="020B0503020204020204" pitchFamily="34" charset="-122"/>
              <a:ea typeface="微软雅黑" panose="020B0503020204020204" pitchFamily="34" charset="-122"/>
            </a:endParaRPr>
          </a:p>
        </p:txBody>
      </p:sp>
      <p:sp>
        <p:nvSpPr>
          <p:cNvPr id="21" name="文本框 20"/>
          <p:cNvSpPr txBox="1"/>
          <p:nvPr/>
        </p:nvSpPr>
        <p:spPr>
          <a:xfrm>
            <a:off x="9450801" y="2966678"/>
            <a:ext cx="1860550" cy="361950"/>
          </a:xfrm>
        </p:spPr>
        <p:txBody>
          <a:bodyPr>
            <a:spAutoFit/>
          </a:bodyPr>
          <a:lstStyle/>
          <a:p>
            <a:pPr algn="l"/>
            <a:r>
              <a:rPr lang="zh-CN" altLang="en-US" dirty="0">
                <a:solidFill>
                  <a:srgbClr val="000000"/>
                </a:solidFill>
                <a:latin typeface="微软雅黑" panose="020B0503020204020204" pitchFamily="34" charset="-122"/>
                <a:ea typeface="微软雅黑" panose="020B0503020204020204" pitchFamily="34" charset="-122"/>
              </a:rPr>
              <a:t>状态</a:t>
            </a:r>
            <a:r>
              <a:rPr lang="zh-CN" dirty="0">
                <a:solidFill>
                  <a:srgbClr val="000000"/>
                </a:solidFill>
                <a:latin typeface="微软雅黑" panose="020B0503020204020204" pitchFamily="34" charset="-122"/>
                <a:ea typeface="微软雅黑" panose="020B0503020204020204" pitchFamily="34" charset="-122"/>
              </a:rPr>
              <a:t>检测器</a:t>
            </a:r>
          </a:p>
        </p:txBody>
      </p:sp>
      <p:sp>
        <p:nvSpPr>
          <p:cNvPr id="22" name="文本框 21"/>
          <p:cNvSpPr txBox="1"/>
          <p:nvPr/>
        </p:nvSpPr>
        <p:spPr>
          <a:xfrm>
            <a:off x="9522087" y="5224618"/>
            <a:ext cx="1860550" cy="361950"/>
          </a:xfrm>
        </p:spPr>
        <p:txBody>
          <a:bodyPr>
            <a:spAutoFit/>
          </a:bodyPr>
          <a:lstStyle/>
          <a:p>
            <a:pPr algn="l"/>
            <a:r>
              <a:rPr lang="zh-CN" sz="1800" b="0" i="0" strike="noStrike" spc="0">
                <a:solidFill>
                  <a:srgbClr val="000000"/>
                </a:solidFill>
                <a:latin typeface="微软雅黑" panose="020B0503020204020204" pitchFamily="34" charset="-122"/>
                <a:ea typeface="微软雅黑" panose="020B0503020204020204" pitchFamily="34" charset="-122"/>
              </a:rPr>
              <a:t>调谐器</a:t>
            </a:r>
          </a:p>
        </p:txBody>
      </p:sp>
      <p:sp>
        <p:nvSpPr>
          <p:cNvPr id="23" name="文本框 22"/>
          <p:cNvSpPr txBox="1"/>
          <p:nvPr/>
        </p:nvSpPr>
        <p:spPr>
          <a:xfrm>
            <a:off x="9450801" y="4095648"/>
            <a:ext cx="1860550" cy="361950"/>
          </a:xfrm>
        </p:spPr>
        <p:txBody>
          <a:bodyPr>
            <a:spAutoFit/>
          </a:bodyPr>
          <a:lstStyle/>
          <a:p>
            <a:pPr algn="l"/>
            <a:r>
              <a:rPr lang="zh-CN" sz="1800" b="0" i="0" strike="noStrike" spc="0">
                <a:solidFill>
                  <a:srgbClr val="000000"/>
                </a:solidFill>
                <a:latin typeface="微软雅黑" panose="020B0503020204020204" pitchFamily="34" charset="-122"/>
                <a:ea typeface="微软雅黑" panose="020B0503020204020204" pitchFamily="34" charset="-122"/>
              </a:rPr>
              <a:t>动作执行器</a:t>
            </a:r>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55F51"/>
      </a:dk2>
      <a:lt2>
        <a:srgbClr val="E3DED1"/>
      </a:lt2>
      <a:accent1>
        <a:srgbClr val="004723"/>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2370</Words>
  <Application>Microsoft Office PowerPoint</Application>
  <PresentationFormat>宽屏</PresentationFormat>
  <Paragraphs>276</Paragraphs>
  <Slides>25</Slides>
  <Notes>22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-apple-system</vt:lpstr>
      <vt:lpstr>Impact MT Std</vt:lpstr>
      <vt:lpstr>Lato-Bold</vt:lpstr>
      <vt:lpstr>PingFangSC-Regular</vt:lpstr>
      <vt:lpstr>system-ui, -apple-system, "Segoe UI", Roboto, "Helvetica Neue", Arial, "Noto Sans", "Liberation Sans", sans-serif, "Apple Color Emoji", "Segoe UI Emoji", "Segoe UI Symbol", "Noto Color Emoji"</vt:lpstr>
      <vt:lpstr>等线</vt:lpstr>
      <vt:lpstr>等线 Light</vt:lpstr>
      <vt:lpstr>Microsoft YaHei</vt:lpstr>
      <vt:lpstr>Microsoft YaHei</vt:lpstr>
      <vt:lpstr>Arial</vt:lpstr>
      <vt:lpstr>Source Sans Pro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金华 陈</cp:lastModifiedBy>
  <cp:revision>71</cp:revision>
  <dcterms:modified xsi:type="dcterms:W3CDTF">2022-05-17T09:51:53Z</dcterms:modified>
</cp:coreProperties>
</file>