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>
        <p:scale>
          <a:sx n="100" d="100"/>
          <a:sy n="100" d="100"/>
        </p:scale>
        <p:origin x="27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BE32-71B6-4EEF-8D28-F6886051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BCF03-DB15-443A-98E2-1F90737B8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9B529-3DA4-4387-B0EF-28279046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7D82B-8778-4F93-A225-F681A61E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7BDFC-AAAE-425D-AD3E-50063FF4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A9DC-5314-4A7D-B2C4-10D1D3E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E8FFB-E8F6-403E-B457-8CE63674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480D5-B12A-4C70-B5B0-6B1490E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A9A0D-B18A-4759-879B-369AD913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1004-BF64-4360-88E4-185FDD5F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CB9B5B-9402-4F7F-9014-A7A22F767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ACC56-8BCF-4C65-B505-D5A8B8C8D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2E4D3-E302-4FBE-A8D0-7584102E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2EA9-002E-43A9-AC83-FE1ABCFF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5B3D4-141A-4ACA-B33A-8364DC36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676B-2688-447A-ACDF-53FA4F92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41280-4453-459E-BBD1-37ACF40D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6D3F3-5947-4AA3-905C-59635D40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7B8A2-65C6-4AF6-B00D-2B41B804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9197B-B047-4783-83E9-BC563CFB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3D916-311A-4F2C-8146-DF6FCFD0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561FA-018F-4A72-A22A-AAF6BBE8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9185C-93F3-4E0E-824C-A97DA0A7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3FC4D-6349-4EE6-97FB-EFDCF99C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D2B29-E559-4CCE-9631-9BC1A52B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91E4D-8EC0-40E2-85CB-72A90E99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4CC2D-FD97-4746-9F76-1A0C52F4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6DA64-8354-4E15-AE50-B0FAAD00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66889-89C5-47A6-8825-D110AD7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39164-E5A2-4F6C-AA71-C8A50F9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1FAA4-E0CF-476A-ADE4-0755513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4B17-155C-425E-92C2-FDC83708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9F4C81-1333-44D9-B27E-7C331A1A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AA85D-C3F7-49E2-9222-98B877E6A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96081-9872-4464-9B65-2188DD81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BA3D0E-6ECD-4EAE-ACA1-8CE1E49D4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448D37-CCA3-492B-8B3D-72B05628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79F867-3F36-46F1-BD8F-04A2FA63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ED3776-C120-4530-B0C2-8EE9157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C6A88-4FEF-4D09-B876-623F32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F29D33-A215-4355-AA2A-5CA1E9DF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131C14-63E8-49C0-BCC1-1BD620EF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8A126-DBE4-4F0C-A7A2-320B9424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96628C-F66D-4C49-AD0B-452042AE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5BB04-9D1D-4733-9D98-64D2061A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4AD8E-CA6C-4C30-851E-0A7F05C9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7EBA-05CE-42C7-B0A5-029364C4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537A-0A99-4A74-9E17-D7968984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C1517-F5D5-4965-BF57-61275E08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248D5-2B67-4059-9E62-D73CABBA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BCFE4-822B-41C2-98E3-51EC6C79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E24B5-689E-4CB8-9817-70124358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2F56-E5AF-40D1-8828-81F3ACC1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F581F-4143-4AAD-9748-C1EDDABBF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11E21-1F23-4ACA-AC05-12712119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CDE4C-F825-4173-8182-7E142443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66810-8E71-496E-B50E-1A6F853B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BEB6-9609-46EF-A95C-2FEB8F0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0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8F1ADB-F2FD-4B4E-B04C-69854F3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47AA-1F47-462A-97D9-DA432B4F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AD829-8BF2-41FF-A5C2-44CE66DE5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C04C-971F-4CEC-A6AD-71003536816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A600D-7218-44D1-B689-CD056C0D3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2821F-6946-4BBC-B796-3E8262736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E047-0F62-4E15-A174-275E40D02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526D-4303-4CEE-B43C-D4B45B518923}"/>
              </a:ext>
            </a:extLst>
          </p:cNvPr>
          <p:cNvSpPr txBox="1"/>
          <p:nvPr/>
        </p:nvSpPr>
        <p:spPr>
          <a:xfrm>
            <a:off x="480060" y="556260"/>
            <a:ext cx="484632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Data: mkkim-recoder-scz_msgs.csv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Training: </a:t>
            </a:r>
            <a:r>
              <a:rPr lang="ko-KR" altLang="en-US" dirty="0"/>
              <a:t>시간 순서로 앞 </a:t>
            </a:r>
            <a:r>
              <a:rPr lang="en-US" altLang="ko-KR" dirty="0"/>
              <a:t>70%</a:t>
            </a:r>
            <a:r>
              <a:rPr lang="ko-KR" altLang="en-US" dirty="0"/>
              <a:t>의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Test: </a:t>
            </a:r>
            <a:r>
              <a:rPr lang="ko-KR" altLang="en-US" dirty="0"/>
              <a:t>시간 순서로 뒤 </a:t>
            </a:r>
            <a:r>
              <a:rPr lang="en-US" altLang="ko-KR" dirty="0"/>
              <a:t>30%</a:t>
            </a:r>
            <a:r>
              <a:rPr lang="ko-KR" altLang="en-US" dirty="0"/>
              <a:t>의 데이터</a:t>
            </a:r>
          </a:p>
        </p:txBody>
      </p:sp>
    </p:spTree>
    <p:extLst>
      <p:ext uri="{BB962C8B-B14F-4D97-AF65-F5344CB8AC3E}">
        <p14:creationId xmlns:p14="http://schemas.microsoft.com/office/powerpoint/2010/main" val="265898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Model1: </a:t>
            </a:r>
            <a:r>
              <a:rPr lang="en-US" altLang="ko-KR" dirty="0" err="1"/>
              <a:t>polyFit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31BD5-F7E3-4B29-BA66-4A402D139BAD}"/>
              </a:ext>
            </a:extLst>
          </p:cNvPr>
          <p:cNvGrpSpPr/>
          <p:nvPr/>
        </p:nvGrpSpPr>
        <p:grpSpPr>
          <a:xfrm>
            <a:off x="331495" y="710404"/>
            <a:ext cx="3934410" cy="557212"/>
            <a:chOff x="3704640" y="1624013"/>
            <a:chExt cx="3934410" cy="557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/>
                <p:nvPr/>
              </p:nvSpPr>
              <p:spPr>
                <a:xfrm>
                  <a:off x="3809415" y="1690688"/>
                  <a:ext cx="34684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15" y="1690688"/>
                  <a:ext cx="346845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1" b="-377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9B9D464-4A49-4107-9E87-988DFBD85ED6}"/>
                </a:ext>
              </a:extLst>
            </p:cNvPr>
            <p:cNvSpPr/>
            <p:nvPr/>
          </p:nvSpPr>
          <p:spPr>
            <a:xfrm>
              <a:off x="3704640" y="1624013"/>
              <a:ext cx="3934410" cy="557212"/>
            </a:xfrm>
            <a:prstGeom prst="round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41B62A6-4D3F-466E-A51F-B315DB3A9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" b="6833"/>
          <a:stretch/>
        </p:blipFill>
        <p:spPr>
          <a:xfrm>
            <a:off x="0" y="1424779"/>
            <a:ext cx="12192000" cy="5370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3E556-8EBA-4612-B3E0-8AF758C4133C}"/>
              </a:ext>
            </a:extLst>
          </p:cNvPr>
          <p:cNvSpPr txBox="1"/>
          <p:nvPr/>
        </p:nvSpPr>
        <p:spPr>
          <a:xfrm>
            <a:off x="6959600" y="453913"/>
            <a:ext cx="502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최대 속력에 제한이 있음</a:t>
            </a:r>
            <a:endParaRPr lang="en-US" altLang="ko-KR" dirty="0"/>
          </a:p>
          <a:p>
            <a:r>
              <a:rPr lang="ko-KR" altLang="en-US" dirty="0"/>
              <a:t>예측 값이 전방 도로 곡률 값에 민감하게 반응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FD51C-0D84-4176-A1CB-69BC12A6A238}"/>
              </a:ext>
            </a:extLst>
          </p:cNvPr>
          <p:cNvSpPr txBox="1"/>
          <p:nvPr/>
        </p:nvSpPr>
        <p:spPr>
          <a:xfrm>
            <a:off x="13144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2500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E087B-13A8-4F6F-A70C-EB8963806E88}"/>
              </a:ext>
            </a:extLst>
          </p:cNvPr>
          <p:cNvSpPr txBox="1"/>
          <p:nvPr/>
        </p:nvSpPr>
        <p:spPr>
          <a:xfrm>
            <a:off x="107632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4500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C8F97-5D78-47E0-8684-27077D86174F}"/>
              </a:ext>
            </a:extLst>
          </p:cNvPr>
          <p:cNvSpPr txBox="1"/>
          <p:nvPr/>
        </p:nvSpPr>
        <p:spPr>
          <a:xfrm>
            <a:off x="36830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3000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CE5E35-96DC-4F30-9CB3-4E54F6DAB2C9}"/>
              </a:ext>
            </a:extLst>
          </p:cNvPr>
          <p:cNvSpPr txBox="1"/>
          <p:nvPr/>
        </p:nvSpPr>
        <p:spPr>
          <a:xfrm>
            <a:off x="6045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3500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BDC5A-8D75-486A-83FB-407B288AFD3D}"/>
              </a:ext>
            </a:extLst>
          </p:cNvPr>
          <p:cNvSpPr txBox="1"/>
          <p:nvPr/>
        </p:nvSpPr>
        <p:spPr>
          <a:xfrm>
            <a:off x="84074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4000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0413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FDFC61-24FA-48CB-ABC4-0E3F60564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" b="6833"/>
          <a:stretch/>
        </p:blipFill>
        <p:spPr>
          <a:xfrm>
            <a:off x="0" y="1424779"/>
            <a:ext cx="12192000" cy="53705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Model2: </a:t>
            </a:r>
            <a:r>
              <a:rPr lang="en-US" altLang="ko-KR" dirty="0" err="1"/>
              <a:t>planeFit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31BD5-F7E3-4B29-BA66-4A402D139BAD}"/>
              </a:ext>
            </a:extLst>
          </p:cNvPr>
          <p:cNvGrpSpPr/>
          <p:nvPr/>
        </p:nvGrpSpPr>
        <p:grpSpPr>
          <a:xfrm>
            <a:off x="331495" y="710404"/>
            <a:ext cx="4616844" cy="557212"/>
            <a:chOff x="3704640" y="1624013"/>
            <a:chExt cx="4616844" cy="557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/>
                <p:nvPr/>
              </p:nvSpPr>
              <p:spPr>
                <a:xfrm>
                  <a:off x="3809415" y="1690688"/>
                  <a:ext cx="45120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15" y="1690688"/>
                  <a:ext cx="451206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5" b="-377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9B9D464-4A49-4107-9E87-988DFBD85ED6}"/>
                </a:ext>
              </a:extLst>
            </p:cNvPr>
            <p:cNvSpPr/>
            <p:nvPr/>
          </p:nvSpPr>
          <p:spPr>
            <a:xfrm>
              <a:off x="3704640" y="1624013"/>
              <a:ext cx="4616844" cy="557212"/>
            </a:xfrm>
            <a:prstGeom prst="round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EA9083-A84D-47EE-B6BD-07ADE239FD2D}"/>
              </a:ext>
            </a:extLst>
          </p:cNvPr>
          <p:cNvSpPr txBox="1"/>
          <p:nvPr/>
        </p:nvSpPr>
        <p:spPr>
          <a:xfrm>
            <a:off x="13144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2500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AB0BB-7919-4321-849A-972350DBD6F6}"/>
              </a:ext>
            </a:extLst>
          </p:cNvPr>
          <p:cNvSpPr txBox="1"/>
          <p:nvPr/>
        </p:nvSpPr>
        <p:spPr>
          <a:xfrm>
            <a:off x="107632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4500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1A80-F0F5-4055-A1E7-D425D097FE3F}"/>
              </a:ext>
            </a:extLst>
          </p:cNvPr>
          <p:cNvSpPr txBox="1"/>
          <p:nvPr/>
        </p:nvSpPr>
        <p:spPr>
          <a:xfrm>
            <a:off x="36830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3000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4BABE-42A6-4130-BBD7-B87552E71F32}"/>
              </a:ext>
            </a:extLst>
          </p:cNvPr>
          <p:cNvSpPr txBox="1"/>
          <p:nvPr/>
        </p:nvSpPr>
        <p:spPr>
          <a:xfrm>
            <a:off x="6045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3500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C9780-D381-4771-8C3C-CC8AA4573944}"/>
              </a:ext>
            </a:extLst>
          </p:cNvPr>
          <p:cNvSpPr txBox="1"/>
          <p:nvPr/>
        </p:nvSpPr>
        <p:spPr>
          <a:xfrm>
            <a:off x="84074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4000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8F4C6-C3EB-483F-BE33-EFC68E30EDA0}"/>
                  </a:ext>
                </a:extLst>
              </p:cNvPr>
              <p:cNvSpPr txBox="1"/>
              <p:nvPr/>
            </p:nvSpPr>
            <p:spPr>
              <a:xfrm>
                <a:off x="1164000" y="1303574"/>
                <a:ext cx="26360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8F4C6-C3EB-483F-BE33-EFC68E30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00" y="1303574"/>
                <a:ext cx="2636042" cy="184666"/>
              </a:xfrm>
              <a:prstGeom prst="rect">
                <a:avLst/>
              </a:prstGeom>
              <a:blipFill>
                <a:blip r:embed="rId4"/>
                <a:stretch>
                  <a:fillRect l="-1389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A60C6EA-4C5D-4C80-A798-D65AEF5B3D58}"/>
              </a:ext>
            </a:extLst>
          </p:cNvPr>
          <p:cNvCxnSpPr>
            <a:cxnSpLocks/>
          </p:cNvCxnSpPr>
          <p:nvPr/>
        </p:nvCxnSpPr>
        <p:spPr>
          <a:xfrm flipV="1">
            <a:off x="3164605" y="4917105"/>
            <a:ext cx="0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E94A462-B7AE-44CB-95B0-12D294BF796C}"/>
              </a:ext>
            </a:extLst>
          </p:cNvPr>
          <p:cNvSpPr/>
          <p:nvPr/>
        </p:nvSpPr>
        <p:spPr>
          <a:xfrm>
            <a:off x="3141745" y="48490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BDCA20-1F23-4FAC-BA29-4955D44A1F10}"/>
              </a:ext>
            </a:extLst>
          </p:cNvPr>
          <p:cNvSpPr/>
          <p:nvPr/>
        </p:nvSpPr>
        <p:spPr>
          <a:xfrm>
            <a:off x="3141745" y="57695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1CE5AB-1DD5-44C8-9CBB-99554F58445E}"/>
              </a:ext>
            </a:extLst>
          </p:cNvPr>
          <p:cNvSpPr/>
          <p:nvPr/>
        </p:nvSpPr>
        <p:spPr>
          <a:xfrm>
            <a:off x="3141744" y="5594968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6CF49C-3004-4AA9-9C2C-00294E99A1C4}"/>
                  </a:ext>
                </a:extLst>
              </p:cNvPr>
              <p:cNvSpPr txBox="1"/>
              <p:nvPr/>
            </p:nvSpPr>
            <p:spPr>
              <a:xfrm>
                <a:off x="3554631" y="5675016"/>
                <a:ext cx="2138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예를 들어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이 지점에서는 아래 빨간 동그라미에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예측된 </a:t>
                </a:r>
                <a14:m>
                  <m:oMath xmlns:m="http://schemas.openxmlformats.org/officeDocument/2006/math">
                    <m:r>
                      <a:rPr lang="ko-KR" altLang="en-US" sz="7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7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sz="700" dirty="0" err="1"/>
                  <a:t>를</a:t>
                </a:r>
                <a:r>
                  <a:rPr lang="ko-KR" altLang="en-US" sz="700" dirty="0"/>
                  <a:t> 더하여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위 빨간 동그라미 점을 예측했어야 하는데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대부분의 </a:t>
                </a:r>
                <a14:m>
                  <m:oMath xmlns:m="http://schemas.openxmlformats.org/officeDocument/2006/math">
                    <m:r>
                      <a:rPr lang="en-US" altLang="ko-KR" sz="7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700" dirty="0"/>
                  <a:t>에서 </a:t>
                </a:r>
                <a14:m>
                  <m:oMath xmlns:m="http://schemas.openxmlformats.org/officeDocument/2006/math">
                    <m:r>
                      <a:rPr lang="ko-KR" altLang="en-US" sz="7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7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700" dirty="0"/>
                  <a:t>가 </a:t>
                </a:r>
                <a:r>
                  <a:rPr lang="en-US" altLang="ko-KR" sz="700" dirty="0"/>
                  <a:t>0</a:t>
                </a:r>
                <a:r>
                  <a:rPr lang="ko-KR" altLang="en-US" sz="700" dirty="0"/>
                  <a:t>에 가까운 값으로 예측되어</a:t>
                </a:r>
                <a:r>
                  <a:rPr lang="en-US" altLang="ko-KR" sz="700" dirty="0"/>
                  <a:t>, predict</a:t>
                </a:r>
                <a:r>
                  <a:rPr lang="ko-KR" altLang="en-US" sz="700" dirty="0"/>
                  <a:t>이 </a:t>
                </a:r>
                <a:r>
                  <a:rPr lang="en-US" altLang="ko-KR" sz="700" dirty="0"/>
                  <a:t>initial</a:t>
                </a:r>
                <a:r>
                  <a:rPr lang="ko-KR" altLang="en-US" sz="700" dirty="0"/>
                  <a:t>과 비슷함</a:t>
                </a:r>
                <a:r>
                  <a:rPr lang="en-US" altLang="ko-KR" sz="700" dirty="0"/>
                  <a:t>. </a:t>
                </a:r>
                <a:r>
                  <a:rPr lang="ko-KR" altLang="en-US" sz="700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6CF49C-3004-4AA9-9C2C-00294E99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631" y="5675016"/>
                <a:ext cx="2138938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550B2D0-0E86-4F5D-83E7-86765C5CA456}"/>
              </a:ext>
            </a:extLst>
          </p:cNvPr>
          <p:cNvSpPr txBox="1"/>
          <p:nvPr/>
        </p:nvSpPr>
        <p:spPr>
          <a:xfrm>
            <a:off x="3205077" y="5692952"/>
            <a:ext cx="436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initial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534AF2-29D9-4E14-9D18-4B8229206439}"/>
              </a:ext>
            </a:extLst>
          </p:cNvPr>
          <p:cNvSpPr txBox="1"/>
          <p:nvPr/>
        </p:nvSpPr>
        <p:spPr>
          <a:xfrm>
            <a:off x="2768920" y="4656083"/>
            <a:ext cx="481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target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DADE7-DD3F-435C-8F74-AA1F54EB5EE5}"/>
              </a:ext>
            </a:extLst>
          </p:cNvPr>
          <p:cNvSpPr txBox="1"/>
          <p:nvPr/>
        </p:nvSpPr>
        <p:spPr>
          <a:xfrm>
            <a:off x="3249931" y="5500244"/>
            <a:ext cx="523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predict</a:t>
            </a:r>
            <a:endParaRPr lang="ko-KR" altLang="en-US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FE77C1-694B-4394-806F-C355E5F4FDDA}"/>
              </a:ext>
            </a:extLst>
          </p:cNvPr>
          <p:cNvSpPr/>
          <p:nvPr/>
        </p:nvSpPr>
        <p:spPr>
          <a:xfrm>
            <a:off x="2902583" y="57695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CDE60C-A7DB-4DFE-B1BF-2031FE88685F}"/>
              </a:ext>
            </a:extLst>
          </p:cNvPr>
          <p:cNvCxnSpPr>
            <a:cxnSpLocks/>
          </p:cNvCxnSpPr>
          <p:nvPr/>
        </p:nvCxnSpPr>
        <p:spPr>
          <a:xfrm>
            <a:off x="2909886" y="5856905"/>
            <a:ext cx="277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AF9670-1E99-4BD3-A240-02D34C6E6154}"/>
              </a:ext>
            </a:extLst>
          </p:cNvPr>
          <p:cNvSpPr txBox="1"/>
          <p:nvPr/>
        </p:nvSpPr>
        <p:spPr>
          <a:xfrm>
            <a:off x="2774987" y="5889805"/>
            <a:ext cx="54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predict length, 5s</a:t>
            </a:r>
            <a:endParaRPr lang="ko-KR" alt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427481-56CB-40D8-A029-6F96780622B5}"/>
                  </a:ext>
                </a:extLst>
              </p:cNvPr>
              <p:cNvSpPr txBox="1"/>
              <p:nvPr/>
            </p:nvSpPr>
            <p:spPr>
              <a:xfrm>
                <a:off x="6045200" y="777079"/>
                <a:ext cx="5936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대부분의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0</a:t>
                </a:r>
                <a:r>
                  <a:rPr lang="ko-KR" altLang="en-US" dirty="0"/>
                  <a:t>에 가까운 값으로 예측됨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427481-56CB-40D8-A029-6F967806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777079"/>
                <a:ext cx="5936302" cy="369332"/>
              </a:xfrm>
              <a:prstGeom prst="rect">
                <a:avLst/>
              </a:prstGeom>
              <a:blipFill>
                <a:blip r:embed="rId6"/>
                <a:stretch>
                  <a:fillRect l="-925" t="-8197" r="-10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0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040AD08C-A5CA-425F-8626-BE6E51BCF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 t="9863" r="8959" b="7354"/>
          <a:stretch/>
        </p:blipFill>
        <p:spPr>
          <a:xfrm>
            <a:off x="1200150" y="1422094"/>
            <a:ext cx="9899650" cy="5410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Model3: </a:t>
            </a:r>
            <a:r>
              <a:rPr lang="en-US" altLang="ko-KR" dirty="0" err="1"/>
              <a:t>planeFit</a:t>
            </a:r>
            <a:r>
              <a:rPr lang="en-US" altLang="ko-KR" dirty="0"/>
              <a:t>-NN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31BD5-F7E3-4B29-BA66-4A402D139BAD}"/>
              </a:ext>
            </a:extLst>
          </p:cNvPr>
          <p:cNvGrpSpPr/>
          <p:nvPr/>
        </p:nvGrpSpPr>
        <p:grpSpPr>
          <a:xfrm>
            <a:off x="331495" y="710404"/>
            <a:ext cx="4447822" cy="557212"/>
            <a:chOff x="3704640" y="1624013"/>
            <a:chExt cx="4447822" cy="557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/>
                <p:nvPr/>
              </p:nvSpPr>
              <p:spPr>
                <a:xfrm>
                  <a:off x="3809415" y="1690688"/>
                  <a:ext cx="434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1" i="1" smtClean="0">
                                    <a:latin typeface="Cambria Math" panose="02040503050406030204" pitchFamily="18" charset="0"/>
                                  </a:rPr>
                                  <m:t>𝜿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44A1E0-3C41-44AA-8247-F800D025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15" y="1690688"/>
                  <a:ext cx="43430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0" b="-377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9B9D464-4A49-4107-9E87-988DFBD85ED6}"/>
                </a:ext>
              </a:extLst>
            </p:cNvPr>
            <p:cNvSpPr/>
            <p:nvPr/>
          </p:nvSpPr>
          <p:spPr>
            <a:xfrm>
              <a:off x="3704640" y="1624013"/>
              <a:ext cx="4301052" cy="557212"/>
            </a:xfrm>
            <a:prstGeom prst="round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EA9083-A84D-47EE-B6BD-07ADE239FD2D}"/>
              </a:ext>
            </a:extLst>
          </p:cNvPr>
          <p:cNvSpPr txBox="1"/>
          <p:nvPr/>
        </p:nvSpPr>
        <p:spPr>
          <a:xfrm>
            <a:off x="1727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2500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AB0BB-7919-4321-849A-972350DBD6F6}"/>
              </a:ext>
            </a:extLst>
          </p:cNvPr>
          <p:cNvSpPr txBox="1"/>
          <p:nvPr/>
        </p:nvSpPr>
        <p:spPr>
          <a:xfrm>
            <a:off x="103441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4500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1A80-F0F5-4055-A1E7-D425D097FE3F}"/>
              </a:ext>
            </a:extLst>
          </p:cNvPr>
          <p:cNvSpPr txBox="1"/>
          <p:nvPr/>
        </p:nvSpPr>
        <p:spPr>
          <a:xfrm>
            <a:off x="390525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3000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4BABE-42A6-4130-BBD7-B87552E71F32}"/>
              </a:ext>
            </a:extLst>
          </p:cNvPr>
          <p:cNvSpPr txBox="1"/>
          <p:nvPr/>
        </p:nvSpPr>
        <p:spPr>
          <a:xfrm>
            <a:off x="60452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3500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C9780-D381-4771-8C3C-CC8AA4573944}"/>
              </a:ext>
            </a:extLst>
          </p:cNvPr>
          <p:cNvSpPr txBox="1"/>
          <p:nvPr/>
        </p:nvSpPr>
        <p:spPr>
          <a:xfrm>
            <a:off x="8191500" y="6617952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4000</a:t>
            </a:r>
            <a:endParaRPr lang="ko-KR" altLang="en-US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187286-A3C4-4585-8F97-82216D7BFE7D}"/>
              </a:ext>
            </a:extLst>
          </p:cNvPr>
          <p:cNvSpPr/>
          <p:nvPr/>
        </p:nvSpPr>
        <p:spPr>
          <a:xfrm>
            <a:off x="5453930" y="189195"/>
            <a:ext cx="161925" cy="1057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CE002C-B941-46DC-BA04-7236431DDA1A}"/>
              </a:ext>
            </a:extLst>
          </p:cNvPr>
          <p:cNvSpPr/>
          <p:nvPr/>
        </p:nvSpPr>
        <p:spPr>
          <a:xfrm>
            <a:off x="5453930" y="189195"/>
            <a:ext cx="161925" cy="155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763-5DC4-4239-BC79-1467BDAB2031}"/>
                  </a:ext>
                </a:extLst>
              </p:cNvPr>
              <p:cNvSpPr txBox="1"/>
              <p:nvPr/>
            </p:nvSpPr>
            <p:spPr>
              <a:xfrm>
                <a:off x="5251649" y="175972"/>
                <a:ext cx="1719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763-5DC4-4239-BC79-1467BDAB2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49" y="175972"/>
                <a:ext cx="171970" cy="161583"/>
              </a:xfrm>
              <a:prstGeom prst="rect">
                <a:avLst/>
              </a:prstGeom>
              <a:blipFill>
                <a:blip r:embed="rId4"/>
                <a:stretch>
                  <a:fillRect l="-3448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2A9BAA-6050-4662-8A27-C883FA23A9DD}"/>
                  </a:ext>
                </a:extLst>
              </p:cNvPr>
              <p:cNvSpPr txBox="1"/>
              <p:nvPr/>
            </p:nvSpPr>
            <p:spPr>
              <a:xfrm>
                <a:off x="4938468" y="655257"/>
                <a:ext cx="5154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2A9BAA-6050-4662-8A27-C883FA23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68" y="655257"/>
                <a:ext cx="515462" cy="161583"/>
              </a:xfrm>
              <a:prstGeom prst="rect">
                <a:avLst/>
              </a:prstGeom>
              <a:blipFill>
                <a:blip r:embed="rId5"/>
                <a:stretch>
                  <a:fillRect l="-2353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C706E1E-3CCC-42BB-B2B9-EFFACC3DA865}"/>
              </a:ext>
            </a:extLst>
          </p:cNvPr>
          <p:cNvSpPr/>
          <p:nvPr/>
        </p:nvSpPr>
        <p:spPr>
          <a:xfrm>
            <a:off x="5854700" y="189195"/>
            <a:ext cx="609600" cy="1057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34C4D3-7A5B-44C6-9DAB-F3B1B8AD8522}"/>
              </a:ext>
            </a:extLst>
          </p:cNvPr>
          <p:cNvSpPr/>
          <p:nvPr/>
        </p:nvSpPr>
        <p:spPr>
          <a:xfrm>
            <a:off x="6703145" y="641072"/>
            <a:ext cx="161925" cy="155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E788A-86CE-4561-AA3D-A9797ADA46E4}"/>
                  </a:ext>
                </a:extLst>
              </p:cNvPr>
              <p:cNvSpPr txBox="1"/>
              <p:nvPr/>
            </p:nvSpPr>
            <p:spPr>
              <a:xfrm>
                <a:off x="6891899" y="621848"/>
                <a:ext cx="30630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E788A-86CE-4561-AA3D-A9797ADA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99" y="621848"/>
                <a:ext cx="306302" cy="161583"/>
              </a:xfrm>
              <a:prstGeom prst="rect">
                <a:avLst/>
              </a:prstGeom>
              <a:blipFill>
                <a:blip r:embed="rId6"/>
                <a:stretch>
                  <a:fillRect l="-4000" r="-2000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B60E8B-264F-415B-9171-50C29949FD68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615855" y="718108"/>
            <a:ext cx="23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9F78D2-C917-41A9-A075-7F7E9D94BCE2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464300" y="718108"/>
            <a:ext cx="238845" cy="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8F864D-CE6D-4A40-9EFF-A7C99F0318CA}"/>
              </a:ext>
            </a:extLst>
          </p:cNvPr>
          <p:cNvSpPr txBox="1"/>
          <p:nvPr/>
        </p:nvSpPr>
        <p:spPr>
          <a:xfrm>
            <a:off x="5891726" y="540581"/>
            <a:ext cx="54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A898F-6F39-4A86-A07F-C4C130FEBA5D}"/>
              </a:ext>
            </a:extLst>
          </p:cNvPr>
          <p:cNvSpPr txBox="1"/>
          <p:nvPr/>
        </p:nvSpPr>
        <p:spPr>
          <a:xfrm>
            <a:off x="2832100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060C63-D60A-42FC-8458-C1AC9E92AB16}"/>
              </a:ext>
            </a:extLst>
          </p:cNvPr>
          <p:cNvSpPr txBox="1"/>
          <p:nvPr/>
        </p:nvSpPr>
        <p:spPr>
          <a:xfrm>
            <a:off x="4968875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988B5-9DD3-4B69-B978-1DF643D293EC}"/>
              </a:ext>
            </a:extLst>
          </p:cNvPr>
          <p:cNvSpPr txBox="1"/>
          <p:nvPr/>
        </p:nvSpPr>
        <p:spPr>
          <a:xfrm>
            <a:off x="7127155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1355C2-3460-40DF-A4AF-7667885EA59A}"/>
              </a:ext>
            </a:extLst>
          </p:cNvPr>
          <p:cNvSpPr txBox="1"/>
          <p:nvPr/>
        </p:nvSpPr>
        <p:spPr>
          <a:xfrm>
            <a:off x="9255845" y="6617458"/>
            <a:ext cx="4191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  </a:t>
            </a:r>
            <a:endParaRPr lang="ko-KR" altLang="en-US" sz="8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BCEBBC-F7AF-441F-95EB-4F88C01830DC}"/>
              </a:ext>
            </a:extLst>
          </p:cNvPr>
          <p:cNvSpPr/>
          <p:nvPr/>
        </p:nvSpPr>
        <p:spPr>
          <a:xfrm>
            <a:off x="2701925" y="4707967"/>
            <a:ext cx="679450" cy="11811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D2B77A-4189-4168-BDE9-084A11CBD30E}"/>
              </a:ext>
            </a:extLst>
          </p:cNvPr>
          <p:cNvSpPr/>
          <p:nvPr/>
        </p:nvSpPr>
        <p:spPr>
          <a:xfrm>
            <a:off x="7206530" y="5389410"/>
            <a:ext cx="679450" cy="87605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A63670-39B1-4C95-90DC-54D07FB20F1E}"/>
              </a:ext>
            </a:extLst>
          </p:cNvPr>
          <p:cNvCxnSpPr/>
          <p:nvPr/>
        </p:nvCxnSpPr>
        <p:spPr>
          <a:xfrm flipH="1" flipV="1">
            <a:off x="3381375" y="5759450"/>
            <a:ext cx="828675" cy="34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2DEC4C-E857-406E-B0C3-C821BFDD71F2}"/>
              </a:ext>
            </a:extLst>
          </p:cNvPr>
          <p:cNvCxnSpPr/>
          <p:nvPr/>
        </p:nvCxnSpPr>
        <p:spPr>
          <a:xfrm flipV="1">
            <a:off x="6305550" y="5956300"/>
            <a:ext cx="821605" cy="20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1258313-4F4C-4203-83DE-FAE1A8E6D4BA}"/>
              </a:ext>
            </a:extLst>
          </p:cNvPr>
          <p:cNvSpPr txBox="1"/>
          <p:nvPr/>
        </p:nvSpPr>
        <p:spPr>
          <a:xfrm>
            <a:off x="4289425" y="5933917"/>
            <a:ext cx="183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예측하려는 값에 </a:t>
            </a:r>
            <a:br>
              <a:rPr lang="en-US" altLang="ko-KR" sz="1200" dirty="0"/>
            </a:br>
            <a:r>
              <a:rPr lang="ko-KR" altLang="en-US" sz="1200" dirty="0"/>
              <a:t>가까워지고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633A4-7814-4426-90E2-E930E4DE8298}"/>
              </a:ext>
            </a:extLst>
          </p:cNvPr>
          <p:cNvSpPr txBox="1"/>
          <p:nvPr/>
        </p:nvSpPr>
        <p:spPr>
          <a:xfrm>
            <a:off x="9153524" y="586747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/</a:t>
            </a:r>
            <a:r>
              <a:rPr lang="ko-KR" altLang="en-US" dirty="0"/>
              <a:t>파라미터 튜닝 필요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모델에 대한 근거 부족</a:t>
            </a:r>
            <a:endParaRPr lang="en-US" altLang="ko-KR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C55E042-808C-4C71-816A-9574DC4B884F}"/>
              </a:ext>
            </a:extLst>
          </p:cNvPr>
          <p:cNvSpPr/>
          <p:nvPr/>
        </p:nvSpPr>
        <p:spPr>
          <a:xfrm>
            <a:off x="5534892" y="4940309"/>
            <a:ext cx="679450" cy="876056"/>
          </a:xfrm>
          <a:prstGeom prst="ellipse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4280F1-3A5C-447E-B49E-C853059C4B59}"/>
              </a:ext>
            </a:extLst>
          </p:cNvPr>
          <p:cNvSpPr/>
          <p:nvPr/>
        </p:nvSpPr>
        <p:spPr>
          <a:xfrm>
            <a:off x="3609975" y="2831226"/>
            <a:ext cx="679450" cy="759546"/>
          </a:xfrm>
          <a:prstGeom prst="ellipse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0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67DFD1-D1E9-4A04-9BDE-4FD7ED42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"/>
            <a:ext cx="12192000" cy="6297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Model1: </a:t>
            </a:r>
            <a:r>
              <a:rPr lang="en-US" altLang="ko-KR" dirty="0" err="1"/>
              <a:t>polyFit</a:t>
            </a:r>
            <a:r>
              <a:rPr lang="en-US" altLang="ko-KR" dirty="0"/>
              <a:t> (Test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4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F82F35-5ECD-4517-AF40-CCB9A092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"/>
            <a:ext cx="12192000" cy="6297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Model2: </a:t>
            </a:r>
            <a:r>
              <a:rPr lang="en-US" altLang="ko-KR" dirty="0" err="1"/>
              <a:t>planeFit</a:t>
            </a:r>
            <a:r>
              <a:rPr lang="en-US" altLang="ko-KR" dirty="0"/>
              <a:t> (Test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3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35A749-03D9-41EB-A113-BFE97A05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943"/>
            <a:ext cx="12192000" cy="62341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ADB32-DB5F-486A-BCE1-55E6C1C27032}"/>
              </a:ext>
            </a:extLst>
          </p:cNvPr>
          <p:cNvSpPr txBox="1"/>
          <p:nvPr/>
        </p:nvSpPr>
        <p:spPr>
          <a:xfrm>
            <a:off x="210498" y="175972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Model3: </a:t>
            </a:r>
            <a:r>
              <a:rPr lang="en-US" altLang="ko-KR" dirty="0" err="1"/>
              <a:t>planeFit</a:t>
            </a:r>
            <a:r>
              <a:rPr lang="en-US" altLang="ko-KR" dirty="0"/>
              <a:t>-NN (Test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54158C-BDB8-4F53-8F13-DE9712750F4B}"/>
              </a:ext>
            </a:extLst>
          </p:cNvPr>
          <p:cNvSpPr/>
          <p:nvPr/>
        </p:nvSpPr>
        <p:spPr>
          <a:xfrm>
            <a:off x="6391275" y="800100"/>
            <a:ext cx="81915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81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217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mkkim1778@gmail.com</dc:creator>
  <cp:lastModifiedBy>mkkim1778@gmail.com</cp:lastModifiedBy>
  <cp:revision>17</cp:revision>
  <dcterms:created xsi:type="dcterms:W3CDTF">2020-05-06T10:41:32Z</dcterms:created>
  <dcterms:modified xsi:type="dcterms:W3CDTF">2020-05-08T04:40:14Z</dcterms:modified>
</cp:coreProperties>
</file>