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8" y="3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78650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8e4eacf8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8e4eacf8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814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8e4eacf89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8e4eacf89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049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iZQBSds-rw?si=qK_bApAhkZjsJgV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ccs-grou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309.07062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efanov.nn@mipt.ru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habr.com/ru/news/74068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178100" y="-44400"/>
            <a:ext cx="8715900" cy="14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Обучение с подкреплением для автонастройки компилятора (2024)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049900" y="562450"/>
            <a:ext cx="6777000" cy="154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CC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89100" y="4668800"/>
            <a:ext cx="89658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1.Обзорный доклад по теме:</a:t>
            </a:r>
            <a:r>
              <a:rPr lang="en" sz="1000">
                <a:solidFill>
                  <a:schemeClr val="dk2"/>
                </a:solidFill>
              </a:rPr>
              <a:t>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https://youtu.be/eiZQBSds-rw?si=qK_bApAhkZjsJgVO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2. GCC PHO:</a:t>
            </a:r>
            <a:r>
              <a:rPr lang="en" sz="1000">
                <a:solidFill>
                  <a:schemeClr val="dk2"/>
                </a:solidFill>
              </a:rPr>
              <a:t>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https://github.com/mccs-group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1744963" y="809550"/>
            <a:ext cx="26442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221075" y="1044150"/>
            <a:ext cx="866100" cy="338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Clang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2575113" y="1044150"/>
            <a:ext cx="895500" cy="338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Actions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3470663" y="1044150"/>
            <a:ext cx="918600" cy="338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Observables</a:t>
            </a:r>
            <a:endParaRPr sz="1000"/>
          </a:p>
        </p:txBody>
      </p:sp>
      <p:sp>
        <p:nvSpPr>
          <p:cNvPr id="61" name="Google Shape;61;p13"/>
          <p:cNvSpPr/>
          <p:nvPr/>
        </p:nvSpPr>
        <p:spPr>
          <a:xfrm>
            <a:off x="4599063" y="1558775"/>
            <a:ext cx="748500" cy="338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</a:t>
            </a:r>
            <a:endParaRPr/>
          </a:p>
        </p:txBody>
      </p:sp>
      <p:cxnSp>
        <p:nvCxnSpPr>
          <p:cNvPr id="62" name="Google Shape;62;p13"/>
          <p:cNvCxnSpPr>
            <a:stCxn id="59" idx="2"/>
            <a:endCxn id="61" idx="1"/>
          </p:cNvCxnSpPr>
          <p:nvPr/>
        </p:nvCxnSpPr>
        <p:spPr>
          <a:xfrm rot="-5400000" flipH="1">
            <a:off x="3638163" y="766950"/>
            <a:ext cx="345600" cy="1576200"/>
          </a:xfrm>
          <a:prstGeom prst="bent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3" name="Google Shape;63;p13"/>
          <p:cNvSpPr/>
          <p:nvPr/>
        </p:nvSpPr>
        <p:spPr>
          <a:xfrm>
            <a:off x="4623038" y="706050"/>
            <a:ext cx="985500" cy="338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cxnSp>
        <p:nvCxnSpPr>
          <p:cNvPr id="64" name="Google Shape;64;p13"/>
          <p:cNvCxnSpPr>
            <a:stCxn id="61" idx="3"/>
          </p:cNvCxnSpPr>
          <p:nvPr/>
        </p:nvCxnSpPr>
        <p:spPr>
          <a:xfrm>
            <a:off x="5347563" y="1727825"/>
            <a:ext cx="1383900" cy="11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" name="Google Shape;65;p13"/>
          <p:cNvSpPr/>
          <p:nvPr/>
        </p:nvSpPr>
        <p:spPr>
          <a:xfrm>
            <a:off x="6731463" y="1489475"/>
            <a:ext cx="866100" cy="476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</a:t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6731463" y="636750"/>
            <a:ext cx="866100" cy="476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</p:txBody>
      </p:sp>
      <p:cxnSp>
        <p:nvCxnSpPr>
          <p:cNvPr id="67" name="Google Shape;67;p13"/>
          <p:cNvCxnSpPr>
            <a:stCxn id="65" idx="0"/>
            <a:endCxn id="66" idx="2"/>
          </p:cNvCxnSpPr>
          <p:nvPr/>
        </p:nvCxnSpPr>
        <p:spPr>
          <a:xfrm rot="10800000">
            <a:off x="7164513" y="1113575"/>
            <a:ext cx="0" cy="375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68;p13"/>
          <p:cNvCxnSpPr>
            <a:stCxn id="66" idx="1"/>
            <a:endCxn id="63" idx="3"/>
          </p:cNvCxnSpPr>
          <p:nvPr/>
        </p:nvCxnSpPr>
        <p:spPr>
          <a:xfrm rot="10800000">
            <a:off x="5608563" y="875100"/>
            <a:ext cx="1122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69;p13"/>
          <p:cNvCxnSpPr>
            <a:stCxn id="63" idx="1"/>
            <a:endCxn id="60" idx="3"/>
          </p:cNvCxnSpPr>
          <p:nvPr/>
        </p:nvCxnSpPr>
        <p:spPr>
          <a:xfrm flipH="1">
            <a:off x="4389338" y="875100"/>
            <a:ext cx="233700" cy="338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70;p13"/>
          <p:cNvCxnSpPr/>
          <p:nvPr/>
        </p:nvCxnSpPr>
        <p:spPr>
          <a:xfrm flipH="1">
            <a:off x="4153663" y="649050"/>
            <a:ext cx="2571900" cy="514200"/>
          </a:xfrm>
          <a:prstGeom prst="bentConnector3">
            <a:avLst>
              <a:gd name="adj1" fmla="val 99763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71" name="Google Shape;71;p13"/>
          <p:cNvSpPr txBox="1"/>
          <p:nvPr/>
        </p:nvSpPr>
        <p:spPr>
          <a:xfrm>
            <a:off x="1974563" y="706050"/>
            <a:ext cx="217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making system</a:t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3167213" y="1460850"/>
            <a:ext cx="153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opt. passes seq.</a:t>
            </a:r>
            <a:endParaRPr sz="1000"/>
          </a:p>
        </p:txBody>
      </p:sp>
      <p:sp>
        <p:nvSpPr>
          <p:cNvPr id="73" name="Google Shape;73;p13"/>
          <p:cNvSpPr txBox="1"/>
          <p:nvPr/>
        </p:nvSpPr>
        <p:spPr>
          <a:xfrm>
            <a:off x="5430600" y="1460850"/>
            <a:ext cx="138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compile &amp; run</a:t>
            </a:r>
            <a:endParaRPr sz="1000"/>
          </a:p>
        </p:txBody>
      </p:sp>
      <p:cxnSp>
        <p:nvCxnSpPr>
          <p:cNvPr id="74" name="Google Shape;74;p13"/>
          <p:cNvCxnSpPr/>
          <p:nvPr/>
        </p:nvCxnSpPr>
        <p:spPr>
          <a:xfrm>
            <a:off x="2090650" y="1372400"/>
            <a:ext cx="2508600" cy="483900"/>
          </a:xfrm>
          <a:prstGeom prst="bentConnector3">
            <a:avLst>
              <a:gd name="adj1" fmla="val -276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75" name="Google Shape;75;p13"/>
          <p:cNvSpPr txBox="1"/>
          <p:nvPr/>
        </p:nvSpPr>
        <p:spPr>
          <a:xfrm>
            <a:off x="2234263" y="1564175"/>
            <a:ext cx="138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LLVM IR</a:t>
            </a:r>
            <a:endParaRPr sz="1000"/>
          </a:p>
        </p:txBody>
      </p:sp>
      <p:cxnSp>
        <p:nvCxnSpPr>
          <p:cNvPr id="76" name="Google Shape;76;p13"/>
          <p:cNvCxnSpPr/>
          <p:nvPr/>
        </p:nvCxnSpPr>
        <p:spPr>
          <a:xfrm rot="10800000" flipH="1">
            <a:off x="5008613" y="1040225"/>
            <a:ext cx="3600" cy="522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" name="Google Shape;77;p13"/>
          <p:cNvSpPr txBox="1"/>
          <p:nvPr/>
        </p:nvSpPr>
        <p:spPr>
          <a:xfrm rot="-5400000">
            <a:off x="4474888" y="1043850"/>
            <a:ext cx="872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LLVM IR</a:t>
            </a:r>
            <a:endParaRPr sz="1000"/>
          </a:p>
        </p:txBody>
      </p:sp>
      <p:sp>
        <p:nvSpPr>
          <p:cNvPr id="78" name="Google Shape;78;p13"/>
          <p:cNvSpPr txBox="1"/>
          <p:nvPr/>
        </p:nvSpPr>
        <p:spPr>
          <a:xfrm rot="-5400000">
            <a:off x="6757613" y="1085525"/>
            <a:ext cx="618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profile</a:t>
            </a:r>
            <a:endParaRPr sz="1000"/>
          </a:p>
        </p:txBody>
      </p:sp>
      <p:cxnSp>
        <p:nvCxnSpPr>
          <p:cNvPr id="79" name="Google Shape;79;p13"/>
          <p:cNvCxnSpPr/>
          <p:nvPr/>
        </p:nvCxnSpPr>
        <p:spPr>
          <a:xfrm rot="10800000">
            <a:off x="1602663" y="1382250"/>
            <a:ext cx="0" cy="219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" name="Google Shape;80;p13"/>
          <p:cNvSpPr/>
          <p:nvPr/>
        </p:nvSpPr>
        <p:spPr>
          <a:xfrm>
            <a:off x="1318024" y="1558775"/>
            <a:ext cx="748500" cy="338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*.c, *.h</a:t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2353700" y="607800"/>
            <a:ext cx="3433500" cy="872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 txBox="1"/>
          <p:nvPr/>
        </p:nvSpPr>
        <p:spPr>
          <a:xfrm>
            <a:off x="2575125" y="562450"/>
            <a:ext cx="1913700" cy="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4A86E8"/>
                </a:solidFill>
              </a:rPr>
              <a:t>Machine learning system</a:t>
            </a:r>
            <a:endParaRPr sz="900" i="1">
              <a:solidFill>
                <a:srgbClr val="4A86E8"/>
              </a:solidFill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3728125" y="1839325"/>
            <a:ext cx="1913700" cy="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CC0000"/>
                </a:solidFill>
              </a:rPr>
              <a:t>Infrastructure</a:t>
            </a:r>
            <a:endParaRPr sz="900" i="1">
              <a:solidFill>
                <a:srgbClr val="CC0000"/>
              </a:solidFill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5859129" y="628800"/>
            <a:ext cx="800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metrics, rewards</a:t>
            </a:r>
            <a:endParaRPr sz="1000"/>
          </a:p>
        </p:txBody>
      </p:sp>
      <p:cxnSp>
        <p:nvCxnSpPr>
          <p:cNvPr id="85" name="Google Shape;85;p13"/>
          <p:cNvCxnSpPr/>
          <p:nvPr/>
        </p:nvCxnSpPr>
        <p:spPr>
          <a:xfrm>
            <a:off x="1220175" y="1382250"/>
            <a:ext cx="27600" cy="12402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6" name="Google Shape;86;p13"/>
          <p:cNvSpPr/>
          <p:nvPr/>
        </p:nvSpPr>
        <p:spPr>
          <a:xfrm>
            <a:off x="763450" y="2622450"/>
            <a:ext cx="3908700" cy="2029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Поддержка компилятора GCC: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развитие проекта GCC PHO [2], в том числе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Разработка новых способов характеризации программ (GIMPLE IR и RTL)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Настройка RTL-проходов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Разработка способов агрегации последовательностей с уровня функций на всю единицу трансляции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cxnSp>
        <p:nvCxnSpPr>
          <p:cNvPr id="87" name="Google Shape;87;p13"/>
          <p:cNvCxnSpPr/>
          <p:nvPr/>
        </p:nvCxnSpPr>
        <p:spPr>
          <a:xfrm>
            <a:off x="5455900" y="1489475"/>
            <a:ext cx="12900" cy="1098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8" name="Google Shape;88;p13"/>
          <p:cNvSpPr/>
          <p:nvPr/>
        </p:nvSpPr>
        <p:spPr>
          <a:xfrm>
            <a:off x="4934925" y="2606300"/>
            <a:ext cx="3622200" cy="2357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Доработка методов и инфраструктуры поиска наилучших оптимизирующих последовательностей [1]: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Разработка новых способов характеризации программ на основе эмбеддингов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Внедрение и тестирование новых RL алгоритмов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Разработка методов выбора подпоследовательностей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Многокритериальная оптимизация</a:t>
            </a:r>
            <a:endParaRPr sz="1300"/>
          </a:p>
        </p:txBody>
      </p:sp>
      <p:sp>
        <p:nvSpPr>
          <p:cNvPr id="89" name="Google Shape;89;p13"/>
          <p:cNvSpPr txBox="1"/>
          <p:nvPr/>
        </p:nvSpPr>
        <p:spPr>
          <a:xfrm>
            <a:off x="3022875" y="2102963"/>
            <a:ext cx="34983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Актуальные задачи: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90925" y="153625"/>
            <a:ext cx="79881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Разработка методов и инфраструктуры машинного обучения для настройки компилятора [1]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178100" y="-44400"/>
            <a:ext cx="8520600" cy="14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Большие языковые модели для оптимизации ПО (2024)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9100" y="4579900"/>
            <a:ext cx="89658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1. Мотивирующая статья:</a:t>
            </a:r>
            <a:r>
              <a:rPr lang="en" sz="1000">
                <a:solidFill>
                  <a:schemeClr val="dk2"/>
                </a:solidFill>
              </a:rPr>
              <a:t>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https://arxiv.org/pdf/2309.07062.pdf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2. Чуть менее мотивирующая статья:</a:t>
            </a:r>
            <a:r>
              <a:rPr lang="en" sz="1000">
                <a:solidFill>
                  <a:schemeClr val="dk2"/>
                </a:solidFill>
              </a:rPr>
              <a:t>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https://habr.com/ru/news/740682</a:t>
            </a:r>
            <a:r>
              <a:rPr lang="en" sz="700" u="sng">
                <a:solidFill>
                  <a:schemeClr val="hlink"/>
                </a:solidFill>
                <a:hlinkClick r:id="rId4"/>
              </a:rPr>
              <a:t>/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577950" y="3291375"/>
            <a:ext cx="82581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 Разработка методов до-обучения (L)LM (fine-tuning; prompting) для трансляции кода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Автоматизированная переработка / аннотирование исходного кода для повышения производительности ПО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Теоретически, техника может быть применена к ассемблеру (“супер-оптимизация”), и позволит синтезировать оптимизирующие трансформации, которых нет в компиляторе [2]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9451" y="555050"/>
            <a:ext cx="6050175" cy="28038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325225" y="179150"/>
            <a:ext cx="87297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Разработка и применение методов до-обучения (L)LM (fine-tuning; prompting) для автонастройки компилятора [1]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4920000" y="4539400"/>
            <a:ext cx="41349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Н.Н. Ефанов, к.ф.-м.н., доцент КИВМ МФТИ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Telegram: @nefanov , email: </a:t>
            </a:r>
            <a:r>
              <a:rPr lang="en" u="sng">
                <a:solidFill>
                  <a:schemeClr val="hlink"/>
                </a:solidFill>
                <a:hlinkClick r:id="rId6"/>
              </a:rPr>
              <a:t>efanov.nn@mipt.ru</a:t>
            </a:r>
            <a:r>
              <a:rPr lang="en">
                <a:solidFill>
                  <a:schemeClr val="dk1"/>
                </a:solidFill>
              </a:rPr>
              <a:t> 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Office PowerPoint</Application>
  <PresentationFormat>Экран (16:9)</PresentationFormat>
  <Paragraphs>50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Simple Light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ICPC-NB-XX</cp:lastModifiedBy>
  <cp:revision>2</cp:revision>
  <dcterms:modified xsi:type="dcterms:W3CDTF">2024-04-07T09:44:37Z</dcterms:modified>
</cp:coreProperties>
</file>