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32"/>
  </p:notesMasterIdLst>
  <p:sldIdLst>
    <p:sldId id="256" r:id="rId5"/>
    <p:sldId id="2146847054" r:id="rId6"/>
    <p:sldId id="262" r:id="rId7"/>
    <p:sldId id="265" r:id="rId8"/>
    <p:sldId id="2146847057" r:id="rId9"/>
    <p:sldId id="2146847058" r:id="rId10"/>
    <p:sldId id="2146847060" r:id="rId11"/>
    <p:sldId id="2146847059" r:id="rId12"/>
    <p:sldId id="266" r:id="rId13"/>
    <p:sldId id="2146847056" r:id="rId14"/>
    <p:sldId id="2146847061" r:id="rId15"/>
    <p:sldId id="2146847062" r:id="rId16"/>
    <p:sldId id="2146847071" r:id="rId17"/>
    <p:sldId id="2146847074" r:id="rId18"/>
    <p:sldId id="2146847075" r:id="rId19"/>
    <p:sldId id="2146847065" r:id="rId20"/>
    <p:sldId id="2146847064" r:id="rId21"/>
    <p:sldId id="2146847072" r:id="rId22"/>
    <p:sldId id="2146847078" r:id="rId23"/>
    <p:sldId id="2146847077" r:id="rId24"/>
    <p:sldId id="2146847076" r:id="rId25"/>
    <p:sldId id="267" r:id="rId26"/>
    <p:sldId id="268" r:id="rId27"/>
    <p:sldId id="2146847055" r:id="rId28"/>
    <p:sldId id="269" r:id="rId29"/>
    <p:sldId id="2146847079" r:id="rId30"/>
    <p:sldId id="25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60"/>
  </p:normalViewPr>
  <p:slideViewPr>
    <p:cSldViewPr snapToGrid="0">
      <p:cViewPr varScale="1">
        <p:scale>
          <a:sx n="70" d="100"/>
          <a:sy n="70" d="100"/>
        </p:scale>
        <p:origin x="532"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notesMaster" Target="notesMasters/notesMaster1.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08-10-2025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10/8/2025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10/8/2025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10/8/2025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10/8/2025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10/8/2025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10/8/2025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10/8/2025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10/8/2025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10/8/2025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10/8/2025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10/8/2025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3sha507.github.io/AICTE-FWD-PROJEC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sz="4000" b="1" dirty="0">
                <a:solidFill>
                  <a:schemeClr val="tx1"/>
                </a:solidFill>
                <a:latin typeface="Franklin Gothic Demi (Headings)"/>
                <a:cs typeface="Times New Roman" panose="02020603050405020304" pitchFamily="18" charset="0"/>
              </a:rPr>
              <a:t>“</a:t>
            </a:r>
            <a:r>
              <a:rPr lang="en-US" sz="4000" b="1" dirty="0">
                <a:solidFill>
                  <a:schemeClr val="accent1"/>
                </a:solidFill>
                <a:latin typeface="Franklin Gothic Demi (Headings)"/>
                <a:cs typeface="Times New Roman" panose="02020603050405020304" pitchFamily="18" charset="0"/>
              </a:rPr>
              <a:t> INTERACTIVE DIGITAL PORTFOLIO </a:t>
            </a:r>
            <a:r>
              <a:rPr lang="en-US" sz="4000" b="1" dirty="0">
                <a:solidFill>
                  <a:schemeClr val="tx1"/>
                </a:solidFill>
                <a:latin typeface="Franklin Gothic Demi (Headings)"/>
                <a:cs typeface="Times New Roman" panose="02020603050405020304" pitchFamily="18" charset="0"/>
              </a:rPr>
              <a:t>”</a:t>
            </a:r>
            <a:br>
              <a:rPr lang="en-US" sz="4000" b="1" dirty="0">
                <a:solidFill>
                  <a:schemeClr val="accent1"/>
                </a:solidFill>
                <a:latin typeface="Franklin Gothic Demi (Headings)"/>
                <a:cs typeface="Times New Roman" panose="02020603050405020304" pitchFamily="18" charset="0"/>
              </a:rPr>
            </a:br>
            <a:r>
              <a:rPr lang="en-US" sz="4000" b="1" dirty="0">
                <a:solidFill>
                  <a:schemeClr val="accent1"/>
                </a:solidFill>
                <a:latin typeface="Franklin Gothic Demi (Headings)"/>
                <a:cs typeface="Times New Roman" panose="02020603050405020304" pitchFamily="18" charset="0"/>
              </a:rPr>
              <a:t>[ </a:t>
            </a:r>
            <a:r>
              <a:rPr lang="en-US" sz="3100" cap="none" dirty="0">
                <a:latin typeface="Franklin Gothic Demi (Headings)"/>
                <a:cs typeface="Times New Roman" panose="02020603050405020304" pitchFamily="18" charset="0"/>
              </a:rPr>
              <a:t>“</a:t>
            </a:r>
            <a:r>
              <a:rPr lang="en-US" sz="3100" b="1" cap="none" dirty="0">
                <a:latin typeface="Franklin Gothic Demi (Headings)"/>
                <a:cs typeface="Times New Roman" panose="02020603050405020304" pitchFamily="18" charset="0"/>
              </a:rPr>
              <a:t>My Digital Space</a:t>
            </a:r>
            <a:r>
              <a:rPr lang="en-US" sz="3100" cap="none" dirty="0">
                <a:latin typeface="Franklin Gothic Demi (Headings)"/>
                <a:cs typeface="Times New Roman" panose="02020603050405020304" pitchFamily="18" charset="0"/>
              </a:rPr>
              <a:t>“ </a:t>
            </a:r>
            <a:r>
              <a:rPr lang="en-US" b="1" dirty="0">
                <a:solidFill>
                  <a:schemeClr val="accent1"/>
                </a:solidFill>
                <a:latin typeface="Franklin Gothic Demi (Headings)"/>
                <a:cs typeface="Times New Roman" panose="02020603050405020304" pitchFamily="18" charset="0"/>
              </a:rPr>
              <a:t>]</a:t>
            </a:r>
          </a:p>
        </p:txBody>
      </p:sp>
      <p:sp>
        <p:nvSpPr>
          <p:cNvPr id="3" name="TextBox 2"/>
          <p:cNvSpPr txBox="1"/>
          <p:nvPr/>
        </p:nvSpPr>
        <p:spPr>
          <a:xfrm>
            <a:off x="-432216" y="631985"/>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78408" y="3633327"/>
            <a:ext cx="9735257" cy="2296398"/>
          </a:xfrm>
          <a:prstGeom prst="rect">
            <a:avLst/>
          </a:prstGeom>
          <a:noFill/>
        </p:spPr>
        <p:txBody>
          <a:bodyPr wrap="square" lIns="91440" tIns="45720" rIns="91440" bIns="45720" rtlCol="0" anchor="t">
            <a:spAutoFit/>
          </a:bodyPr>
          <a:lstStyle/>
          <a:p>
            <a:r>
              <a:rPr lang="en-US" sz="2100" b="1" dirty="0">
                <a:solidFill>
                  <a:schemeClr val="accent1">
                    <a:lumMod val="75000"/>
                  </a:schemeClr>
                </a:solidFill>
                <a:latin typeface="Times New Roman" panose="02020603050405020304" pitchFamily="18" charset="0"/>
                <a:cs typeface="Times New Roman" panose="02020603050405020304" pitchFamily="18" charset="0"/>
              </a:rPr>
              <a:t>Presented By:</a:t>
            </a:r>
          </a:p>
          <a:p>
            <a:endParaRPr lang="en-US" sz="2100" b="1" dirty="0">
              <a:solidFill>
                <a:schemeClr val="accent1">
                  <a:lumMod val="75000"/>
                </a:schemeClr>
              </a:solidFill>
              <a:latin typeface="Times New Roman" panose="02020603050405020304" pitchFamily="18" charset="0"/>
              <a:cs typeface="Times New Roman" panose="02020603050405020304" pitchFamily="18" charset="0"/>
            </a:endParaRPr>
          </a:p>
          <a:p>
            <a:pPr>
              <a:lnSpc>
                <a:spcPct val="200000"/>
              </a:lnSpc>
            </a:pPr>
            <a:r>
              <a:rPr lang="en-US" sz="2100" b="1" dirty="0">
                <a:solidFill>
                  <a:schemeClr val="accent1">
                    <a:lumMod val="75000"/>
                  </a:schemeClr>
                </a:solidFill>
                <a:latin typeface="Times New Roman" panose="02020603050405020304" pitchFamily="18" charset="0"/>
                <a:cs typeface="Times New Roman" panose="02020603050405020304" pitchFamily="18" charset="0"/>
              </a:rPr>
              <a:t>   	 B.TRISHA PRANATHI- Pallavi engineering College – CSE DEPT</a:t>
            </a:r>
          </a:p>
          <a:p>
            <a:pPr>
              <a:lnSpc>
                <a:spcPct val="150000"/>
              </a:lnSpc>
            </a:pPr>
            <a:r>
              <a:rPr lang="en-US" sz="2100" dirty="0">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Student ID: </a:t>
            </a:r>
            <a:r>
              <a:rPr lang="en-US" sz="2100" b="1" dirty="0">
                <a:solidFill>
                  <a:schemeClr val="accent1">
                    <a:lumMod val="75000"/>
                  </a:schemeClr>
                </a:solidFill>
                <a:latin typeface="Times New Roman" panose="02020603050405020304" pitchFamily="18" charset="0"/>
                <a:cs typeface="Times New Roman" panose="02020603050405020304" pitchFamily="18" charset="0"/>
              </a:rPr>
              <a:t>STU6798c78ff2e361738065807</a:t>
            </a:r>
          </a:p>
          <a:p>
            <a:pPr>
              <a:lnSpc>
                <a:spcPct val="150000"/>
              </a:lnSpc>
            </a:pPr>
            <a:r>
              <a:rPr lang="en-US" sz="2100" b="1" dirty="0">
                <a:solidFill>
                  <a:schemeClr val="accent1">
                    <a:lumMod val="75000"/>
                  </a:schemeClr>
                </a:solidFill>
                <a:latin typeface="Times New Roman" panose="02020603050405020304" pitchFamily="18" charset="0"/>
                <a:cs typeface="Times New Roman" panose="02020603050405020304" pitchFamily="18" charset="0"/>
              </a:rPr>
              <a:t> 		</a:t>
            </a:r>
            <a:r>
              <a:rPr lang="en-US" sz="2100" b="1" dirty="0">
                <a:latin typeface="Times New Roman" panose="02020603050405020304" pitchFamily="18" charset="0"/>
                <a:cs typeface="Times New Roman" panose="02020603050405020304" pitchFamily="18" charset="0"/>
              </a:rPr>
              <a:t>Internship ID: </a:t>
            </a:r>
            <a:r>
              <a:rPr lang="en-US" sz="2100" b="1" dirty="0">
                <a:solidFill>
                  <a:schemeClr val="accent1">
                    <a:lumMod val="75000"/>
                  </a:schemeClr>
                </a:solidFill>
                <a:latin typeface="Times New Roman" panose="02020603050405020304" pitchFamily="18" charset="0"/>
                <a:cs typeface="Times New Roman" panose="02020603050405020304" pitchFamily="18" charset="0"/>
              </a:rPr>
              <a:t>INTERNSHIP_17522267216870dba1e54a43426</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20F19-3232-FCD0-E48F-6210A7E8170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C230409-939A-60F3-342F-342F13F94BBC}"/>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F116190C-F2D6-4A7F-188D-B1A438DA7FD6}"/>
              </a:ext>
            </a:extLst>
          </p:cNvPr>
          <p:cNvPicPr>
            <a:picLocks noGrp="1" noChangeAspect="1"/>
          </p:cNvPicPr>
          <p:nvPr>
            <p:ph idx="1"/>
          </p:nvPr>
        </p:nvPicPr>
        <p:blipFill>
          <a:blip r:embed="rId2"/>
          <a:stretch>
            <a:fillRect/>
          </a:stretch>
        </p:blipFill>
        <p:spPr>
          <a:xfrm>
            <a:off x="1518407" y="1301750"/>
            <a:ext cx="9303391" cy="5044186"/>
          </a:xfrm>
        </p:spPr>
      </p:pic>
      <p:sp>
        <p:nvSpPr>
          <p:cNvPr id="7" name="TextBox 6">
            <a:extLst>
              <a:ext uri="{FF2B5EF4-FFF2-40B4-BE49-F238E27FC236}">
                <a16:creationId xmlns:a16="http://schemas.microsoft.com/office/drawing/2014/main" id="{EC989961-4058-2EF9-B788-A1FDAA738D69}"/>
              </a:ext>
            </a:extLst>
          </p:cNvPr>
          <p:cNvSpPr txBox="1"/>
          <p:nvPr/>
        </p:nvSpPr>
        <p:spPr>
          <a:xfrm>
            <a:off x="4983480" y="6345936"/>
            <a:ext cx="264261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“Screenshot of the code”</a:t>
            </a:r>
          </a:p>
        </p:txBody>
      </p:sp>
    </p:spTree>
    <p:extLst>
      <p:ext uri="{BB962C8B-B14F-4D97-AF65-F5344CB8AC3E}">
        <p14:creationId xmlns:p14="http://schemas.microsoft.com/office/powerpoint/2010/main" val="424615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22746-6D16-2B21-4248-F52C70F18F8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BB8BF00-54AE-9EC4-4CA2-94096D0900EF}"/>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4" name="Content Placeholder 3">
            <a:extLst>
              <a:ext uri="{FF2B5EF4-FFF2-40B4-BE49-F238E27FC236}">
                <a16:creationId xmlns:a16="http://schemas.microsoft.com/office/drawing/2014/main" id="{A0103201-41CC-B627-33B7-9788A38BCF52}"/>
              </a:ext>
            </a:extLst>
          </p:cNvPr>
          <p:cNvPicPr>
            <a:picLocks noGrp="1" noChangeAspect="1"/>
          </p:cNvPicPr>
          <p:nvPr>
            <p:ph idx="1"/>
          </p:nvPr>
        </p:nvPicPr>
        <p:blipFill>
          <a:blip r:embed="rId2"/>
          <a:srcRect/>
          <a:stretch/>
        </p:blipFill>
        <p:spPr>
          <a:xfrm>
            <a:off x="1660652" y="1232453"/>
            <a:ext cx="9087104" cy="4923391"/>
          </a:xfrm>
        </p:spPr>
      </p:pic>
      <p:sp>
        <p:nvSpPr>
          <p:cNvPr id="2" name="TextBox 1">
            <a:extLst>
              <a:ext uri="{FF2B5EF4-FFF2-40B4-BE49-F238E27FC236}">
                <a16:creationId xmlns:a16="http://schemas.microsoft.com/office/drawing/2014/main" id="{F05E804C-1BA7-E24F-13E3-7A41201AB83A}"/>
              </a:ext>
            </a:extLst>
          </p:cNvPr>
          <p:cNvSpPr txBox="1"/>
          <p:nvPr/>
        </p:nvSpPr>
        <p:spPr>
          <a:xfrm>
            <a:off x="2103120" y="6177025"/>
            <a:ext cx="8202168"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“Opening page of the website, with a in-short description of user and </a:t>
            </a:r>
            <a:r>
              <a:rPr lang="en-US" dirty="0">
                <a:latin typeface="Times New Roman" panose="02020603050405020304" pitchFamily="18" charset="0"/>
                <a:cs typeface="Times New Roman" panose="02020603050405020304" pitchFamily="18" charset="0"/>
              </a:rPr>
              <a:t>a clean and intuitive header to help visitors navigate through portfolio</a:t>
            </a:r>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0594323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2C33A-2F4A-1BC8-949E-31A20FC0361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891F306-5E8C-08B8-056A-8EABDE8560C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4" name="Content Placeholder 3">
            <a:extLst>
              <a:ext uri="{FF2B5EF4-FFF2-40B4-BE49-F238E27FC236}">
                <a16:creationId xmlns:a16="http://schemas.microsoft.com/office/drawing/2014/main" id="{D85CB7F2-0C4D-FCF3-B7DE-81B738F7CDD8}"/>
              </a:ext>
            </a:extLst>
          </p:cNvPr>
          <p:cNvPicPr>
            <a:picLocks noGrp="1" noChangeAspect="1"/>
          </p:cNvPicPr>
          <p:nvPr>
            <p:ph idx="1"/>
          </p:nvPr>
        </p:nvPicPr>
        <p:blipFill>
          <a:blip r:embed="rId2"/>
          <a:srcRect/>
          <a:stretch/>
        </p:blipFill>
        <p:spPr>
          <a:xfrm>
            <a:off x="1665137" y="1232452"/>
            <a:ext cx="9014125" cy="5035720"/>
          </a:xfrm>
        </p:spPr>
      </p:pic>
      <p:sp>
        <p:nvSpPr>
          <p:cNvPr id="2" name="TextBox 1">
            <a:extLst>
              <a:ext uri="{FF2B5EF4-FFF2-40B4-BE49-F238E27FC236}">
                <a16:creationId xmlns:a16="http://schemas.microsoft.com/office/drawing/2014/main" id="{DD64A618-D0F8-EDA4-3235-E26BDBD4DE83}"/>
              </a:ext>
            </a:extLst>
          </p:cNvPr>
          <p:cNvSpPr txBox="1"/>
          <p:nvPr/>
        </p:nvSpPr>
        <p:spPr>
          <a:xfrm>
            <a:off x="1179576" y="6355081"/>
            <a:ext cx="9985248"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“When the profile avatar is clicked , it changes to another avatar(</a:t>
            </a:r>
            <a:r>
              <a:rPr lang="en-IN" b="1" dirty="0">
                <a:latin typeface="Times New Roman" panose="02020603050405020304" pitchFamily="18" charset="0"/>
                <a:cs typeface="Times New Roman" panose="02020603050405020304" pitchFamily="18" charset="0"/>
              </a:rPr>
              <a:t>Instagrams story ring effect</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588878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5A9A0C-3943-F03D-18F6-E0550777E31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32CE765-A5E5-6F38-C273-D2F9D03DEA6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11" name="Picture 10">
            <a:extLst>
              <a:ext uri="{FF2B5EF4-FFF2-40B4-BE49-F238E27FC236}">
                <a16:creationId xmlns:a16="http://schemas.microsoft.com/office/drawing/2014/main" id="{DAA1096A-B4E7-ADE2-D383-AD5388046119}"/>
              </a:ext>
            </a:extLst>
          </p:cNvPr>
          <p:cNvPicPr>
            <a:picLocks noChangeAspect="1"/>
          </p:cNvPicPr>
          <p:nvPr/>
        </p:nvPicPr>
        <p:blipFill>
          <a:blip r:embed="rId2"/>
          <a:stretch>
            <a:fillRect/>
          </a:stretch>
        </p:blipFill>
        <p:spPr>
          <a:xfrm>
            <a:off x="1501000" y="1232452"/>
            <a:ext cx="9190000" cy="5084356"/>
          </a:xfrm>
          <a:prstGeom prst="rect">
            <a:avLst/>
          </a:prstGeom>
        </p:spPr>
      </p:pic>
      <p:sp>
        <p:nvSpPr>
          <p:cNvPr id="2" name="TextBox 1">
            <a:extLst>
              <a:ext uri="{FF2B5EF4-FFF2-40B4-BE49-F238E27FC236}">
                <a16:creationId xmlns:a16="http://schemas.microsoft.com/office/drawing/2014/main" id="{1063D956-4698-CF65-978B-C8A9FFF8250B}"/>
              </a:ext>
            </a:extLst>
          </p:cNvPr>
          <p:cNvSpPr txBox="1"/>
          <p:nvPr/>
        </p:nvSpPr>
        <p:spPr>
          <a:xfrm>
            <a:off x="2542032" y="6316808"/>
            <a:ext cx="7470648" cy="369332"/>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About me page</a:t>
            </a:r>
            <a:r>
              <a:rPr lang="en-IN" dirty="0">
                <a:latin typeface="Times New Roman" panose="02020603050405020304" pitchFamily="18" charset="0"/>
                <a:cs typeface="Times New Roman" panose="02020603050405020304" pitchFamily="18" charset="0"/>
              </a:rPr>
              <a:t>, displays brief facts and a basic introduction of the user”</a:t>
            </a:r>
          </a:p>
        </p:txBody>
      </p:sp>
    </p:spTree>
    <p:extLst>
      <p:ext uri="{BB962C8B-B14F-4D97-AF65-F5344CB8AC3E}">
        <p14:creationId xmlns:p14="http://schemas.microsoft.com/office/powerpoint/2010/main" val="30465703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B6DF9-D5AF-726B-4873-C9982077067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FCF36C4-FAD0-088D-FD19-21F85C23C3A0}"/>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23" name="Picture 22">
            <a:extLst>
              <a:ext uri="{FF2B5EF4-FFF2-40B4-BE49-F238E27FC236}">
                <a16:creationId xmlns:a16="http://schemas.microsoft.com/office/drawing/2014/main" id="{F11C2A79-2760-4C28-DD9B-C5DD66C019F8}"/>
              </a:ext>
            </a:extLst>
          </p:cNvPr>
          <p:cNvPicPr>
            <a:picLocks noChangeAspect="1"/>
          </p:cNvPicPr>
          <p:nvPr/>
        </p:nvPicPr>
        <p:blipFill>
          <a:blip r:embed="rId2"/>
          <a:stretch>
            <a:fillRect/>
          </a:stretch>
        </p:blipFill>
        <p:spPr>
          <a:xfrm>
            <a:off x="1555641" y="1232452"/>
            <a:ext cx="9080718" cy="4620048"/>
          </a:xfrm>
          <a:prstGeom prst="rect">
            <a:avLst/>
          </a:prstGeom>
        </p:spPr>
      </p:pic>
      <p:sp>
        <p:nvSpPr>
          <p:cNvPr id="2" name="TextBox 1">
            <a:extLst>
              <a:ext uri="{FF2B5EF4-FFF2-40B4-BE49-F238E27FC236}">
                <a16:creationId xmlns:a16="http://schemas.microsoft.com/office/drawing/2014/main" id="{921531F6-36A5-8878-23C1-8C4749B5531E}"/>
              </a:ext>
            </a:extLst>
          </p:cNvPr>
          <p:cNvSpPr txBox="1"/>
          <p:nvPr/>
        </p:nvSpPr>
        <p:spPr>
          <a:xfrm>
            <a:off x="941832" y="6071276"/>
            <a:ext cx="10091928"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Technical skills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overview of the tools, programming languages, frameworks, and technologies mastered to tackle real-world projects effectively (</a:t>
            </a:r>
            <a:r>
              <a:rPr lang="en-IN" dirty="0">
                <a:latin typeface="Times New Roman" panose="02020603050405020304" pitchFamily="18" charset="0"/>
                <a:cs typeface="Times New Roman" panose="02020603050405020304" pitchFamily="18" charset="0"/>
              </a:rPr>
              <a:t>with progress bar effect ) ”</a:t>
            </a:r>
          </a:p>
        </p:txBody>
      </p:sp>
    </p:spTree>
    <p:extLst>
      <p:ext uri="{BB962C8B-B14F-4D97-AF65-F5344CB8AC3E}">
        <p14:creationId xmlns:p14="http://schemas.microsoft.com/office/powerpoint/2010/main" val="1025922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4B0ED-193C-E205-1C85-B9545B5E40D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2B694FB-7DB0-F196-D052-235AD5842B94}"/>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25" name="Picture 24">
            <a:extLst>
              <a:ext uri="{FF2B5EF4-FFF2-40B4-BE49-F238E27FC236}">
                <a16:creationId xmlns:a16="http://schemas.microsoft.com/office/drawing/2014/main" id="{AC7FCB00-C736-DF34-CA47-C04398D82FD5}"/>
              </a:ext>
            </a:extLst>
          </p:cNvPr>
          <p:cNvPicPr>
            <a:picLocks noChangeAspect="1"/>
          </p:cNvPicPr>
          <p:nvPr/>
        </p:nvPicPr>
        <p:blipFill>
          <a:blip r:embed="rId2"/>
          <a:stretch>
            <a:fillRect/>
          </a:stretch>
        </p:blipFill>
        <p:spPr>
          <a:xfrm>
            <a:off x="1703501" y="1232452"/>
            <a:ext cx="9095893" cy="4802588"/>
          </a:xfrm>
          <a:prstGeom prst="rect">
            <a:avLst/>
          </a:prstGeom>
        </p:spPr>
      </p:pic>
      <p:sp>
        <p:nvSpPr>
          <p:cNvPr id="2" name="TextBox 1">
            <a:extLst>
              <a:ext uri="{FF2B5EF4-FFF2-40B4-BE49-F238E27FC236}">
                <a16:creationId xmlns:a16="http://schemas.microsoft.com/office/drawing/2014/main" id="{48DC7097-B6F5-5226-7E9B-12E3E53095B6}"/>
              </a:ext>
            </a:extLst>
          </p:cNvPr>
          <p:cNvSpPr txBox="1"/>
          <p:nvPr/>
        </p:nvSpPr>
        <p:spPr>
          <a:xfrm>
            <a:off x="2088541" y="6035040"/>
            <a:ext cx="8558784"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Experience section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showcase of professional journey, internships, and real-world experiences that reflect skills, contributions, and growth in the industry."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1841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E49207-2B9D-7F02-38EB-A86EEE9D9AD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A6BC50B-DD1C-19DF-9D26-4D5D1610CE6A}"/>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27" name="Picture 26">
            <a:extLst>
              <a:ext uri="{FF2B5EF4-FFF2-40B4-BE49-F238E27FC236}">
                <a16:creationId xmlns:a16="http://schemas.microsoft.com/office/drawing/2014/main" id="{7EF44D67-D385-DE01-9BCF-7D4402BBE3EF}"/>
              </a:ext>
            </a:extLst>
          </p:cNvPr>
          <p:cNvPicPr>
            <a:picLocks noChangeAspect="1"/>
          </p:cNvPicPr>
          <p:nvPr/>
        </p:nvPicPr>
        <p:blipFill>
          <a:blip r:embed="rId2"/>
          <a:stretch>
            <a:fillRect/>
          </a:stretch>
        </p:blipFill>
        <p:spPr>
          <a:xfrm>
            <a:off x="1699260" y="1232452"/>
            <a:ext cx="9067800" cy="4747724"/>
          </a:xfrm>
          <a:prstGeom prst="rect">
            <a:avLst/>
          </a:prstGeom>
        </p:spPr>
      </p:pic>
      <p:sp>
        <p:nvSpPr>
          <p:cNvPr id="2" name="TextBox 1">
            <a:extLst>
              <a:ext uri="{FF2B5EF4-FFF2-40B4-BE49-F238E27FC236}">
                <a16:creationId xmlns:a16="http://schemas.microsoft.com/office/drawing/2014/main" id="{BC8CBC57-6819-0594-1C50-9F7D800915AB}"/>
              </a:ext>
            </a:extLst>
          </p:cNvPr>
          <p:cNvSpPr txBox="1"/>
          <p:nvPr/>
        </p:nvSpPr>
        <p:spPr>
          <a:xfrm>
            <a:off x="1562100" y="6062472"/>
            <a:ext cx="9067800"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Education </a:t>
            </a:r>
            <a:r>
              <a:rPr lang="en-US" b="1" dirty="0">
                <a:latin typeface="Times New Roman" panose="02020603050405020304" pitchFamily="18" charset="0"/>
                <a:cs typeface="Times New Roman" panose="02020603050405020304" pitchFamily="18" charset="0"/>
              </a:rPr>
              <a:t>section</a:t>
            </a:r>
            <a:r>
              <a:rPr lang="en-US" dirty="0">
                <a:latin typeface="Times New Roman" panose="02020603050405020304" pitchFamily="18" charset="0"/>
                <a:cs typeface="Times New Roman" panose="02020603050405020304" pitchFamily="18" charset="0"/>
              </a:rPr>
              <a:t>, highlights the academic journey, foundational knowledge, and the institutions that shaped skills and passion. (</a:t>
            </a:r>
            <a:r>
              <a:rPr lang="en-IN" dirty="0">
                <a:latin typeface="Times New Roman" panose="02020603050405020304" pitchFamily="18" charset="0"/>
                <a:cs typeface="Times New Roman" panose="02020603050405020304" pitchFamily="18" charset="0"/>
              </a:rPr>
              <a:t>using the timeline effects)”</a:t>
            </a:r>
          </a:p>
        </p:txBody>
      </p:sp>
    </p:spTree>
    <p:extLst>
      <p:ext uri="{BB962C8B-B14F-4D97-AF65-F5344CB8AC3E}">
        <p14:creationId xmlns:p14="http://schemas.microsoft.com/office/powerpoint/2010/main" val="39289885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9BB55-98A9-63A9-FB23-56852725692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EDB019D-72F5-CFFA-FFB7-ED401340B21C}"/>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8" name="Picture 7">
            <a:extLst>
              <a:ext uri="{FF2B5EF4-FFF2-40B4-BE49-F238E27FC236}">
                <a16:creationId xmlns:a16="http://schemas.microsoft.com/office/drawing/2014/main" id="{A55E3FB9-01B6-9130-9339-6AF52EB2AC15}"/>
              </a:ext>
            </a:extLst>
          </p:cNvPr>
          <p:cNvPicPr>
            <a:picLocks noChangeAspect="1"/>
          </p:cNvPicPr>
          <p:nvPr/>
        </p:nvPicPr>
        <p:blipFill>
          <a:blip r:embed="rId2"/>
          <a:stretch>
            <a:fillRect/>
          </a:stretch>
        </p:blipFill>
        <p:spPr>
          <a:xfrm>
            <a:off x="1463040" y="1232452"/>
            <a:ext cx="9412224" cy="4839164"/>
          </a:xfrm>
          <a:prstGeom prst="rect">
            <a:avLst/>
          </a:prstGeom>
        </p:spPr>
      </p:pic>
      <p:sp>
        <p:nvSpPr>
          <p:cNvPr id="2" name="TextBox 1">
            <a:extLst>
              <a:ext uri="{FF2B5EF4-FFF2-40B4-BE49-F238E27FC236}">
                <a16:creationId xmlns:a16="http://schemas.microsoft.com/office/drawing/2014/main" id="{E95127D4-E093-2A05-B27B-9F6B8E5DB925}"/>
              </a:ext>
            </a:extLst>
          </p:cNvPr>
          <p:cNvSpPr txBox="1"/>
          <p:nvPr/>
        </p:nvSpPr>
        <p:spPr>
          <a:xfrm>
            <a:off x="1042416" y="6071616"/>
            <a:ext cx="10107168" cy="646331"/>
          </a:xfrm>
          <a:prstGeom prst="rect">
            <a:avLst/>
          </a:prstGeom>
          <a:noFill/>
        </p:spPr>
        <p:txBody>
          <a:bodyPr wrap="square" rtlCol="0">
            <a:spAutoFit/>
          </a:bodyPr>
          <a:lstStyle/>
          <a:p>
            <a:pPr algn="ctr"/>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Projects section </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collection of hands-on work, showcases practical applications of skills</a:t>
            </a:r>
            <a:r>
              <a:rPr lang="en-IN" dirty="0">
                <a:latin typeface="Times New Roman" panose="02020603050405020304" pitchFamily="18" charset="0"/>
                <a:cs typeface="Times New Roman" panose="02020603050405020304" pitchFamily="18" charset="0"/>
              </a:rPr>
              <a:t> featuring with live demos and repositories.(</a:t>
            </a:r>
            <a:r>
              <a:rPr lang="en-US" dirty="0">
                <a:latin typeface="Times New Roman" panose="02020603050405020304" pitchFamily="18" charset="0"/>
                <a:cs typeface="Times New Roman" panose="02020603050405020304" pitchFamily="18" charset="0"/>
              </a:rPr>
              <a:t>Click to Explore: A Deep Dive into Our Project Implementations</a:t>
            </a:r>
            <a:r>
              <a:rPr lang="en-IN"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52255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D98F9-980B-198F-1650-AA9F03057D0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28B99CD-A3E5-693B-9BBE-BD0ECE8AB844}"/>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19" name="Picture 18">
            <a:extLst>
              <a:ext uri="{FF2B5EF4-FFF2-40B4-BE49-F238E27FC236}">
                <a16:creationId xmlns:a16="http://schemas.microsoft.com/office/drawing/2014/main" id="{7B7EF17F-2F3F-993F-0E4D-BA6757726940}"/>
              </a:ext>
            </a:extLst>
          </p:cNvPr>
          <p:cNvPicPr>
            <a:picLocks noChangeAspect="1"/>
          </p:cNvPicPr>
          <p:nvPr/>
        </p:nvPicPr>
        <p:blipFill>
          <a:blip r:embed="rId2"/>
          <a:stretch>
            <a:fillRect/>
          </a:stretch>
        </p:blipFill>
        <p:spPr>
          <a:xfrm>
            <a:off x="1336379" y="1232452"/>
            <a:ext cx="9271000" cy="4683716"/>
          </a:xfrm>
          <a:prstGeom prst="rect">
            <a:avLst/>
          </a:prstGeom>
        </p:spPr>
      </p:pic>
      <p:sp>
        <p:nvSpPr>
          <p:cNvPr id="2" name="TextBox 1">
            <a:extLst>
              <a:ext uri="{FF2B5EF4-FFF2-40B4-BE49-F238E27FC236}">
                <a16:creationId xmlns:a16="http://schemas.microsoft.com/office/drawing/2014/main" id="{77898879-B548-1A74-F869-DD1628D9ABF5}"/>
              </a:ext>
            </a:extLst>
          </p:cNvPr>
          <p:cNvSpPr txBox="1"/>
          <p:nvPr/>
        </p:nvSpPr>
        <p:spPr>
          <a:xfrm>
            <a:off x="804672" y="5916168"/>
            <a:ext cx="10166056" cy="923330"/>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A Closer Look of projects: </a:t>
            </a:r>
            <a:r>
              <a:rPr lang="en-US" dirty="0">
                <a:latin typeface="Times New Roman" panose="02020603050405020304" pitchFamily="18" charset="0"/>
                <a:cs typeface="Times New Roman" panose="02020603050405020304" pitchFamily="18" charset="0"/>
              </a:rPr>
              <a:t>Click on any project to view more details. Each modal provides an in-depth look at the project, including its objectives, technologies used, features, and live preview or demo links, giving you a clear understanding of my work."”</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5400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8564B-2914-64ED-EE99-BA2602F039C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C42C5E4-F475-7209-CE75-D8211B6B4595}"/>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10" name="Picture 9">
            <a:extLst>
              <a:ext uri="{FF2B5EF4-FFF2-40B4-BE49-F238E27FC236}">
                <a16:creationId xmlns:a16="http://schemas.microsoft.com/office/drawing/2014/main" id="{2455541B-20AF-236B-4EAD-E5E8BE6D9B4B}"/>
              </a:ext>
            </a:extLst>
          </p:cNvPr>
          <p:cNvPicPr>
            <a:picLocks noChangeAspect="1"/>
          </p:cNvPicPr>
          <p:nvPr/>
        </p:nvPicPr>
        <p:blipFill>
          <a:blip r:embed="rId2"/>
          <a:stretch>
            <a:fillRect/>
          </a:stretch>
        </p:blipFill>
        <p:spPr>
          <a:xfrm>
            <a:off x="1490472" y="1232452"/>
            <a:ext cx="9272355" cy="4793444"/>
          </a:xfrm>
          <a:prstGeom prst="rect">
            <a:avLst/>
          </a:prstGeom>
        </p:spPr>
      </p:pic>
      <p:sp>
        <p:nvSpPr>
          <p:cNvPr id="2" name="TextBox 1">
            <a:extLst>
              <a:ext uri="{FF2B5EF4-FFF2-40B4-BE49-F238E27FC236}">
                <a16:creationId xmlns:a16="http://schemas.microsoft.com/office/drawing/2014/main" id="{61081D6F-046A-A840-1642-8623C4636F5B}"/>
              </a:ext>
            </a:extLst>
          </p:cNvPr>
          <p:cNvSpPr txBox="1"/>
          <p:nvPr/>
        </p:nvSpPr>
        <p:spPr>
          <a:xfrm>
            <a:off x="1755649" y="6105010"/>
            <a:ext cx="8888306" cy="646331"/>
          </a:xfrm>
          <a:prstGeom prst="rect">
            <a:avLst/>
          </a:prstGeom>
          <a:noFill/>
        </p:spPr>
        <p:txBody>
          <a:bodyPr wrap="square" rtlCol="0">
            <a:spAutoFit/>
          </a:bodyPr>
          <a:lstStyle/>
          <a:p>
            <a:pPr algn="ctr"/>
            <a:r>
              <a:rPr lang="en-US"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Certificates and achievements section</a:t>
            </a:r>
            <a:r>
              <a:rPr lang="en-IN" dirty="0">
                <a:latin typeface="Times New Roman" panose="02020603050405020304" pitchFamily="18" charset="0"/>
                <a:cs typeface="Times New Roman" panose="02020603050405020304" pitchFamily="18" charset="0"/>
              </a:rPr>
              <a:t>, displays </a:t>
            </a:r>
            <a:r>
              <a:rPr lang="en-US" dirty="0">
                <a:latin typeface="Times New Roman" panose="02020603050405020304" pitchFamily="18" charset="0"/>
                <a:cs typeface="Times New Roman" panose="02020603050405020304" pitchFamily="18" charset="0"/>
              </a:rPr>
              <a:t>the milestones and recognitions that highlight skills, dedication, and continuous learning journey in respective field and beyond."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8977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Times New Roman" panose="02020603050405020304" pitchFamily="18" charset="0"/>
                <a:ea typeface="+mn-lt"/>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Problem Statement </a:t>
            </a:r>
            <a:r>
              <a:rPr lang="en-US" sz="2000" dirty="0">
                <a:latin typeface="Times New Roman" panose="02020603050405020304" pitchFamily="18" charset="0"/>
                <a:ea typeface="+mn-lt"/>
                <a:cs typeface="Times New Roman" panose="02020603050405020304" pitchFamily="18" charset="0"/>
              </a:rPr>
              <a:t>(Should not include solution)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System Development Approach </a:t>
            </a:r>
            <a:r>
              <a:rPr lang="en-US" sz="2000" dirty="0">
                <a:latin typeface="Times New Roman" panose="02020603050405020304" pitchFamily="18" charset="0"/>
                <a:ea typeface="+mn-lt"/>
                <a:cs typeface="Times New Roman" panose="02020603050405020304" pitchFamily="18" charset="0"/>
              </a:rPr>
              <a:t>(Technology Used) </a:t>
            </a:r>
            <a:endParaRPr lang="en-US" dirty="0">
              <a:latin typeface="Times New Roman" panose="02020603050405020304" pitchFamily="18" charset="0"/>
              <a:ea typeface="+mn-lt"/>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Algorithm &amp; Deployment (Step by Step  Procedure) </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Result</a:t>
            </a:r>
          </a:p>
          <a:p>
            <a:pPr marL="305435" indent="-305435"/>
            <a:r>
              <a:rPr lang="en-US" sz="2000" b="1" dirty="0">
                <a:latin typeface="Times New Roman" panose="02020603050405020304" pitchFamily="18" charset="0"/>
                <a:ea typeface="+mn-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a:p>
            <a:pPr marL="305435" indent="-305435"/>
            <a:r>
              <a:rPr lang="en-US" sz="2000" b="1" dirty="0">
                <a:latin typeface="Times New Roman" panose="02020603050405020304" pitchFamily="18" charset="0"/>
                <a:ea typeface="+mn-lt"/>
                <a:cs typeface="Times New Roman" panose="02020603050405020304" pitchFamily="18" charset="0"/>
              </a:rPr>
              <a:t>Future Scope(Optional)</a:t>
            </a:r>
          </a:p>
          <a:p>
            <a:pPr marL="305435" indent="-305435"/>
            <a:r>
              <a:rPr lang="en-US" sz="2000" b="1" dirty="0">
                <a:latin typeface="Times New Roman" panose="02020603050405020304" pitchFamily="18" charset="0"/>
                <a:ea typeface="+mn-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a:p>
            <a:pPr marL="305435" indent="-305435"/>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4069A-5E4C-55CE-1D81-CE8B35B33F9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36CD4E4-6E74-C387-F41B-D364B2CD0A7C}"/>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12" name="Picture 11">
            <a:extLst>
              <a:ext uri="{FF2B5EF4-FFF2-40B4-BE49-F238E27FC236}">
                <a16:creationId xmlns:a16="http://schemas.microsoft.com/office/drawing/2014/main" id="{305556B8-9A84-292B-98CC-394F7CDFC1D5}"/>
              </a:ext>
            </a:extLst>
          </p:cNvPr>
          <p:cNvPicPr>
            <a:picLocks noChangeAspect="1"/>
          </p:cNvPicPr>
          <p:nvPr/>
        </p:nvPicPr>
        <p:blipFill>
          <a:blip r:embed="rId2"/>
          <a:stretch>
            <a:fillRect/>
          </a:stretch>
        </p:blipFill>
        <p:spPr>
          <a:xfrm>
            <a:off x="1318405" y="1232452"/>
            <a:ext cx="9385867" cy="4923392"/>
          </a:xfrm>
          <a:prstGeom prst="rect">
            <a:avLst/>
          </a:prstGeom>
        </p:spPr>
      </p:pic>
      <p:sp>
        <p:nvSpPr>
          <p:cNvPr id="2" name="TextBox 1">
            <a:extLst>
              <a:ext uri="{FF2B5EF4-FFF2-40B4-BE49-F238E27FC236}">
                <a16:creationId xmlns:a16="http://schemas.microsoft.com/office/drawing/2014/main" id="{0FEAD76D-2721-C691-0D6C-766742A1ECB0}"/>
              </a:ext>
            </a:extLst>
          </p:cNvPr>
          <p:cNvSpPr txBox="1"/>
          <p:nvPr/>
        </p:nvSpPr>
        <p:spPr>
          <a:xfrm>
            <a:off x="2066544" y="6316808"/>
            <a:ext cx="8906256" cy="36933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a:t>
            </a:r>
            <a:r>
              <a:rPr lang="en-IN" b="1" dirty="0">
                <a:latin typeface="Times New Roman" panose="02020603050405020304" pitchFamily="18" charset="0"/>
                <a:cs typeface="Times New Roman" panose="02020603050405020304" pitchFamily="18" charset="0"/>
              </a:rPr>
              <a:t>Contact page </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dedicated section for professional connections and for interaction.”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1587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6FC69-B622-4904-14B5-5A5AE1F7FEA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CF392EA-12CD-0EE5-E5AA-51DB764DC16C}"/>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Result</a:t>
            </a:r>
            <a:endParaRPr lang="en-US" dirty="0"/>
          </a:p>
        </p:txBody>
      </p:sp>
      <p:pic>
        <p:nvPicPr>
          <p:cNvPr id="3" name="Picture 2">
            <a:extLst>
              <a:ext uri="{FF2B5EF4-FFF2-40B4-BE49-F238E27FC236}">
                <a16:creationId xmlns:a16="http://schemas.microsoft.com/office/drawing/2014/main" id="{C486B4EE-984F-455F-FEE6-15707D9A593D}"/>
              </a:ext>
            </a:extLst>
          </p:cNvPr>
          <p:cNvPicPr>
            <a:picLocks noChangeAspect="1"/>
          </p:cNvPicPr>
          <p:nvPr/>
        </p:nvPicPr>
        <p:blipFill>
          <a:blip r:embed="rId2"/>
          <a:stretch>
            <a:fillRect/>
          </a:stretch>
        </p:blipFill>
        <p:spPr>
          <a:xfrm>
            <a:off x="1426632" y="1232452"/>
            <a:ext cx="9338734" cy="4566244"/>
          </a:xfrm>
          <a:prstGeom prst="rect">
            <a:avLst/>
          </a:prstGeom>
        </p:spPr>
      </p:pic>
      <p:sp>
        <p:nvSpPr>
          <p:cNvPr id="4" name="TextBox 3">
            <a:extLst>
              <a:ext uri="{FF2B5EF4-FFF2-40B4-BE49-F238E27FC236}">
                <a16:creationId xmlns:a16="http://schemas.microsoft.com/office/drawing/2014/main" id="{7B6D7F32-5268-8858-EA44-9BABE5D275C0}"/>
              </a:ext>
            </a:extLst>
          </p:cNvPr>
          <p:cNvSpPr txBox="1"/>
          <p:nvPr/>
        </p:nvSpPr>
        <p:spPr>
          <a:xfrm>
            <a:off x="1082991" y="5867327"/>
            <a:ext cx="10026017" cy="923330"/>
          </a:xfrm>
          <a:prstGeom prst="rect">
            <a:avLst/>
          </a:prstGeom>
          <a:noFill/>
        </p:spPr>
        <p:txBody>
          <a:bodyPr wrap="square">
            <a:spAutoFit/>
          </a:bodyPr>
          <a:lstStyle/>
          <a:p>
            <a:pPr algn="ct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Ready to build tab </a:t>
            </a:r>
            <a:r>
              <a:rPr lang="en-US" dirty="0">
                <a:latin typeface="Times New Roman" panose="02020603050405020304" pitchFamily="18" charset="0"/>
                <a:cs typeface="Times New Roman" panose="02020603050405020304" pitchFamily="18" charset="0"/>
              </a:rPr>
              <a:t>,represents the readiness to take on new projects and collaborations. And a thoughtfully designed </a:t>
            </a:r>
            <a:r>
              <a:rPr lang="en-US" b="1" dirty="0">
                <a:latin typeface="Times New Roman" panose="02020603050405020304" pitchFamily="18" charset="0"/>
                <a:cs typeface="Times New Roman" panose="02020603050405020304" pitchFamily="18" charset="0"/>
              </a:rPr>
              <a:t>footer</a:t>
            </a:r>
            <a:r>
              <a:rPr lang="en-US" dirty="0">
                <a:latin typeface="Times New Roman" panose="02020603050405020304" pitchFamily="18" charset="0"/>
                <a:cs typeface="Times New Roman" panose="02020603050405020304" pitchFamily="18" charset="0"/>
              </a:rPr>
              <a:t> that adds completeness to the website, offering direct access to my contact links and reinforcing my digital presence.”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026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a:bodyPr>
          <a:lstStyle/>
          <a:p>
            <a:r>
              <a:rPr lang="en-US" dirty="0"/>
              <a:t>GITHUB AND DEPLOYMNET LINK</a:t>
            </a:r>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r>
              <a:rPr lang="en-US" sz="2800" dirty="0">
                <a:latin typeface="Times New Roman" panose="02020603050405020304" pitchFamily="18" charset="0"/>
                <a:cs typeface="Times New Roman" panose="02020603050405020304" pitchFamily="18" charset="0"/>
              </a:rPr>
              <a:t>Attach your </a:t>
            </a:r>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Link : </a:t>
            </a:r>
          </a:p>
          <a:p>
            <a:pPr marL="0" indent="0">
              <a:buNone/>
            </a:pPr>
            <a:r>
              <a:rPr lang="en-US" sz="2800" b="1" dirty="0">
                <a:latin typeface="Times New Roman" panose="02020603050405020304" pitchFamily="18" charset="0"/>
                <a:cs typeface="Times New Roman" panose="02020603050405020304" pitchFamily="18" charset="0"/>
              </a:rPr>
              <a:t>                   https://github.com/3sha507/AICTE-FWD-PROJECT.git</a:t>
            </a:r>
          </a:p>
          <a:p>
            <a:pPr marL="305435" indent="-305435"/>
            <a:r>
              <a:rPr lang="en-US" sz="2800" dirty="0">
                <a:latin typeface="Times New Roman" panose="02020603050405020304" pitchFamily="18" charset="0"/>
                <a:ea typeface="+mn-lt"/>
                <a:cs typeface="Times New Roman" panose="02020603050405020304" pitchFamily="18" charset="0"/>
              </a:rPr>
              <a:t>Deployment link: </a:t>
            </a:r>
            <a:r>
              <a:rPr lang="en-IN" sz="2800" dirty="0">
                <a:latin typeface="Times New Roman" panose="02020603050405020304" pitchFamily="18" charset="0"/>
                <a:cs typeface="Times New Roman" panose="02020603050405020304" pitchFamily="18" charset="0"/>
              </a:rPr>
              <a:t> </a:t>
            </a:r>
          </a:p>
          <a:p>
            <a:pPr marL="0" indent="0">
              <a:buNone/>
            </a:pPr>
            <a:r>
              <a:rPr lang="en-IN" sz="2800" b="1" dirty="0">
                <a:latin typeface="Times New Roman" panose="02020603050405020304" pitchFamily="18" charset="0"/>
                <a:cs typeface="Times New Roman" panose="02020603050405020304" pitchFamily="18" charset="0"/>
              </a:rPr>
              <a:t>			</a:t>
            </a:r>
            <a:r>
              <a:rPr lang="en-IN" sz="2800" b="1" dirty="0">
                <a:solidFill>
                  <a:schemeClr val="tx1"/>
                </a:solidFill>
                <a:latin typeface="Times New Roman" panose="02020603050405020304" pitchFamily="18" charset="0"/>
                <a:cs typeface="Times New Roman" panose="02020603050405020304" pitchFamily="18" charset="0"/>
              </a:rPr>
              <a:t>     </a:t>
            </a:r>
            <a:r>
              <a:rPr lang="en-IN" sz="2800" b="1" u="sng" dirty="0">
                <a:solidFill>
                  <a:schemeClr val="tx1"/>
                </a:solidFill>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https://3sha507.github.io/AICTE-FWD-PROJECT/</a:t>
            </a:r>
            <a:endParaRPr lang="en-US" sz="2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32933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69533"/>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sp>
        <p:nvSpPr>
          <p:cNvPr id="4" name="Rectangle 2">
            <a:extLst>
              <a:ext uri="{FF2B5EF4-FFF2-40B4-BE49-F238E27FC236}">
                <a16:creationId xmlns:a16="http://schemas.microsoft.com/office/drawing/2014/main" id="{AE90F0D3-BDEA-0292-92F3-78C774C3D8CE}"/>
              </a:ext>
            </a:extLst>
          </p:cNvPr>
          <p:cNvSpPr>
            <a:spLocks noGrp="1" noChangeArrowheads="1"/>
          </p:cNvSpPr>
          <p:nvPr>
            <p:ph idx="1"/>
          </p:nvPr>
        </p:nvSpPr>
        <p:spPr bwMode="auto">
          <a:xfrm>
            <a:off x="581192" y="1604253"/>
            <a:ext cx="10911372" cy="406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dirty="0">
                <a:latin typeface="Times New Roman" panose="02020603050405020304" pitchFamily="18" charset="0"/>
                <a:cs typeface="Times New Roman" panose="02020603050405020304" pitchFamily="18" charset="0"/>
              </a:rPr>
              <a:t>The Interactive Digital Portfolio successfully transforms a traditional resume into a dynamic, engaging, and personalized web experience.</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allows developers to showcase their skills, achievements, and projects in a visually appealing and interactive format that reflects their creativity and professionalism.</a:t>
            </a:r>
          </a:p>
          <a:p>
            <a:r>
              <a:rPr lang="en-US" sz="2000" dirty="0">
                <a:latin typeface="Times New Roman" panose="02020603050405020304" pitchFamily="18" charset="0"/>
                <a:cs typeface="Times New Roman" panose="02020603050405020304" pitchFamily="18" charset="0"/>
              </a:rPr>
              <a:t>By integrating modern web technologies like HTML, CSS, and JavaScript, the portfolio ensures responsiveness, interactivity, and aesthetic appeal across all devices.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It not only highlights technical abilities but also enhances the user’s personal brand and digital presence in the competitive tech world.</a:t>
            </a:r>
          </a:p>
          <a:p>
            <a:r>
              <a:rPr lang="en-US" sz="2000" dirty="0">
                <a:latin typeface="Times New Roman" panose="02020603050405020304" pitchFamily="18" charset="0"/>
                <a:cs typeface="Times New Roman" panose="02020603050405020304" pitchFamily="18" charset="0"/>
              </a:rPr>
              <a:t>This project demonstrates the importance of combining design, functionality, and storytelling to create impactful digital identities - empowering developers to stand out, connect, and communicate their journey with confidence.</a:t>
            </a:r>
          </a:p>
        </p:txBody>
      </p:sp>
      <p:sp>
        <p:nvSpPr>
          <p:cNvPr id="3" name="TextBox 2">
            <a:extLst>
              <a:ext uri="{FF2B5EF4-FFF2-40B4-BE49-F238E27FC236}">
                <a16:creationId xmlns:a16="http://schemas.microsoft.com/office/drawing/2014/main" id="{CE554F96-C409-F944-D737-0CBA83DB6542}"/>
              </a:ext>
            </a:extLst>
          </p:cNvPr>
          <p:cNvSpPr txBox="1"/>
          <p:nvPr/>
        </p:nvSpPr>
        <p:spPr>
          <a:xfrm>
            <a:off x="1247106" y="5977548"/>
            <a:ext cx="9579543" cy="400110"/>
          </a:xfrm>
          <a:prstGeom prst="rect">
            <a:avLst/>
          </a:prstGeom>
          <a:noFill/>
        </p:spPr>
        <p:txBody>
          <a:bodyPr wrap="square">
            <a:spAutoFit/>
          </a:bodyPr>
          <a:lstStyle/>
          <a:p>
            <a:r>
              <a:rPr lang="en-US" sz="2000" b="1" dirty="0"/>
              <a:t>💡 </a:t>
            </a:r>
            <a:r>
              <a:rPr lang="en-US" sz="2000" b="1" i="1" dirty="0"/>
              <a:t>"A portfolio is more than a website — it's a reflection of who you are as a creator."</a:t>
            </a:r>
            <a:endParaRPr lang="en-IN" sz="2000" b="1" dirty="0"/>
          </a:p>
        </p:txBody>
      </p:sp>
    </p:spTree>
    <p:extLst>
      <p:ext uri="{BB962C8B-B14F-4D97-AF65-F5344CB8AC3E}">
        <p14:creationId xmlns:p14="http://schemas.microsoft.com/office/powerpoint/2010/main" val="31833151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439418" y="632903"/>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sz="4400" b="1" dirty="0"/>
              <a:t>🚀 </a:t>
            </a:r>
            <a:r>
              <a:rPr lang="en-US" sz="4400" b="1" dirty="0">
                <a:solidFill>
                  <a:schemeClr val="accent1"/>
                </a:solidFill>
                <a:latin typeface="Times New Roman" panose="02020603050405020304" pitchFamily="18" charset="0"/>
                <a:cs typeface="Times New Roman" panose="02020603050405020304" pitchFamily="18" charset="0"/>
              </a:rPr>
              <a:t>Future scope</a:t>
            </a:r>
          </a:p>
        </p:txBody>
      </p:sp>
      <p:sp>
        <p:nvSpPr>
          <p:cNvPr id="2" name="Content Placeholder 1">
            <a:extLst>
              <a:ext uri="{FF2B5EF4-FFF2-40B4-BE49-F238E27FC236}">
                <a16:creationId xmlns:a16="http://schemas.microsoft.com/office/drawing/2014/main" id="{9D34F224-4AA0-CB45-7156-5485779AB06F}"/>
              </a:ext>
            </a:extLst>
          </p:cNvPr>
          <p:cNvSpPr>
            <a:spLocks noGrp="1" noChangeArrowheads="1"/>
          </p:cNvSpPr>
          <p:nvPr>
            <p:ph idx="1"/>
          </p:nvPr>
        </p:nvSpPr>
        <p:spPr bwMode="auto">
          <a:xfrm>
            <a:off x="593422" y="1279375"/>
            <a:ext cx="10315453" cy="5129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Dark &amp; Light Theme Toggle:</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Implement a smart theme switcher for better accessibility and user preference.</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AI-Powered Personalization: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Integrate AI to dynamically recommend portfolio layouts, themes, or projects based on visitor interest.</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Interactive Chatbot / Voice Assistant:</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Add an AI-driven assistant to guide visitors through your portfolio and answer questions.</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Analytics Dashboard:</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Track visitor interactions, clicks, and engagement to improve content presentation.</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Multimedia Enhancements:</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Include background music, animations, and voice introductions to make the experience immersive.</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Backend Integration:</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Enable message saving, feedback collection, and contact form automation using Firebase or Node.js.</a:t>
            </a:r>
          </a:p>
          <a:p>
            <a:r>
              <a:rPr lang="en-IN" sz="1800" dirty="0">
                <a:latin typeface="Times New Roman" panose="02020603050405020304" pitchFamily="18" charset="0"/>
                <a:cs typeface="Times New Roman" panose="02020603050405020304" pitchFamily="18" charset="0"/>
              </a:rPr>
              <a:t>🌐 </a:t>
            </a:r>
            <a:r>
              <a:rPr lang="en-IN" sz="1800" b="1" dirty="0">
                <a:latin typeface="Times New Roman" panose="02020603050405020304" pitchFamily="18" charset="0"/>
                <a:cs typeface="Times New Roman" panose="02020603050405020304" pitchFamily="18" charset="0"/>
              </a:rPr>
              <a:t>Custom Domain &amp; Hosting:</a:t>
            </a:r>
            <a:br>
              <a:rPr lang="en-IN" sz="1800" dirty="0">
                <a:latin typeface="Times New Roman" panose="02020603050405020304" pitchFamily="18" charset="0"/>
                <a:cs typeface="Times New Roman" panose="02020603050405020304" pitchFamily="18" charset="0"/>
              </a:rPr>
            </a:br>
            <a:r>
              <a:rPr lang="en-IN" sz="1800" dirty="0">
                <a:latin typeface="Times New Roman" panose="02020603050405020304" pitchFamily="18" charset="0"/>
                <a:cs typeface="Times New Roman" panose="02020603050405020304" pitchFamily="18" charset="0"/>
              </a:rPr>
              <a:t>Deploy on a personalized domain with SSL certification for a professional digital identity.</a:t>
            </a:r>
          </a:p>
        </p:txBody>
      </p:sp>
    </p:spTree>
    <p:extLst>
      <p:ext uri="{BB962C8B-B14F-4D97-AF65-F5344CB8AC3E}">
        <p14:creationId xmlns:p14="http://schemas.microsoft.com/office/powerpoint/2010/main" val="6148826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numCol="1">
            <a:noAutofit/>
          </a:bodyPr>
          <a:lstStyle/>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 W3Schools – </a:t>
            </a:r>
            <a:r>
              <a:rPr lang="en-IN" sz="2000" b="1" dirty="0">
                <a:solidFill>
                  <a:srgbClr val="0F0F0F"/>
                </a:solidFill>
                <a:latin typeface="Times New Roman" panose="02020603050405020304" pitchFamily="18" charset="0"/>
                <a:ea typeface="+mn-lt"/>
                <a:cs typeface="Times New Roman" panose="02020603050405020304" pitchFamily="18" charset="0"/>
              </a:rPr>
              <a:t>https://www.w3schools.com/  </a:t>
            </a:r>
          </a:p>
          <a:p>
            <a:pPr marL="0" indent="0">
              <a:buNone/>
            </a:pPr>
            <a:r>
              <a:rPr lang="en-IN" sz="2000" dirty="0">
                <a:solidFill>
                  <a:srgbClr val="0F0F0F"/>
                </a:solidFill>
                <a:latin typeface="Times New Roman" panose="02020603050405020304" pitchFamily="18" charset="0"/>
                <a:ea typeface="+mn-lt"/>
                <a:cs typeface="Times New Roman" panose="02020603050405020304" pitchFamily="18" charset="0"/>
              </a:rPr>
              <a:t>			  *For HTML, CSS, and JavaScript syntax and design structure guidance.*</a:t>
            </a:r>
          </a:p>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 MDN Web Docs – </a:t>
            </a:r>
            <a:r>
              <a:rPr lang="en-IN" sz="2000" b="1" dirty="0">
                <a:solidFill>
                  <a:srgbClr val="0F0F0F"/>
                </a:solidFill>
                <a:latin typeface="Times New Roman" panose="02020603050405020304" pitchFamily="18" charset="0"/>
                <a:ea typeface="+mn-lt"/>
                <a:cs typeface="Times New Roman" panose="02020603050405020304" pitchFamily="18" charset="0"/>
              </a:rPr>
              <a:t>https://developer.mozilla.org/  </a:t>
            </a:r>
          </a:p>
          <a:p>
            <a:pPr marL="0" indent="0">
              <a:buNone/>
            </a:pPr>
            <a:r>
              <a:rPr lang="en-IN" sz="2000" dirty="0">
                <a:solidFill>
                  <a:srgbClr val="0F0F0F"/>
                </a:solidFill>
                <a:latin typeface="Times New Roman" panose="02020603050405020304" pitchFamily="18" charset="0"/>
                <a:ea typeface="+mn-lt"/>
                <a:cs typeface="Times New Roman" panose="02020603050405020304" pitchFamily="18" charset="0"/>
              </a:rPr>
              <a:t>			  *For detailed documentation on modern web development practices.*</a:t>
            </a:r>
          </a:p>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 Font Awesome – </a:t>
            </a:r>
            <a:r>
              <a:rPr lang="en-IN" sz="2000" b="1" dirty="0">
                <a:solidFill>
                  <a:srgbClr val="0F0F0F"/>
                </a:solidFill>
                <a:latin typeface="Times New Roman" panose="02020603050405020304" pitchFamily="18" charset="0"/>
                <a:ea typeface="+mn-lt"/>
                <a:cs typeface="Times New Roman" panose="02020603050405020304" pitchFamily="18" charset="0"/>
              </a:rPr>
              <a:t>https://fontawesome.com/  </a:t>
            </a:r>
          </a:p>
          <a:p>
            <a:pPr marL="0" indent="0">
              <a:buNone/>
            </a:pPr>
            <a:r>
              <a:rPr lang="en-IN" sz="2000" dirty="0">
                <a:solidFill>
                  <a:srgbClr val="0F0F0F"/>
                </a:solidFill>
                <a:latin typeface="Times New Roman" panose="02020603050405020304" pitchFamily="18" charset="0"/>
                <a:ea typeface="+mn-lt"/>
                <a:cs typeface="Times New Roman" panose="02020603050405020304" pitchFamily="18" charset="0"/>
              </a:rPr>
              <a:t>			 *For using high-quality icons and visual elements in the interface.*</a:t>
            </a:r>
          </a:p>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 CSS-Tricks – </a:t>
            </a:r>
            <a:r>
              <a:rPr lang="en-IN" sz="2000" b="1" dirty="0">
                <a:solidFill>
                  <a:srgbClr val="0F0F0F"/>
                </a:solidFill>
                <a:latin typeface="Times New Roman" panose="02020603050405020304" pitchFamily="18" charset="0"/>
                <a:ea typeface="+mn-lt"/>
                <a:cs typeface="Times New Roman" panose="02020603050405020304" pitchFamily="18" charset="0"/>
              </a:rPr>
              <a:t>https://css-tricks.com/  </a:t>
            </a:r>
          </a:p>
          <a:p>
            <a:pPr marL="0" indent="0">
              <a:buNone/>
            </a:pPr>
            <a:r>
              <a:rPr lang="en-IN" sz="2000" dirty="0">
                <a:solidFill>
                  <a:srgbClr val="0F0F0F"/>
                </a:solidFill>
                <a:latin typeface="Times New Roman" panose="02020603050405020304" pitchFamily="18" charset="0"/>
                <a:ea typeface="+mn-lt"/>
                <a:cs typeface="Times New Roman" panose="02020603050405020304" pitchFamily="18" charset="0"/>
              </a:rPr>
              <a:t>		         *Practical guides and articles on CSS techniques, animations, and effects.*</a:t>
            </a:r>
          </a:p>
        </p:txBody>
      </p:sp>
    </p:spTree>
    <p:extLst>
      <p:ext uri="{BB962C8B-B14F-4D97-AF65-F5344CB8AC3E}">
        <p14:creationId xmlns:p14="http://schemas.microsoft.com/office/powerpoint/2010/main" val="728950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BBAC2-1289-5B45-0D14-7FFEB803BEC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1EFC9E4-4F78-73B5-8B71-9B09B2CE2ABF}"/>
              </a:ext>
            </a:extLst>
          </p:cNvPr>
          <p:cNvSpPr>
            <a:spLocks noGrp="1"/>
          </p:cNvSpPr>
          <p:nvPr>
            <p:ph type="title"/>
          </p:nvPr>
        </p:nvSpPr>
        <p:spPr>
          <a:xfrm>
            <a:off x="581192" y="771730"/>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References</a:t>
            </a: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2B532BED-2E91-CBEA-4A5E-46B6C3D9976B}"/>
              </a:ext>
            </a:extLst>
          </p:cNvPr>
          <p:cNvSpPr>
            <a:spLocks noGrp="1"/>
          </p:cNvSpPr>
          <p:nvPr>
            <p:ph idx="1"/>
          </p:nvPr>
        </p:nvSpPr>
        <p:spPr/>
        <p:txBody>
          <a:bodyPr numCol="1">
            <a:noAutofit/>
          </a:bodyPr>
          <a:lstStyle/>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 </a:t>
            </a:r>
            <a:r>
              <a:rPr lang="en-IN" sz="2000" dirty="0" err="1">
                <a:solidFill>
                  <a:srgbClr val="0F0F0F"/>
                </a:solidFill>
                <a:latin typeface="Times New Roman" panose="02020603050405020304" pitchFamily="18" charset="0"/>
                <a:ea typeface="+mn-lt"/>
                <a:cs typeface="Times New Roman" panose="02020603050405020304" pitchFamily="18" charset="0"/>
              </a:rPr>
              <a:t>Codrops</a:t>
            </a:r>
            <a:r>
              <a:rPr lang="en-IN" sz="2000" dirty="0">
                <a:solidFill>
                  <a:srgbClr val="0F0F0F"/>
                </a:solidFill>
                <a:latin typeface="Times New Roman" panose="02020603050405020304" pitchFamily="18" charset="0"/>
                <a:ea typeface="+mn-lt"/>
                <a:cs typeface="Times New Roman" panose="02020603050405020304" pitchFamily="18" charset="0"/>
              </a:rPr>
              <a:t> (Tutorials &amp; Demos) – </a:t>
            </a:r>
            <a:r>
              <a:rPr lang="en-IN" sz="2000" b="1" dirty="0">
                <a:solidFill>
                  <a:srgbClr val="0F0F0F"/>
                </a:solidFill>
                <a:latin typeface="Times New Roman" panose="02020603050405020304" pitchFamily="18" charset="0"/>
                <a:ea typeface="+mn-lt"/>
                <a:cs typeface="Times New Roman" panose="02020603050405020304" pitchFamily="18" charset="0"/>
              </a:rPr>
              <a:t>https://tympanus.net/codrops/  </a:t>
            </a:r>
          </a:p>
          <a:p>
            <a:pPr marL="0" indent="0">
              <a:buNone/>
            </a:pPr>
            <a:r>
              <a:rPr lang="en-IN" sz="2000" dirty="0">
                <a:solidFill>
                  <a:srgbClr val="0F0F0F"/>
                </a:solidFill>
                <a:latin typeface="Times New Roman" panose="02020603050405020304" pitchFamily="18" charset="0"/>
                <a:ea typeface="+mn-lt"/>
                <a:cs typeface="Times New Roman" panose="02020603050405020304" pitchFamily="18" charset="0"/>
              </a:rPr>
              <a:t>			*Creative UI/UX experiments and advanced CSS effect tutorials.*</a:t>
            </a:r>
          </a:p>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 CSSFX – </a:t>
            </a:r>
            <a:r>
              <a:rPr lang="en-IN" sz="2000" b="1" dirty="0">
                <a:solidFill>
                  <a:srgbClr val="0F0F0F"/>
                </a:solidFill>
                <a:latin typeface="Times New Roman" panose="02020603050405020304" pitchFamily="18" charset="0"/>
                <a:ea typeface="+mn-lt"/>
                <a:cs typeface="Times New Roman" panose="02020603050405020304" pitchFamily="18" charset="0"/>
              </a:rPr>
              <a:t>https://cssfx.dev/  </a:t>
            </a:r>
          </a:p>
          <a:p>
            <a:pPr marL="0" indent="0">
              <a:buNone/>
            </a:pPr>
            <a:r>
              <a:rPr lang="en-IN" sz="2000" dirty="0">
                <a:solidFill>
                  <a:srgbClr val="0F0F0F"/>
                </a:solidFill>
                <a:latin typeface="Times New Roman" panose="02020603050405020304" pitchFamily="18" charset="0"/>
                <a:ea typeface="+mn-lt"/>
                <a:cs typeface="Times New Roman" panose="02020603050405020304" pitchFamily="18" charset="0"/>
              </a:rPr>
              <a:t>			*A curated collection of small, reusable CSS effects for buttons, cards, loaders, etc.*</a:t>
            </a:r>
          </a:p>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 Animate.css – </a:t>
            </a:r>
            <a:r>
              <a:rPr lang="en-IN" sz="2000" b="1" dirty="0">
                <a:solidFill>
                  <a:srgbClr val="0F0F0F"/>
                </a:solidFill>
                <a:latin typeface="Times New Roman" panose="02020603050405020304" pitchFamily="18" charset="0"/>
                <a:ea typeface="+mn-lt"/>
                <a:cs typeface="Times New Roman" panose="02020603050405020304" pitchFamily="18" charset="0"/>
              </a:rPr>
              <a:t>https://animate.style/  </a:t>
            </a:r>
          </a:p>
          <a:p>
            <a:pPr marL="0" indent="0">
              <a:buNone/>
            </a:pPr>
            <a:r>
              <a:rPr lang="en-IN" sz="2000" dirty="0">
                <a:solidFill>
                  <a:srgbClr val="0F0F0F"/>
                </a:solidFill>
                <a:latin typeface="Times New Roman" panose="02020603050405020304" pitchFamily="18" charset="0"/>
                <a:ea typeface="+mn-lt"/>
                <a:cs typeface="Times New Roman" panose="02020603050405020304" pitchFamily="18" charset="0"/>
              </a:rPr>
              <a:t>			*Ready-made CSS animations for quick, polished transitions.*</a:t>
            </a:r>
          </a:p>
          <a:p>
            <a:pPr marL="305435" indent="-305435"/>
            <a:r>
              <a:rPr lang="en-IN" sz="2000" dirty="0">
                <a:solidFill>
                  <a:srgbClr val="0F0F0F"/>
                </a:solidFill>
                <a:latin typeface="Times New Roman" panose="02020603050405020304" pitchFamily="18" charset="0"/>
                <a:ea typeface="+mn-lt"/>
                <a:cs typeface="Times New Roman" panose="02020603050405020304" pitchFamily="18" charset="0"/>
              </a:rPr>
              <a:t>- GitHub Docs – </a:t>
            </a:r>
            <a:r>
              <a:rPr lang="en-IN" sz="2000" b="1" dirty="0">
                <a:solidFill>
                  <a:srgbClr val="0F0F0F"/>
                </a:solidFill>
                <a:latin typeface="Times New Roman" panose="02020603050405020304" pitchFamily="18" charset="0"/>
                <a:ea typeface="+mn-lt"/>
                <a:cs typeface="Times New Roman" panose="02020603050405020304" pitchFamily="18" charset="0"/>
              </a:rPr>
              <a:t>https://docs.github.com/  </a:t>
            </a:r>
          </a:p>
          <a:p>
            <a:pPr marL="0" indent="0">
              <a:buNone/>
            </a:pPr>
            <a:r>
              <a:rPr lang="en-IN" sz="2000" dirty="0">
                <a:solidFill>
                  <a:srgbClr val="0F0F0F"/>
                </a:solidFill>
                <a:latin typeface="Times New Roman" panose="02020603050405020304" pitchFamily="18" charset="0"/>
                <a:ea typeface="+mn-lt"/>
                <a:cs typeface="Times New Roman" panose="02020603050405020304" pitchFamily="18" charset="0"/>
              </a:rPr>
              <a:t>			 *For version control, repository setup, and collaboration.*</a:t>
            </a:r>
          </a:p>
        </p:txBody>
      </p:sp>
    </p:spTree>
    <p:extLst>
      <p:ext uri="{BB962C8B-B14F-4D97-AF65-F5344CB8AC3E}">
        <p14:creationId xmlns:p14="http://schemas.microsoft.com/office/powerpoint/2010/main" val="42871422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327306"/>
            <a:ext cx="9298744" cy="1325563"/>
          </a:xfrm>
        </p:spPr>
        <p:txBody>
          <a:bodyPr>
            <a:normAutofit/>
          </a:bodyPr>
          <a:lstStyle/>
          <a:p>
            <a:pPr algn="ctr"/>
            <a:r>
              <a:rPr lang="en-US" sz="6000" b="1" dirty="0">
                <a:solidFill>
                  <a:srgbClr val="002060"/>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Times New Roman" panose="02020603050405020304" pitchFamily="18" charset="0"/>
                <a:cs typeface="Times New Roman" panose="02020603050405020304" pitchFamily="18" charset="0"/>
              </a:rPr>
              <a:t>Problem Statement</a:t>
            </a:r>
            <a:endParaRPr lang="en-US" sz="4400" dirty="0">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E6FA226B-B793-1ABD-FBA7-D34D3073B2DB}"/>
              </a:ext>
            </a:extLst>
          </p:cNvPr>
          <p:cNvSpPr>
            <a:spLocks noGrp="1" noChangeArrowheads="1"/>
          </p:cNvSpPr>
          <p:nvPr>
            <p:ph idx="1"/>
          </p:nvPr>
        </p:nvSpPr>
        <p:spPr bwMode="auto">
          <a:xfrm>
            <a:off x="284988" y="1520312"/>
            <a:ext cx="11494008" cy="4865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dirty="0">
                <a:latin typeface="Times New Roman" panose="02020603050405020304" pitchFamily="18" charset="0"/>
                <a:cs typeface="Times New Roman" panose="02020603050405020304" pitchFamily="18" charset="0"/>
              </a:rPr>
              <a:t>Traditional resumes lack the ability to fully demonstrate a developer's skills, creativity, and achievements. Employers and recruiters are often faced with static documents that fail to showcase candidates’ real-world experience or their technical prowess. There is an urgent need for a more dynamic, engaging, and intuitive platform where developers can present their projects and expertise interactively.</a:t>
            </a:r>
          </a:p>
          <a:p>
            <a:pPr marL="0" indent="0">
              <a:buNone/>
            </a:pPr>
            <a:r>
              <a:rPr lang="en-US" sz="2000" b="1" dirty="0">
                <a:latin typeface="Times New Roman" panose="02020603050405020304" pitchFamily="18" charset="0"/>
                <a:cs typeface="Times New Roman" panose="02020603050405020304" pitchFamily="18" charset="0"/>
              </a:rPr>
              <a:t>Key Points:</a:t>
            </a:r>
          </a:p>
          <a:p>
            <a:r>
              <a:rPr lang="en-US" sz="1800" dirty="0">
                <a:latin typeface="Times New Roman" panose="02020603050405020304" pitchFamily="18" charset="0"/>
                <a:cs typeface="Times New Roman" panose="02020603050405020304" pitchFamily="18" charset="0"/>
              </a:rPr>
              <a:t>Static resumes do not reflect technical growth or creativity</a:t>
            </a:r>
          </a:p>
          <a:p>
            <a:r>
              <a:rPr lang="en-US" sz="1800" dirty="0">
                <a:latin typeface="Times New Roman" panose="02020603050405020304" pitchFamily="18" charset="0"/>
                <a:cs typeface="Times New Roman" panose="02020603050405020304" pitchFamily="18" charset="0"/>
              </a:rPr>
              <a:t>Lack of a centralized place to display achievements, skills, and projects</a:t>
            </a:r>
          </a:p>
          <a:p>
            <a:r>
              <a:rPr lang="en-US" sz="1800" dirty="0">
                <a:latin typeface="Times New Roman" panose="02020603050405020304" pitchFamily="18" charset="0"/>
                <a:cs typeface="Times New Roman" panose="02020603050405020304" pitchFamily="18" charset="0"/>
              </a:rPr>
              <a:t>Difficulty attracting recruiters through conventional application methods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Objectives:</a:t>
            </a:r>
          </a:p>
          <a:p>
            <a:r>
              <a:rPr lang="en-US" sz="1800" dirty="0">
                <a:latin typeface="Times New Roman" panose="02020603050405020304" pitchFamily="18" charset="0"/>
                <a:cs typeface="Times New Roman" panose="02020603050405020304" pitchFamily="18" charset="0"/>
              </a:rPr>
              <a:t>Create a personalized and dynamic portfolio website for developers</a:t>
            </a:r>
          </a:p>
          <a:p>
            <a:r>
              <a:rPr lang="en-US" sz="1800" dirty="0">
                <a:latin typeface="Times New Roman" panose="02020603050405020304" pitchFamily="18" charset="0"/>
                <a:cs typeface="Times New Roman" panose="02020603050405020304" pitchFamily="18" charset="0"/>
              </a:rPr>
              <a:t>Enable interactivity, smooth navigation, and visually rich presentations</a:t>
            </a:r>
          </a:p>
          <a:p>
            <a:r>
              <a:rPr lang="en-US" sz="1800" dirty="0">
                <a:latin typeface="Times New Roman" panose="02020603050405020304" pitchFamily="18" charset="0"/>
                <a:cs typeface="Times New Roman" panose="02020603050405020304" pitchFamily="18" charset="0"/>
              </a:rPr>
              <a:t>Make it easy to update, customize, and share portfolios for academic, internship, or job opportunities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7164"/>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6F47B10D-BA02-E027-46A1-3EB9B387A427}"/>
              </a:ext>
            </a:extLst>
          </p:cNvPr>
          <p:cNvSpPr>
            <a:spLocks noGrp="1" noChangeArrowheads="1"/>
          </p:cNvSpPr>
          <p:nvPr>
            <p:ph idx="1"/>
          </p:nvPr>
        </p:nvSpPr>
        <p:spPr bwMode="auto">
          <a:xfrm>
            <a:off x="581192" y="1427655"/>
            <a:ext cx="11319510" cy="3714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250000"/>
              </a:lnSpc>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PROJECT PHASES:</a:t>
            </a:r>
          </a:p>
          <a:p>
            <a:r>
              <a:rPr lang="en-IN" sz="2000" b="1" dirty="0">
                <a:latin typeface="Times New Roman" panose="02020603050405020304" pitchFamily="18" charset="0"/>
                <a:cs typeface="Times New Roman" panose="02020603050405020304" pitchFamily="18" charset="0"/>
              </a:rPr>
              <a:t>Requirement Gathering: </a:t>
            </a:r>
            <a:r>
              <a:rPr lang="en-IN" sz="2000" dirty="0">
                <a:latin typeface="Times New Roman" panose="02020603050405020304" pitchFamily="18" charset="0"/>
                <a:cs typeface="Times New Roman" panose="02020603050405020304" pitchFamily="18" charset="0"/>
              </a:rPr>
              <a:t>Identify must-have profile sections (About, Skills, Projects, Contact, etc.)</a:t>
            </a:r>
          </a:p>
          <a:p>
            <a:r>
              <a:rPr lang="en-IN" sz="2000" b="1" dirty="0">
                <a:latin typeface="Times New Roman" panose="02020603050405020304" pitchFamily="18" charset="0"/>
                <a:cs typeface="Times New Roman" panose="02020603050405020304" pitchFamily="18" charset="0"/>
              </a:rPr>
              <a:t>Design: </a:t>
            </a:r>
            <a:r>
              <a:rPr lang="en-IN" sz="2000" dirty="0">
                <a:latin typeface="Times New Roman" panose="02020603050405020304" pitchFamily="18" charset="0"/>
                <a:cs typeface="Times New Roman" panose="02020603050405020304" pitchFamily="18" charset="0"/>
              </a:rPr>
              <a:t>Plan website layout, user flow, and UI/UX for responsiveness</a:t>
            </a:r>
          </a:p>
          <a:p>
            <a:r>
              <a:rPr lang="en-IN" sz="2000" b="1" dirty="0">
                <a:latin typeface="Times New Roman" panose="02020603050405020304" pitchFamily="18" charset="0"/>
                <a:cs typeface="Times New Roman" panose="02020603050405020304" pitchFamily="18" charset="0"/>
              </a:rPr>
              <a:t>Implementation: </a:t>
            </a:r>
            <a:r>
              <a:rPr lang="en-IN" sz="2000" dirty="0">
                <a:latin typeface="Times New Roman" panose="02020603050405020304" pitchFamily="18" charset="0"/>
                <a:cs typeface="Times New Roman" panose="02020603050405020304" pitchFamily="18" charset="0"/>
              </a:rPr>
              <a:t>Develop using HTML, CSS, and JavaScript for structure, styling, and interactivity</a:t>
            </a:r>
          </a:p>
          <a:p>
            <a:r>
              <a:rPr lang="en-IN" sz="2000" b="1" dirty="0">
                <a:latin typeface="Times New Roman" panose="02020603050405020304" pitchFamily="18" charset="0"/>
                <a:cs typeface="Times New Roman" panose="02020603050405020304" pitchFamily="18" charset="0"/>
              </a:rPr>
              <a:t>Enhancement: </a:t>
            </a:r>
            <a:r>
              <a:rPr lang="en-IN" sz="2000" dirty="0">
                <a:latin typeface="Times New Roman" panose="02020603050405020304" pitchFamily="18" charset="0"/>
                <a:cs typeface="Times New Roman" panose="02020603050405020304" pitchFamily="18" charset="0"/>
              </a:rPr>
              <a:t>Use animation libraries (GSAP, </a:t>
            </a:r>
            <a:r>
              <a:rPr lang="en-IN" sz="2000" dirty="0" err="1">
                <a:latin typeface="Times New Roman" panose="02020603050405020304" pitchFamily="18" charset="0"/>
                <a:cs typeface="Times New Roman" panose="02020603050405020304" pitchFamily="18" charset="0"/>
              </a:rPr>
              <a:t>ScrollMagic</a:t>
            </a:r>
            <a:r>
              <a:rPr lang="en-IN" sz="2000" dirty="0">
                <a:latin typeface="Times New Roman" panose="02020603050405020304" pitchFamily="18" charset="0"/>
                <a:cs typeface="Times New Roman" panose="02020603050405020304" pitchFamily="18" charset="0"/>
              </a:rPr>
              <a:t>) for transitions and engaging effects</a:t>
            </a:r>
          </a:p>
          <a:p>
            <a:r>
              <a:rPr lang="en-IN" sz="2000" b="1" dirty="0">
                <a:latin typeface="Times New Roman" panose="02020603050405020304" pitchFamily="18" charset="0"/>
                <a:cs typeface="Times New Roman" panose="02020603050405020304" pitchFamily="18" charset="0"/>
              </a:rPr>
              <a:t>Testing and Deployment: </a:t>
            </a:r>
            <a:r>
              <a:rPr lang="en-IN" sz="2000" dirty="0">
                <a:latin typeface="Times New Roman" panose="02020603050405020304" pitchFamily="18" charset="0"/>
                <a:cs typeface="Times New Roman" panose="02020603050405020304" pitchFamily="18" charset="0"/>
              </a:rPr>
              <a:t>Ensure cross-browser compatibility, mobile responsiveness, and host online (GitHub Pages/Netlify)</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20690-33DF-5901-5277-D22F15697E5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190C96A-5B8B-7BA8-1522-E7055287FA83}"/>
              </a:ext>
            </a:extLst>
          </p:cNvPr>
          <p:cNvSpPr>
            <a:spLocks noGrp="1"/>
          </p:cNvSpPr>
          <p:nvPr>
            <p:ph type="title"/>
          </p:nvPr>
        </p:nvSpPr>
        <p:spPr>
          <a:xfrm>
            <a:off x="581192" y="808876"/>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System  Approach</a:t>
            </a:r>
            <a:endParaRPr lang="en-US" sz="4400" dirty="0">
              <a:solidFill>
                <a:schemeClr val="accent1"/>
              </a:solidFill>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CCCFBDB-2CA0-B238-5775-A07D5D208E92}"/>
              </a:ext>
            </a:extLst>
          </p:cNvPr>
          <p:cNvSpPr>
            <a:spLocks noGrp="1" noChangeArrowheads="1"/>
          </p:cNvSpPr>
          <p:nvPr>
            <p:ph idx="1"/>
          </p:nvPr>
        </p:nvSpPr>
        <p:spPr bwMode="auto">
          <a:xfrm>
            <a:off x="581192" y="1527456"/>
            <a:ext cx="11319510" cy="419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2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TECHNOLOGIES USED</a:t>
            </a:r>
          </a:p>
          <a:p>
            <a:r>
              <a:rPr lang="en-IN" sz="2000" b="1" dirty="0">
                <a:latin typeface="Times New Roman" panose="02020603050405020304" pitchFamily="18" charset="0"/>
                <a:cs typeface="Times New Roman" panose="02020603050405020304" pitchFamily="18" charset="0"/>
              </a:rPr>
              <a:t>HTML5: </a:t>
            </a:r>
            <a:r>
              <a:rPr lang="en-IN" sz="2000" dirty="0">
                <a:latin typeface="Times New Roman" panose="02020603050405020304" pitchFamily="18" charset="0"/>
                <a:cs typeface="Times New Roman" panose="02020603050405020304" pitchFamily="18" charset="0"/>
              </a:rPr>
              <a:t>Semantic markup, responsive structure</a:t>
            </a:r>
          </a:p>
          <a:p>
            <a:r>
              <a:rPr lang="en-IN" sz="2000" b="1" dirty="0">
                <a:latin typeface="Times New Roman" panose="02020603050405020304" pitchFamily="18" charset="0"/>
                <a:cs typeface="Times New Roman" panose="02020603050405020304" pitchFamily="18" charset="0"/>
              </a:rPr>
              <a:t>CSS3: </a:t>
            </a:r>
            <a:r>
              <a:rPr lang="en-IN" sz="2000" dirty="0">
                <a:latin typeface="Times New Roman" panose="02020603050405020304" pitchFamily="18" charset="0"/>
                <a:cs typeface="Times New Roman" panose="02020603050405020304" pitchFamily="18" charset="0"/>
              </a:rPr>
              <a:t>Styling, Flexbox/Grid layout, custom animations, media queries for mobile-friendliness</a:t>
            </a:r>
          </a:p>
          <a:p>
            <a:r>
              <a:rPr lang="en-IN" sz="2000" b="1" dirty="0">
                <a:latin typeface="Times New Roman" panose="02020603050405020304" pitchFamily="18" charset="0"/>
                <a:cs typeface="Times New Roman" panose="02020603050405020304" pitchFamily="18" charset="0"/>
              </a:rPr>
              <a:t>JavaScript: </a:t>
            </a:r>
            <a:r>
              <a:rPr lang="en-IN" sz="2000" dirty="0">
                <a:latin typeface="Times New Roman" panose="02020603050405020304" pitchFamily="18" charset="0"/>
                <a:cs typeface="Times New Roman" panose="02020603050405020304" pitchFamily="18" charset="0"/>
              </a:rPr>
              <a:t>Dynamic features (modal pop-ups, filtering, smooth scroll), connecting sections, enabling navigation logic</a:t>
            </a:r>
          </a:p>
          <a:p>
            <a:r>
              <a:rPr lang="en-IN" sz="2000" b="1" dirty="0">
                <a:latin typeface="Times New Roman" panose="02020603050405020304" pitchFamily="18" charset="0"/>
                <a:cs typeface="Times New Roman" panose="02020603050405020304" pitchFamily="18" charset="0"/>
              </a:rPr>
              <a:t>GSAP/</a:t>
            </a:r>
            <a:r>
              <a:rPr lang="en-IN" sz="2000" b="1" dirty="0" err="1">
                <a:latin typeface="Times New Roman" panose="02020603050405020304" pitchFamily="18" charset="0"/>
                <a:cs typeface="Times New Roman" panose="02020603050405020304" pitchFamily="18" charset="0"/>
              </a:rPr>
              <a:t>ScrollMagic</a:t>
            </a:r>
            <a:r>
              <a:rPr lang="en-IN" sz="2000" b="1" dirty="0">
                <a:latin typeface="Times New Roman" panose="02020603050405020304" pitchFamily="18" charset="0"/>
                <a:cs typeface="Times New Roman" panose="02020603050405020304" pitchFamily="18" charset="0"/>
              </a:rPr>
              <a:t> (Optional): </a:t>
            </a:r>
            <a:r>
              <a:rPr lang="en-IN" sz="2000" dirty="0">
                <a:latin typeface="Times New Roman" panose="02020603050405020304" pitchFamily="18" charset="0"/>
                <a:cs typeface="Times New Roman" panose="02020603050405020304" pitchFamily="18" charset="0"/>
              </a:rPr>
              <a:t>Advanced animations for element transitions and scroll-based effects</a:t>
            </a:r>
          </a:p>
          <a:p>
            <a:r>
              <a:rPr lang="en-IN" sz="2000" b="1" dirty="0" err="1">
                <a:latin typeface="Times New Roman" panose="02020603050405020304" pitchFamily="18" charset="0"/>
                <a:cs typeface="Times New Roman" panose="02020603050405020304" pitchFamily="18" charset="0"/>
              </a:rPr>
              <a:t>FontAwesome</a:t>
            </a:r>
            <a:r>
              <a:rPr lang="en-IN" sz="2000" b="1"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rPr>
              <a:t>Icon library for visual enhancement</a:t>
            </a:r>
          </a:p>
          <a:p>
            <a:r>
              <a:rPr lang="en-IN" sz="2000" b="1" dirty="0">
                <a:latin typeface="Times New Roman" panose="02020603050405020304" pitchFamily="18" charset="0"/>
                <a:cs typeface="Times New Roman" panose="02020603050405020304" pitchFamily="18" charset="0"/>
              </a:rPr>
              <a:t>Hosting Platforms: </a:t>
            </a:r>
            <a:r>
              <a:rPr lang="en-IN" sz="2000" dirty="0">
                <a:latin typeface="Times New Roman" panose="02020603050405020304" pitchFamily="18" charset="0"/>
                <a:cs typeface="Times New Roman" panose="02020603050405020304" pitchFamily="18" charset="0"/>
              </a:rPr>
              <a:t>GitHub Pages, Netlify for free and easy web deployment</a:t>
            </a:r>
          </a:p>
        </p:txBody>
      </p:sp>
    </p:spTree>
    <p:extLst>
      <p:ext uri="{BB962C8B-B14F-4D97-AF65-F5344CB8AC3E}">
        <p14:creationId xmlns:p14="http://schemas.microsoft.com/office/powerpoint/2010/main" val="2899493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6299E-144E-416F-D7A6-6404737F243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32C227E-5B12-334A-0872-D7B24E97F9F4}"/>
              </a:ext>
            </a:extLst>
          </p:cNvPr>
          <p:cNvSpPr>
            <a:spLocks noGrp="1"/>
          </p:cNvSpPr>
          <p:nvPr>
            <p:ph type="title"/>
          </p:nvPr>
        </p:nvSpPr>
        <p:spPr>
          <a:xfrm>
            <a:off x="581192" y="802740"/>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99099BC-9F7B-3B46-B542-1BAFF76FA30E}"/>
              </a:ext>
            </a:extLst>
          </p:cNvPr>
          <p:cNvSpPr>
            <a:spLocks noGrp="1" noChangeArrowheads="1"/>
          </p:cNvSpPr>
          <p:nvPr>
            <p:ph idx="1"/>
          </p:nvPr>
        </p:nvSpPr>
        <p:spPr bwMode="auto">
          <a:xfrm>
            <a:off x="488963" y="1504471"/>
            <a:ext cx="11443957" cy="4902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800" dirty="0">
                <a:latin typeface="Times New Roman" panose="02020603050405020304" pitchFamily="18" charset="0"/>
                <a:cs typeface="Times New Roman" panose="02020603050405020304" pitchFamily="18" charset="0"/>
              </a:rPr>
              <a:t>The project mainly uses JavaScript-driven algorithms for dynamic interactivity and user experience enhancements:</a:t>
            </a:r>
          </a:p>
          <a:p>
            <a:r>
              <a:rPr lang="en-US" sz="2000" b="1" dirty="0">
                <a:latin typeface="Times New Roman" panose="02020603050405020304" pitchFamily="18" charset="0"/>
                <a:cs typeface="Times New Roman" panose="02020603050405020304" pitchFamily="18" charset="0"/>
              </a:rPr>
              <a:t>MODAL PROJECT DETAIL INTERACTION: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When a project card is clicked, a modal popup opens to display detailed information about the project. This involves event listeners on each project card, fetching associated modal content by ID, and showing or hiding the modal with smooth transitions. It also stops page scroll when modal is open to focus user attention.</a:t>
            </a:r>
          </a:p>
          <a:p>
            <a:pPr marL="0" indent="0">
              <a:buNone/>
            </a:pPr>
            <a:endParaRPr lang="en-US" sz="5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PROJECT FILTERING:</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Project cards have data attributes indicating categories or tags. Clicking on filter tabs triggers filtering logic that compares the selected filter value against each project's tags, showing or hiding cards accordingly with a small delay for smooth visual transition.</a:t>
            </a:r>
          </a:p>
          <a:p>
            <a:pPr marL="0" indent="0">
              <a:buNone/>
            </a:pPr>
            <a:endParaRPr lang="en-US" sz="5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SCROLL ANIMATIONS (INTERSECTION OBSERVER):</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The Intersection Observer API monitors when sections and skill bar elements come into view. This triggers class additions that animate fade-ins and skill bar fill progress, improving visual engagement without heavy scroll event processing.</a:t>
            </a:r>
          </a:p>
        </p:txBody>
      </p:sp>
    </p:spTree>
    <p:extLst>
      <p:ext uri="{BB962C8B-B14F-4D97-AF65-F5344CB8AC3E}">
        <p14:creationId xmlns:p14="http://schemas.microsoft.com/office/powerpoint/2010/main" val="3754308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01F69-77B8-8468-C848-5312EAF0859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40C26FA-F5FC-8042-F226-62F03716193F}"/>
              </a:ext>
            </a:extLst>
          </p:cNvPr>
          <p:cNvSpPr>
            <a:spLocks noGrp="1"/>
          </p:cNvSpPr>
          <p:nvPr>
            <p:ph type="title"/>
          </p:nvPr>
        </p:nvSpPr>
        <p:spPr>
          <a:xfrm>
            <a:off x="581192" y="885036"/>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AFA5A7A8-D9BB-FF73-45EC-12E93E7C5031}"/>
              </a:ext>
            </a:extLst>
          </p:cNvPr>
          <p:cNvSpPr>
            <a:spLocks noGrp="1" noChangeArrowheads="1"/>
          </p:cNvSpPr>
          <p:nvPr>
            <p:ph idx="1"/>
          </p:nvPr>
        </p:nvSpPr>
        <p:spPr bwMode="auto">
          <a:xfrm>
            <a:off x="488963" y="1895295"/>
            <a:ext cx="11389093" cy="3974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SMOOTH NAVIGATION: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Navigation links scroll smoothly to the targeted section accounting for header height offset. This uses JavaScript </a:t>
            </a:r>
            <a:r>
              <a:rPr lang="en-US" sz="1800" dirty="0" err="1">
                <a:latin typeface="Times New Roman" panose="02020603050405020304" pitchFamily="18" charset="0"/>
                <a:cs typeface="Times New Roman" panose="02020603050405020304" pitchFamily="18" charset="0"/>
              </a:rPr>
              <a:t>scrollTo</a:t>
            </a:r>
            <a:r>
              <a:rPr lang="en-US" sz="1800" dirty="0">
                <a:latin typeface="Times New Roman" panose="02020603050405020304" pitchFamily="18" charset="0"/>
                <a:cs typeface="Times New Roman" panose="02020603050405020304" pitchFamily="18" charset="0"/>
              </a:rPr>
              <a:t> with behavior set to 'smooth', ensuring a seamless user experience.</a:t>
            </a:r>
          </a:p>
          <a:p>
            <a:pPr marL="0" indent="0">
              <a:buNone/>
            </a:pPr>
            <a:endParaRPr lang="en-US" sz="5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SKILL BAR ANIMATION:</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Proficiency levels are read from data attributes on skill containers; the fill bars get animated widths and color-coded classes for visual representation of skill levels.</a:t>
            </a:r>
          </a:p>
          <a:p>
            <a:pPr marL="0" indent="0">
              <a:buNone/>
            </a:pPr>
            <a:endParaRPr lang="en-US" sz="11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INTERACTIVE AVATAR SWAP:</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Clicking the profile avatar swaps between two images with a brief pulse animation effect.</a:t>
            </a:r>
          </a:p>
          <a:p>
            <a:pPr marL="0" indent="0">
              <a:buNone/>
            </a:pPr>
            <a:endParaRPr lang="en-US" sz="500" dirty="0">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These core logics combine to make the portfolio site interactive, engaging, and easy to navigate.</a:t>
            </a:r>
          </a:p>
        </p:txBody>
      </p:sp>
    </p:spTree>
    <p:extLst>
      <p:ext uri="{BB962C8B-B14F-4D97-AF65-F5344CB8AC3E}">
        <p14:creationId xmlns:p14="http://schemas.microsoft.com/office/powerpoint/2010/main" val="34313539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E036D-860D-C023-B4DB-4474A1EFB37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D7D51D7-7721-EA99-8E90-3ACB08B4B401}"/>
              </a:ext>
            </a:extLst>
          </p:cNvPr>
          <p:cNvSpPr>
            <a:spLocks noGrp="1"/>
          </p:cNvSpPr>
          <p:nvPr>
            <p:ph type="title"/>
          </p:nvPr>
        </p:nvSpPr>
        <p:spPr>
          <a:xfrm>
            <a:off x="581192" y="793596"/>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A8ABD43D-957B-9209-350A-9312C39BDEDC}"/>
              </a:ext>
            </a:extLst>
          </p:cNvPr>
          <p:cNvSpPr>
            <a:spLocks noGrp="1" noChangeArrowheads="1"/>
          </p:cNvSpPr>
          <p:nvPr>
            <p:ph idx="1"/>
          </p:nvPr>
        </p:nvSpPr>
        <p:spPr bwMode="auto">
          <a:xfrm>
            <a:off x="671843" y="1445168"/>
            <a:ext cx="9980917" cy="48746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b="1" dirty="0">
                <a:solidFill>
                  <a:schemeClr val="tx1"/>
                </a:solidFill>
                <a:latin typeface="Times New Roman" panose="02020603050405020304" pitchFamily="18" charset="0"/>
                <a:cs typeface="Times New Roman" panose="02020603050405020304" pitchFamily="18" charset="0"/>
              </a:rPr>
              <a:t>Product Catalog Creation</a:t>
            </a:r>
          </a:p>
          <a:p>
            <a:r>
              <a:rPr lang="en-US" sz="1800" dirty="0">
                <a:latin typeface="Times New Roman" panose="02020603050405020304" pitchFamily="18" charset="0"/>
                <a:cs typeface="Times New Roman" panose="02020603050405020304" pitchFamily="18" charset="0"/>
              </a:rPr>
              <a:t>Organize portfolio into sections: About Me, Skills, Projects, Achievements, Contact.</a:t>
            </a:r>
          </a:p>
          <a:p>
            <a:r>
              <a:rPr lang="en-US" sz="1800" dirty="0">
                <a:latin typeface="Times New Roman" panose="02020603050405020304" pitchFamily="18" charset="0"/>
                <a:cs typeface="Times New Roman" panose="02020603050405020304" pitchFamily="18" charset="0"/>
              </a:rPr>
              <a:t>Display projects with images, key details, and tags for easy browsing and filtering.</a:t>
            </a:r>
          </a:p>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b="1" dirty="0">
                <a:solidFill>
                  <a:schemeClr val="tx1"/>
                </a:solidFill>
                <a:latin typeface="Times New Roman" panose="02020603050405020304" pitchFamily="18" charset="0"/>
                <a:cs typeface="Times New Roman" panose="02020603050405020304" pitchFamily="18" charset="0"/>
              </a:rPr>
              <a:t>Frontend Design</a:t>
            </a:r>
            <a:endParaRPr lang="en-US" altLang="en-US" sz="2000" dirty="0">
              <a:solidFill>
                <a:schemeClr val="tx1"/>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Use HTML5, CSS3, Flexbox, and Grid for a modern, responsive layout.</a:t>
            </a:r>
          </a:p>
          <a:p>
            <a:r>
              <a:rPr lang="en-US" sz="1800" dirty="0">
                <a:latin typeface="Times New Roman" panose="02020603050405020304" pitchFamily="18" charset="0"/>
                <a:cs typeface="Times New Roman" panose="02020603050405020304" pitchFamily="18" charset="0"/>
              </a:rPr>
              <a:t>Apply custom styles, color themes, and icons for visual appeal across devices.</a:t>
            </a:r>
          </a:p>
          <a:p>
            <a:r>
              <a:rPr lang="en-US" sz="1800" dirty="0">
                <a:latin typeface="Times New Roman" panose="02020603050405020304" pitchFamily="18" charset="0"/>
                <a:cs typeface="Times New Roman" panose="02020603050405020304" pitchFamily="18" charset="0"/>
              </a:rPr>
              <a:t>Add animated elements like progress bars for engagement.</a:t>
            </a:r>
          </a:p>
          <a:p>
            <a:pPr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b="1" dirty="0">
                <a:solidFill>
                  <a:schemeClr val="tx1"/>
                </a:solidFill>
                <a:latin typeface="Times New Roman" panose="02020603050405020304" pitchFamily="18" charset="0"/>
                <a:cs typeface="Times New Roman" panose="02020603050405020304" pitchFamily="18" charset="0"/>
              </a:rPr>
              <a:t>Interactive Features</a:t>
            </a:r>
            <a:endParaRPr lang="en-US" altLang="en-US" sz="2000" dirty="0">
              <a:solidFill>
                <a:schemeClr val="tx1"/>
              </a:solidFill>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Enable smooth navigation and section highlighting.</a:t>
            </a:r>
          </a:p>
          <a:p>
            <a:r>
              <a:rPr lang="en-US" sz="1800" dirty="0">
                <a:latin typeface="Times New Roman" panose="02020603050405020304" pitchFamily="18" charset="0"/>
                <a:cs typeface="Times New Roman" panose="02020603050405020304" pitchFamily="18" charset="0"/>
              </a:rPr>
              <a:t>Filter projects by category and show details in pop-up modals.</a:t>
            </a:r>
          </a:p>
          <a:p>
            <a:r>
              <a:rPr lang="en-US" sz="1800" dirty="0">
                <a:latin typeface="Times New Roman" panose="02020603050405020304" pitchFamily="18" charset="0"/>
                <a:cs typeface="Times New Roman" panose="02020603050405020304" pitchFamily="18" charset="0"/>
              </a:rPr>
              <a:t>Animate skills and avatar images for a lively, personal experience.</a:t>
            </a:r>
          </a:p>
        </p:txBody>
      </p:sp>
    </p:spTree>
    <p:extLst>
      <p:ext uri="{BB962C8B-B14F-4D97-AF65-F5344CB8AC3E}">
        <p14:creationId xmlns:p14="http://schemas.microsoft.com/office/powerpoint/2010/main" val="3965359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23355"/>
            <a:ext cx="11029616" cy="530296"/>
          </a:xfrm>
        </p:spPr>
        <p:txBody>
          <a:bodyPr>
            <a:normAutofit fontScale="90000"/>
          </a:bodyPr>
          <a:lstStyle/>
          <a:p>
            <a:r>
              <a:rPr lang="en-US" sz="4400" b="1" dirty="0">
                <a:solidFill>
                  <a:schemeClr val="accent1"/>
                </a:solidFill>
                <a:latin typeface="Times New Roman" panose="02020603050405020304" pitchFamily="18" charset="0"/>
                <a:ea typeface="+mj-lt"/>
                <a:cs typeface="Times New Roman" panose="02020603050405020304" pitchFamily="18" charset="0"/>
              </a:rPr>
              <a:t>Algorithm &amp; Deployment</a:t>
            </a:r>
            <a:endParaRPr lang="en-US" dirty="0">
              <a:latin typeface="Times New Roman" panose="02020603050405020304" pitchFamily="18" charset="0"/>
              <a:cs typeface="Times New Roman" panose="02020603050405020304" pitchFamily="18" charset="0"/>
            </a:endParaRPr>
          </a:p>
        </p:txBody>
      </p:sp>
      <p:sp>
        <p:nvSpPr>
          <p:cNvPr id="3" name="Rectangle 1">
            <a:extLst>
              <a:ext uri="{FF2B5EF4-FFF2-40B4-BE49-F238E27FC236}">
                <a16:creationId xmlns:a16="http://schemas.microsoft.com/office/drawing/2014/main" id="{2A13D4AF-BC64-937B-E983-E2F50E4F343E}"/>
              </a:ext>
            </a:extLst>
          </p:cNvPr>
          <p:cNvSpPr>
            <a:spLocks noGrp="1" noChangeArrowheads="1"/>
          </p:cNvSpPr>
          <p:nvPr>
            <p:ph idx="1"/>
          </p:nvPr>
        </p:nvSpPr>
        <p:spPr bwMode="auto">
          <a:xfrm>
            <a:off x="721888" y="1790406"/>
            <a:ext cx="10748224" cy="4244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lnSpc>
                <a:spcPct val="150000"/>
              </a:lnSpc>
              <a:spcBef>
                <a:spcPct val="0"/>
              </a:spcBef>
              <a:spcAft>
                <a:spcPct val="0"/>
              </a:spcAft>
              <a:buClrTx/>
              <a:buSzTx/>
              <a:buFont typeface="Wingdings" panose="05000000000000000000" pitchFamily="2" charset="2"/>
              <a:buChar char="Ø"/>
            </a:pPr>
            <a:r>
              <a:rPr lang="en-US" altLang="en-US" sz="2000" b="1" dirty="0">
                <a:solidFill>
                  <a:schemeClr val="tx1"/>
                </a:solidFill>
                <a:latin typeface="Times New Roman" panose="02020603050405020304" pitchFamily="18" charset="0"/>
                <a:cs typeface="Times New Roman" panose="02020603050405020304" pitchFamily="18" charset="0"/>
              </a:rPr>
              <a:t>Deployment</a:t>
            </a:r>
            <a:endParaRPr lang="en-US" altLang="en-US" sz="2000" dirty="0">
              <a:solidFill>
                <a:schemeClr val="tx1"/>
              </a:solidFill>
              <a:latin typeface="Times New Roman" panose="02020603050405020304" pitchFamily="18" charset="0"/>
              <a:cs typeface="Times New Roman" panose="02020603050405020304" pitchFamily="18" charset="0"/>
            </a:endParaRPr>
          </a:p>
          <a:p>
            <a:r>
              <a:rPr lang="en-US" sz="1800" dirty="0"/>
              <a:t>The portfolio website is deployed as a static site using free hosting platforms like GitHub Pages or Netlify.</a:t>
            </a:r>
          </a:p>
          <a:p>
            <a:r>
              <a:rPr lang="en-US" sz="1800" dirty="0"/>
              <a:t>The deployment involves:</a:t>
            </a:r>
          </a:p>
          <a:p>
            <a:pPr lvl="1">
              <a:buFont typeface="Wingdings" panose="05000000000000000000" pitchFamily="2" charset="2"/>
              <a:buChar char="q"/>
            </a:pPr>
            <a:r>
              <a:rPr lang="en-US" sz="1800" dirty="0"/>
              <a:t>Pushing the HTML, CSS, JavaScript, and asset files to a GitHub repository.</a:t>
            </a:r>
          </a:p>
          <a:p>
            <a:pPr lvl="1">
              <a:buFont typeface="Wingdings" panose="05000000000000000000" pitchFamily="2" charset="2"/>
              <a:buChar char="q"/>
            </a:pPr>
            <a:r>
              <a:rPr lang="en-US" sz="1800" dirty="0"/>
              <a:t>Connecting the repository to GitHub Pages or Netlify for automated deployment on push.</a:t>
            </a:r>
          </a:p>
          <a:p>
            <a:pPr lvl="1">
              <a:buFont typeface="Wingdings" panose="05000000000000000000" pitchFamily="2" charset="2"/>
              <a:buChar char="q"/>
            </a:pPr>
            <a:r>
              <a:rPr lang="en-US" sz="1800" dirty="0"/>
              <a:t>The site becomes accessible via a public URL shared in the resume or linked on professional profiles.</a:t>
            </a:r>
          </a:p>
          <a:p>
            <a:r>
              <a:rPr lang="en-US" sz="1800" dirty="0"/>
              <a:t>Deployment benefits:</a:t>
            </a:r>
          </a:p>
          <a:p>
            <a:pPr lvl="1">
              <a:buFont typeface="Wingdings" panose="05000000000000000000" pitchFamily="2" charset="2"/>
              <a:buChar char="q"/>
            </a:pPr>
            <a:r>
              <a:rPr lang="en-US" sz="1800" dirty="0"/>
              <a:t>Cost-effective, easy to update, and accessible from anywhere</a:t>
            </a:r>
          </a:p>
          <a:p>
            <a:pPr lvl="1">
              <a:buFont typeface="Wingdings" panose="05000000000000000000" pitchFamily="2" charset="2"/>
              <a:buChar char="q"/>
            </a:pPr>
            <a:r>
              <a:rPr lang="en-US" sz="1800" dirty="0"/>
              <a:t>No backend server needed, simplifying hosting and maintenance</a:t>
            </a:r>
          </a:p>
          <a:p>
            <a:pPr lvl="1">
              <a:buFont typeface="Wingdings" panose="05000000000000000000" pitchFamily="2" charset="2"/>
              <a:buChar char="q"/>
            </a:pPr>
            <a:r>
              <a:rPr lang="en-US" sz="1800" dirty="0"/>
              <a:t>Supports continuous integration workflows for version control and updates</a:t>
            </a:r>
          </a:p>
        </p:txBody>
      </p:sp>
    </p:spTree>
    <p:extLst>
      <p:ext uri="{BB962C8B-B14F-4D97-AF65-F5344CB8AC3E}">
        <p14:creationId xmlns:p14="http://schemas.microsoft.com/office/powerpoint/2010/main" val="41545087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529</TotalTime>
  <Words>1785</Words>
  <Application>Microsoft Office PowerPoint</Application>
  <PresentationFormat>Widescreen</PresentationFormat>
  <Paragraphs>140</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Franklin Gothic Book</vt:lpstr>
      <vt:lpstr>Franklin Gothic Demi</vt:lpstr>
      <vt:lpstr>Franklin Gothic Demi (Headings)</vt:lpstr>
      <vt:lpstr>Times New Roman</vt:lpstr>
      <vt:lpstr>Wingdings</vt:lpstr>
      <vt:lpstr>Wingdings 2</vt:lpstr>
      <vt:lpstr>DividendVTI</vt:lpstr>
      <vt:lpstr>“ INTERACTIVE DIGITAL PORTFOLIO ” [ “My Digital Space“ ]</vt:lpstr>
      <vt:lpstr>OUTLINE</vt:lpstr>
      <vt:lpstr>Problem Statement</vt:lpstr>
      <vt:lpstr>System  Approach</vt:lpstr>
      <vt:lpstr>System  Approach</vt:lpstr>
      <vt:lpstr>Algorithm &amp; Deployment</vt:lpstr>
      <vt:lpstr>Algorithm &amp; Deployment</vt:lpstr>
      <vt:lpstr>Algorithm &amp; Deployment</vt:lpstr>
      <vt:lpstr>Algorithm &amp; Deployment</vt:lpstr>
      <vt:lpstr>Result</vt:lpstr>
      <vt:lpstr>Result</vt:lpstr>
      <vt:lpstr>Result</vt:lpstr>
      <vt:lpstr>Result</vt:lpstr>
      <vt:lpstr>Result</vt:lpstr>
      <vt:lpstr>Result</vt:lpstr>
      <vt:lpstr>Result</vt:lpstr>
      <vt:lpstr>Result</vt:lpstr>
      <vt:lpstr>Result</vt:lpstr>
      <vt:lpstr>Result</vt:lpstr>
      <vt:lpstr>Result</vt:lpstr>
      <vt:lpstr>Result</vt:lpstr>
      <vt:lpstr>GITHUB AND DEPLOYMNET LINK</vt:lpstr>
      <vt:lpstr>Conclusion</vt:lpstr>
      <vt:lpstr>PowerPoint Presentation</vt:lpstr>
      <vt:lpstr>References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baikan dhanusha</cp:lastModifiedBy>
  <cp:revision>56</cp:revision>
  <dcterms:created xsi:type="dcterms:W3CDTF">2021-05-26T16:50:10Z</dcterms:created>
  <dcterms:modified xsi:type="dcterms:W3CDTF">2025-10-08T15:23:47Z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