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6" Type="http://schemas.openxmlformats.org/officeDocument/2006/relationships/slideLayout" Target="../slideLayouts/slideLayout1.xml"/><Relationship Id="rId7"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7" Type="http://schemas.openxmlformats.org/officeDocument/2006/relationships/slideLayout" Target="../slideLayouts/slideLayout1.xml"/><Relationship Id="rId8"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sp>
        <p:nvSpPr>
          <p:cNvPr id="4" name="Text 1"/>
          <p:cNvSpPr/>
          <p:nvPr/>
        </p:nvSpPr>
        <p:spPr>
          <a:xfrm>
            <a:off x="6319599" y="1668185"/>
            <a:ext cx="7477601" cy="2499598"/>
          </a:xfrm>
          <a:prstGeom prst="rect">
            <a:avLst/>
          </a:prstGeom>
          <a:noFill/>
          <a:ln/>
        </p:spPr>
        <p:txBody>
          <a:bodyPr wrap="square" rtlCol="0" anchor="t"/>
          <a:lstStyle/>
          <a:p>
            <a:pPr indent="0" marL="0">
              <a:lnSpc>
                <a:spcPts val="6561"/>
              </a:lnSpc>
              <a:buNone/>
            </a:pPr>
            <a:r>
              <a:rPr lang="en-US" sz="5249" dirty="0">
                <a:solidFill>
                  <a:srgbClr val="FFFFFF"/>
                </a:solidFill>
                <a:latin typeface="Barlow, sans-serif" pitchFamily="34" charset="0"/>
                <a:ea typeface="Barlow, sans-serif" pitchFamily="34" charset="-122"/>
                <a:cs typeface="Barlow, sans-serif" pitchFamily="34" charset="-120"/>
              </a:rPr>
              <a:t>Introduction to Basic Process Utility Commands</a:t>
            </a:r>
            <a:endParaRPr lang="en-US" sz="5249" dirty="0"/>
          </a:p>
        </p:txBody>
      </p:sp>
      <p:sp>
        <p:nvSpPr>
          <p:cNvPr id="5" name="Text 2"/>
          <p:cNvSpPr/>
          <p:nvPr/>
        </p:nvSpPr>
        <p:spPr>
          <a:xfrm>
            <a:off x="6319599" y="4501039"/>
            <a:ext cx="7477601" cy="1421606"/>
          </a:xfrm>
          <a:prstGeom prst="rect">
            <a:avLst/>
          </a:prstGeom>
          <a:noFill/>
          <a:ln/>
        </p:spPr>
        <p:txBody>
          <a:bodyPr wrap="square" rtlCol="0" anchor="t"/>
          <a:lstStyle/>
          <a:p>
            <a:pPr indent="0" marL="0">
              <a:lnSpc>
                <a:spcPts val="2799"/>
              </a:lnSpc>
              <a:buNone/>
            </a:pPr>
            <a:r>
              <a:rPr lang="en-US" sz="1750" dirty="0">
                <a:solidFill>
                  <a:srgbClr val="E5E0DF"/>
                </a:solidFill>
                <a:latin typeface="Barlow" pitchFamily="34" charset="0"/>
                <a:ea typeface="Barlow" pitchFamily="34" charset="-122"/>
                <a:cs typeface="Barlow" pitchFamily="34" charset="-120"/>
              </a:rPr>
              <a:t>Managing and monitoring processes is an important aspect of system administration. This presentation provides an overview of commonly used process utility commands in Linux. Learn how to list, view, and terminate processes, as well as change their priority to optimize system performance.</a:t>
            </a:r>
            <a:endParaRPr lang="en-US" sz="1750" dirty="0"/>
          </a:p>
        </p:txBody>
      </p:sp>
      <p:sp>
        <p:nvSpPr>
          <p:cNvPr id="6" name="Shape 3"/>
          <p:cNvSpPr/>
          <p:nvPr/>
        </p:nvSpPr>
        <p:spPr>
          <a:xfrm>
            <a:off x="6319599" y="6189226"/>
            <a:ext cx="355402" cy="355402"/>
          </a:xfrm>
          <a:prstGeom prst="roundRect">
            <a:avLst>
              <a:gd name="adj" fmla="val 25726039"/>
            </a:avLst>
          </a:prstGeom>
          <a:noFill/>
          <a:ln w="7620">
            <a:solidFill>
              <a:srgbClr val="FFFFFF"/>
            </a:solidFill>
            <a:prstDash val="solid"/>
          </a:ln>
        </p:spPr>
      </p:sp>
      <p:pic>
        <p:nvPicPr>
          <p:cNvPr id="7" name="Image 1" descr="preencoded.png">    </p:cNvPr>
          <p:cNvPicPr>
            <a:picLocks noChangeAspect="1"/>
          </p:cNvPicPr>
          <p:nvPr/>
        </p:nvPicPr>
        <p:blipFill>
          <a:blip r:embed="rId2"/>
          <a:stretch>
            <a:fillRect/>
          </a:stretch>
        </p:blipFill>
        <p:spPr>
          <a:xfrm>
            <a:off x="6327219" y="6196846"/>
            <a:ext cx="340162" cy="340162"/>
          </a:xfrm>
          <a:prstGeom prst="rect">
            <a:avLst/>
          </a:prstGeom>
        </p:spPr>
      </p:pic>
      <p:sp>
        <p:nvSpPr>
          <p:cNvPr id="8" name="Text 4"/>
          <p:cNvSpPr/>
          <p:nvPr/>
        </p:nvSpPr>
        <p:spPr>
          <a:xfrm>
            <a:off x="6786086" y="6172557"/>
            <a:ext cx="1242060" cy="388858"/>
          </a:xfrm>
          <a:prstGeom prst="rect">
            <a:avLst/>
          </a:prstGeom>
          <a:noFill/>
          <a:ln/>
        </p:spPr>
        <p:txBody>
          <a:bodyPr wrap="none" rtlCol="0" anchor="t"/>
          <a:lstStyle/>
          <a:p>
            <a:pPr algn="l" indent="0" marL="0">
              <a:lnSpc>
                <a:spcPts val="3062"/>
              </a:lnSpc>
              <a:buNone/>
            </a:pPr>
            <a:r>
              <a:rPr lang="en-US" sz="2187" b="1" dirty="0">
                <a:solidFill>
                  <a:srgbClr val="E5E0DF"/>
                </a:solidFill>
                <a:latin typeface="Barlow" pitchFamily="34" charset="0"/>
                <a:ea typeface="Barlow" pitchFamily="34" charset="-122"/>
                <a:cs typeface="Barlow" pitchFamily="34" charset="-120"/>
              </a:rPr>
              <a:t>by dummy</a:t>
            </a:r>
            <a:endParaRPr lang="en-US" sz="2187" dirty="0"/>
          </a:p>
        </p:txBody>
      </p:sp>
      <p:pic>
        <p:nvPicPr>
          <p:cNvPr id="9" name="Image 2" descr="preencoded.png">    </p:cNvPr>
          <p:cNvPicPr>
            <a:picLocks noChangeAspect="1"/>
          </p:cNvPicPr>
          <p:nvPr/>
        </p:nvPicPr>
        <p:blipFill>
          <a:blip r:embed="rId3"/>
          <a:stretch>
            <a:fillRect/>
          </a:stretch>
        </p:blipFill>
        <p:spPr>
          <a:xfrm>
            <a:off x="0" y="0"/>
            <a:ext cx="5486400" cy="8229600"/>
          </a:xfrm>
          <a:prstGeom prst="rect">
            <a:avLst/>
          </a:prstGeom>
        </p:spPr>
      </p:pic>
      <p:pic>
        <p:nvPicPr>
          <p:cNvPr id="10"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sp>
        <p:nvSpPr>
          <p:cNvPr id="4" name="Text 1"/>
          <p:cNvSpPr/>
          <p:nvPr/>
        </p:nvSpPr>
        <p:spPr>
          <a:xfrm>
            <a:off x="2624376" y="1425416"/>
            <a:ext cx="8991600" cy="694373"/>
          </a:xfrm>
          <a:prstGeom prst="rect">
            <a:avLst/>
          </a:prstGeom>
          <a:noFill/>
          <a:ln/>
        </p:spPr>
        <p:txBody>
          <a:bodyPr wrap="none" rtlCol="0" anchor="t"/>
          <a:lstStyle/>
          <a:p>
            <a:pPr indent="0" marL="0">
              <a:lnSpc>
                <a:spcPts val="5468"/>
              </a:lnSpc>
              <a:buNone/>
            </a:pPr>
            <a:r>
              <a:rPr lang="en-US" sz="4374" b="1" dirty="0">
                <a:solidFill>
                  <a:srgbClr val="FFFFFF"/>
                </a:solidFill>
                <a:latin typeface="Barlow" pitchFamily="34" charset="0"/>
                <a:ea typeface="Barlow" pitchFamily="34" charset="-122"/>
                <a:cs typeface="Barlow" pitchFamily="34" charset="-120"/>
              </a:rPr>
              <a:t>Viewing Running Processes using 'ps'</a:t>
            </a:r>
            <a:endParaRPr lang="en-US" sz="4374" dirty="0"/>
          </a:p>
        </p:txBody>
      </p:sp>
      <p:sp>
        <p:nvSpPr>
          <p:cNvPr id="5" name="Shape 2"/>
          <p:cNvSpPr/>
          <p:nvPr/>
        </p:nvSpPr>
        <p:spPr>
          <a:xfrm>
            <a:off x="2624376" y="2564130"/>
            <a:ext cx="2979063" cy="4239935"/>
          </a:xfrm>
          <a:prstGeom prst="roundRect">
            <a:avLst>
              <a:gd name="adj" fmla="val 3356"/>
            </a:avLst>
          </a:prstGeom>
          <a:solidFill>
            <a:srgbClr val="790709"/>
          </a:solidFill>
          <a:ln w="13811">
            <a:solidFill>
              <a:srgbClr val="91080B"/>
            </a:solidFill>
            <a:prstDash val="solid"/>
          </a:ln>
        </p:spPr>
      </p:sp>
      <p:sp>
        <p:nvSpPr>
          <p:cNvPr id="6" name="Text 3"/>
          <p:cNvSpPr/>
          <p:nvPr/>
        </p:nvSpPr>
        <p:spPr>
          <a:xfrm>
            <a:off x="2860358" y="2800112"/>
            <a:ext cx="2221944" cy="347186"/>
          </a:xfrm>
          <a:prstGeom prst="rect">
            <a:avLst/>
          </a:prstGeom>
          <a:noFill/>
          <a:ln/>
        </p:spPr>
        <p:txBody>
          <a:bodyPr wrap="none" rtlCol="0" anchor="t"/>
          <a:lstStyle/>
          <a:p>
            <a:pPr indent="0" marL="0">
              <a:lnSpc>
                <a:spcPts val="2734"/>
              </a:lnSpc>
              <a:buNone/>
            </a:pPr>
            <a:r>
              <a:rPr lang="en-US" sz="2187" b="1" dirty="0">
                <a:solidFill>
                  <a:srgbClr val="E5E0DF"/>
                </a:solidFill>
                <a:latin typeface="Barlow" pitchFamily="34" charset="0"/>
                <a:ea typeface="Barlow" pitchFamily="34" charset="-122"/>
                <a:cs typeface="Barlow" pitchFamily="34" charset="-120"/>
              </a:rPr>
              <a:t>Syntax</a:t>
            </a:r>
            <a:endParaRPr lang="en-US" sz="2187" dirty="0"/>
          </a:p>
        </p:txBody>
      </p:sp>
      <p:sp>
        <p:nvSpPr>
          <p:cNvPr id="7" name="Text 4"/>
          <p:cNvSpPr/>
          <p:nvPr/>
        </p:nvSpPr>
        <p:spPr>
          <a:xfrm>
            <a:off x="2860358" y="3369469"/>
            <a:ext cx="2507099" cy="355402"/>
          </a:xfrm>
          <a:prstGeom prst="rect">
            <a:avLst/>
          </a:prstGeom>
          <a:noFill/>
          <a:ln/>
        </p:spPr>
        <p:txBody>
          <a:bodyPr wrap="none" rtlCol="0" anchor="t"/>
          <a:lstStyle/>
          <a:p>
            <a:pPr indent="0" marL="0">
              <a:lnSpc>
                <a:spcPts val="2799"/>
              </a:lnSpc>
              <a:buNone/>
            </a:pPr>
            <a:r>
              <a:rPr lang="en-US" sz="1750" dirty="0">
                <a:solidFill>
                  <a:srgbClr val="E5E0DF"/>
                </a:solidFill>
                <a:latin typeface="Barlow" pitchFamily="34" charset="0"/>
                <a:ea typeface="Barlow" pitchFamily="34" charset="-122"/>
                <a:cs typeface="Barlow" pitchFamily="34" charset="-120"/>
              </a:rPr>
              <a:t>ps [options]</a:t>
            </a:r>
            <a:endParaRPr lang="en-US" sz="1750" dirty="0"/>
          </a:p>
        </p:txBody>
      </p:sp>
      <p:sp>
        <p:nvSpPr>
          <p:cNvPr id="8" name="Shape 5"/>
          <p:cNvSpPr/>
          <p:nvPr/>
        </p:nvSpPr>
        <p:spPr>
          <a:xfrm>
            <a:off x="5825609" y="2564130"/>
            <a:ext cx="2979063" cy="4239935"/>
          </a:xfrm>
          <a:prstGeom prst="roundRect">
            <a:avLst>
              <a:gd name="adj" fmla="val 3356"/>
            </a:avLst>
          </a:prstGeom>
          <a:solidFill>
            <a:srgbClr val="790709"/>
          </a:solidFill>
          <a:ln w="13811">
            <a:solidFill>
              <a:srgbClr val="91080B"/>
            </a:solidFill>
            <a:prstDash val="solid"/>
          </a:ln>
        </p:spPr>
      </p:sp>
      <p:sp>
        <p:nvSpPr>
          <p:cNvPr id="9" name="Text 6"/>
          <p:cNvSpPr/>
          <p:nvPr/>
        </p:nvSpPr>
        <p:spPr>
          <a:xfrm>
            <a:off x="6061591" y="2800112"/>
            <a:ext cx="2221944" cy="347186"/>
          </a:xfrm>
          <a:prstGeom prst="rect">
            <a:avLst/>
          </a:prstGeom>
          <a:noFill/>
          <a:ln/>
        </p:spPr>
        <p:txBody>
          <a:bodyPr wrap="none" rtlCol="0" anchor="t"/>
          <a:lstStyle/>
          <a:p>
            <a:pPr indent="0" marL="0">
              <a:lnSpc>
                <a:spcPts val="2734"/>
              </a:lnSpc>
              <a:buNone/>
            </a:pPr>
            <a:r>
              <a:rPr lang="en-US" sz="2187" b="1" dirty="0">
                <a:solidFill>
                  <a:srgbClr val="E5E0DF"/>
                </a:solidFill>
                <a:latin typeface="Barlow" pitchFamily="34" charset="0"/>
                <a:ea typeface="Barlow" pitchFamily="34" charset="-122"/>
                <a:cs typeface="Barlow" pitchFamily="34" charset="-120"/>
              </a:rPr>
              <a:t>Description</a:t>
            </a:r>
            <a:endParaRPr lang="en-US" sz="2187" dirty="0"/>
          </a:p>
        </p:txBody>
      </p:sp>
      <p:sp>
        <p:nvSpPr>
          <p:cNvPr id="10" name="Text 7"/>
          <p:cNvSpPr/>
          <p:nvPr/>
        </p:nvSpPr>
        <p:spPr>
          <a:xfrm>
            <a:off x="6061591" y="3369469"/>
            <a:ext cx="2507099" cy="3198614"/>
          </a:xfrm>
          <a:prstGeom prst="rect">
            <a:avLst/>
          </a:prstGeom>
          <a:noFill/>
          <a:ln/>
        </p:spPr>
        <p:txBody>
          <a:bodyPr wrap="square" rtlCol="0" anchor="t"/>
          <a:lstStyle/>
          <a:p>
            <a:pPr indent="0" marL="0">
              <a:lnSpc>
                <a:spcPts val="2799"/>
              </a:lnSpc>
              <a:buNone/>
            </a:pPr>
            <a:r>
              <a:rPr lang="en-US" sz="1750" dirty="0">
                <a:solidFill>
                  <a:srgbClr val="E5E0DF"/>
                </a:solidFill>
                <a:latin typeface="Barlow" pitchFamily="34" charset="0"/>
                <a:ea typeface="Barlow" pitchFamily="34" charset="-122"/>
                <a:cs typeface="Barlow" pitchFamily="34" charset="-120"/>
              </a:rPr>
              <a:t>The 'ps' command lists all currently running processes. Use the option 'aux' to provide a detailed list of all running processes on the system. The '-ef' option allows you to see all processes in a slightly different format.</a:t>
            </a:r>
            <a:endParaRPr lang="en-US" sz="1750" dirty="0"/>
          </a:p>
        </p:txBody>
      </p:sp>
      <p:sp>
        <p:nvSpPr>
          <p:cNvPr id="11" name="Shape 8"/>
          <p:cNvSpPr/>
          <p:nvPr/>
        </p:nvSpPr>
        <p:spPr>
          <a:xfrm>
            <a:off x="9026843" y="2564130"/>
            <a:ext cx="2979063" cy="4239935"/>
          </a:xfrm>
          <a:prstGeom prst="roundRect">
            <a:avLst>
              <a:gd name="adj" fmla="val 3356"/>
            </a:avLst>
          </a:prstGeom>
          <a:solidFill>
            <a:srgbClr val="790709"/>
          </a:solidFill>
          <a:ln w="13811">
            <a:solidFill>
              <a:srgbClr val="91080B"/>
            </a:solidFill>
            <a:prstDash val="solid"/>
          </a:ln>
        </p:spPr>
      </p:sp>
      <p:sp>
        <p:nvSpPr>
          <p:cNvPr id="12" name="Text 9"/>
          <p:cNvSpPr/>
          <p:nvPr/>
        </p:nvSpPr>
        <p:spPr>
          <a:xfrm>
            <a:off x="9262824" y="2800112"/>
            <a:ext cx="2221944" cy="347186"/>
          </a:xfrm>
          <a:prstGeom prst="rect">
            <a:avLst/>
          </a:prstGeom>
          <a:noFill/>
          <a:ln/>
        </p:spPr>
        <p:txBody>
          <a:bodyPr wrap="none" rtlCol="0" anchor="t"/>
          <a:lstStyle/>
          <a:p>
            <a:pPr indent="0" marL="0">
              <a:lnSpc>
                <a:spcPts val="2734"/>
              </a:lnSpc>
              <a:buNone/>
            </a:pPr>
            <a:r>
              <a:rPr lang="en-US" sz="2187" b="1" dirty="0">
                <a:solidFill>
                  <a:srgbClr val="E5E0DF"/>
                </a:solidFill>
                <a:latin typeface="Barlow" pitchFamily="34" charset="0"/>
                <a:ea typeface="Barlow" pitchFamily="34" charset="-122"/>
                <a:cs typeface="Barlow" pitchFamily="34" charset="-120"/>
              </a:rPr>
              <a:t>Example</a:t>
            </a:r>
            <a:endParaRPr lang="en-US" sz="2187" dirty="0"/>
          </a:p>
        </p:txBody>
      </p:sp>
      <p:sp>
        <p:nvSpPr>
          <p:cNvPr id="13" name="Text 10"/>
          <p:cNvSpPr/>
          <p:nvPr/>
        </p:nvSpPr>
        <p:spPr>
          <a:xfrm>
            <a:off x="9262824" y="3369469"/>
            <a:ext cx="2507099" cy="1421606"/>
          </a:xfrm>
          <a:prstGeom prst="rect">
            <a:avLst/>
          </a:prstGeom>
          <a:noFill/>
          <a:ln/>
        </p:spPr>
        <p:txBody>
          <a:bodyPr wrap="square" rtlCol="0" anchor="t"/>
          <a:lstStyle/>
          <a:p>
            <a:pPr indent="0" marL="0">
              <a:lnSpc>
                <a:spcPts val="2799"/>
              </a:lnSpc>
              <a:buNone/>
            </a:pPr>
            <a:r>
              <a:rPr lang="en-US" sz="1750" dirty="0">
                <a:solidFill>
                  <a:srgbClr val="E5E0DF"/>
                </a:solidFill>
                <a:latin typeface="Barlow" pitchFamily="34" charset="0"/>
                <a:ea typeface="Barlow" pitchFamily="34" charset="-122"/>
                <a:cs typeface="Barlow" pitchFamily="34" charset="-120"/>
              </a:rPr>
              <a:t>To list all running processes with more comprehensive information use 'ps aux'.</a:t>
            </a:r>
            <a:endParaRPr lang="en-US" sz="1750" dirty="0"/>
          </a:p>
        </p:txBody>
      </p:sp>
      <p:pic>
        <p:nvPicPr>
          <p:cNvPr id="14"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sp>
        <p:nvSpPr>
          <p:cNvPr id="4" name="Text 1"/>
          <p:cNvSpPr/>
          <p:nvPr/>
        </p:nvSpPr>
        <p:spPr>
          <a:xfrm>
            <a:off x="2624376" y="629007"/>
            <a:ext cx="7391400" cy="694373"/>
          </a:xfrm>
          <a:prstGeom prst="rect">
            <a:avLst/>
          </a:prstGeom>
          <a:noFill/>
          <a:ln/>
        </p:spPr>
        <p:txBody>
          <a:bodyPr wrap="none" rtlCol="0" anchor="t"/>
          <a:lstStyle/>
          <a:p>
            <a:pPr indent="0" marL="0">
              <a:lnSpc>
                <a:spcPts val="5468"/>
              </a:lnSpc>
              <a:buNone/>
            </a:pPr>
            <a:r>
              <a:rPr lang="en-US" sz="4374" b="1" dirty="0">
                <a:solidFill>
                  <a:srgbClr val="FFFFFF"/>
                </a:solidFill>
                <a:latin typeface="Barlow" pitchFamily="34" charset="0"/>
                <a:ea typeface="Barlow" pitchFamily="34" charset="-122"/>
                <a:cs typeface="Barlow" pitchFamily="34" charset="-120"/>
              </a:rPr>
              <a:t>Real-time Monitoring with 'top'</a:t>
            </a:r>
            <a:endParaRPr lang="en-US" sz="4374" dirty="0"/>
          </a:p>
        </p:txBody>
      </p:sp>
      <p:pic>
        <p:nvPicPr>
          <p:cNvPr id="5" name="Image 1" descr="preencoded.png">    </p:cNvPr>
          <p:cNvPicPr>
            <a:picLocks noChangeAspect="1"/>
          </p:cNvPicPr>
          <p:nvPr/>
        </p:nvPicPr>
        <p:blipFill>
          <a:blip r:embed="rId2"/>
          <a:stretch>
            <a:fillRect/>
          </a:stretch>
        </p:blipFill>
        <p:spPr>
          <a:xfrm>
            <a:off x="2624376" y="1767721"/>
            <a:ext cx="2905006" cy="1795343"/>
          </a:xfrm>
          <a:prstGeom prst="rect">
            <a:avLst/>
          </a:prstGeom>
        </p:spPr>
      </p:pic>
      <p:sp>
        <p:nvSpPr>
          <p:cNvPr id="6" name="Text 2"/>
          <p:cNvSpPr/>
          <p:nvPr/>
        </p:nvSpPr>
        <p:spPr>
          <a:xfrm>
            <a:off x="2624376" y="3840718"/>
            <a:ext cx="2221944" cy="347186"/>
          </a:xfrm>
          <a:prstGeom prst="rect">
            <a:avLst/>
          </a:prstGeom>
          <a:noFill/>
          <a:ln/>
        </p:spPr>
        <p:txBody>
          <a:bodyPr wrap="none" rtlCol="0" anchor="t"/>
          <a:lstStyle/>
          <a:p>
            <a:pPr algn="l" indent="0" marL="0">
              <a:lnSpc>
                <a:spcPts val="2734"/>
              </a:lnSpc>
              <a:buNone/>
            </a:pPr>
            <a:r>
              <a:rPr lang="en-US" sz="2187" b="1" dirty="0">
                <a:solidFill>
                  <a:srgbClr val="FFFFFF"/>
                </a:solidFill>
                <a:latin typeface="Barlow" pitchFamily="34" charset="0"/>
                <a:ea typeface="Barlow" pitchFamily="34" charset="-122"/>
                <a:cs typeface="Barlow" pitchFamily="34" charset="-120"/>
              </a:rPr>
              <a:t>Description</a:t>
            </a:r>
            <a:endParaRPr lang="en-US" sz="2187" dirty="0"/>
          </a:p>
        </p:txBody>
      </p:sp>
      <p:sp>
        <p:nvSpPr>
          <p:cNvPr id="7" name="Text 3"/>
          <p:cNvSpPr/>
          <p:nvPr/>
        </p:nvSpPr>
        <p:spPr>
          <a:xfrm>
            <a:off x="2624376" y="4410075"/>
            <a:ext cx="2905006" cy="2487811"/>
          </a:xfrm>
          <a:prstGeom prst="rect">
            <a:avLst/>
          </a:prstGeom>
          <a:noFill/>
          <a:ln/>
        </p:spPr>
        <p:txBody>
          <a:bodyPr wrap="square" rtlCol="0" anchor="t"/>
          <a:lstStyle/>
          <a:p>
            <a:pPr algn="l" indent="0" marL="0">
              <a:lnSpc>
                <a:spcPts val="2799"/>
              </a:lnSpc>
              <a:buNone/>
            </a:pPr>
            <a:r>
              <a:rPr lang="en-US" sz="1750" dirty="0">
                <a:solidFill>
                  <a:srgbClr val="E5E0DF"/>
                </a:solidFill>
                <a:latin typeface="Barlow" pitchFamily="34" charset="0"/>
                <a:ea typeface="Barlow" pitchFamily="34" charset="-122"/>
                <a:cs typeface="Barlow" pitchFamily="34" charset="-120"/>
              </a:rPr>
              <a:t>The 'top' command provides real-time dynamic monitoring of system processes. Use this command to view running processes, CPU usage, memory usage, and other system statistics.</a:t>
            </a:r>
            <a:endParaRPr lang="en-US" sz="1750" dirty="0"/>
          </a:p>
        </p:txBody>
      </p:sp>
      <p:pic>
        <p:nvPicPr>
          <p:cNvPr id="8" name="Image 2" descr="preencoded.png">    </p:cNvPr>
          <p:cNvPicPr>
            <a:picLocks noChangeAspect="1"/>
          </p:cNvPicPr>
          <p:nvPr/>
        </p:nvPicPr>
        <p:blipFill>
          <a:blip r:embed="rId3"/>
          <a:stretch>
            <a:fillRect/>
          </a:stretch>
        </p:blipFill>
        <p:spPr>
          <a:xfrm>
            <a:off x="5862638" y="1767721"/>
            <a:ext cx="2905006" cy="1795343"/>
          </a:xfrm>
          <a:prstGeom prst="rect">
            <a:avLst/>
          </a:prstGeom>
        </p:spPr>
      </p:pic>
      <p:sp>
        <p:nvSpPr>
          <p:cNvPr id="9" name="Text 4"/>
          <p:cNvSpPr/>
          <p:nvPr/>
        </p:nvSpPr>
        <p:spPr>
          <a:xfrm>
            <a:off x="5862638" y="3840718"/>
            <a:ext cx="2905006" cy="694373"/>
          </a:xfrm>
          <a:prstGeom prst="rect">
            <a:avLst/>
          </a:prstGeom>
          <a:noFill/>
          <a:ln/>
        </p:spPr>
        <p:txBody>
          <a:bodyPr wrap="square" rtlCol="0" anchor="t"/>
          <a:lstStyle/>
          <a:p>
            <a:pPr algn="l" indent="0" marL="0">
              <a:lnSpc>
                <a:spcPts val="2734"/>
              </a:lnSpc>
              <a:buNone/>
            </a:pPr>
            <a:r>
              <a:rPr lang="en-US" sz="2187" b="1" dirty="0">
                <a:solidFill>
                  <a:srgbClr val="FFFFFF"/>
                </a:solidFill>
                <a:latin typeface="Barlow" pitchFamily="34" charset="0"/>
                <a:ea typeface="Barlow" pitchFamily="34" charset="-122"/>
                <a:cs typeface="Barlow" pitchFamily="34" charset="-120"/>
              </a:rPr>
              <a:t>User-friendly Interface with 'htop'</a:t>
            </a:r>
            <a:endParaRPr lang="en-US" sz="2187" dirty="0"/>
          </a:p>
        </p:txBody>
      </p:sp>
      <p:sp>
        <p:nvSpPr>
          <p:cNvPr id="10" name="Text 5"/>
          <p:cNvSpPr/>
          <p:nvPr/>
        </p:nvSpPr>
        <p:spPr>
          <a:xfrm>
            <a:off x="5862638" y="4757261"/>
            <a:ext cx="2905006" cy="2487811"/>
          </a:xfrm>
          <a:prstGeom prst="rect">
            <a:avLst/>
          </a:prstGeom>
          <a:noFill/>
          <a:ln/>
        </p:spPr>
        <p:txBody>
          <a:bodyPr wrap="square" rtlCol="0" anchor="t"/>
          <a:lstStyle/>
          <a:p>
            <a:pPr algn="l" indent="0" marL="0">
              <a:lnSpc>
                <a:spcPts val="2799"/>
              </a:lnSpc>
              <a:buNone/>
            </a:pPr>
            <a:r>
              <a:rPr lang="en-US" sz="1750" dirty="0">
                <a:solidFill>
                  <a:srgbClr val="E5E0DF"/>
                </a:solidFill>
                <a:latin typeface="Barlow" pitchFamily="34" charset="0"/>
                <a:ea typeface="Barlow" pitchFamily="34" charset="-122"/>
                <a:cs typeface="Barlow" pitchFamily="34" charset="-120"/>
              </a:rPr>
              <a:t>'htop' is an interactive process viewer that provides a more user-friendly interface. It allows you to scroll through the process list, sort processes, and send signals to them.</a:t>
            </a:r>
            <a:endParaRPr lang="en-US" sz="1750" dirty="0"/>
          </a:p>
        </p:txBody>
      </p:sp>
      <p:pic>
        <p:nvPicPr>
          <p:cNvPr id="11" name="Image 3" descr="preencoded.png">    </p:cNvPr>
          <p:cNvPicPr>
            <a:picLocks noChangeAspect="1"/>
          </p:cNvPicPr>
          <p:nvPr/>
        </p:nvPicPr>
        <p:blipFill>
          <a:blip r:embed="rId4"/>
          <a:stretch>
            <a:fillRect/>
          </a:stretch>
        </p:blipFill>
        <p:spPr>
          <a:xfrm>
            <a:off x="9100899" y="1767721"/>
            <a:ext cx="2905125" cy="1795463"/>
          </a:xfrm>
          <a:prstGeom prst="rect">
            <a:avLst/>
          </a:prstGeom>
        </p:spPr>
      </p:pic>
      <p:sp>
        <p:nvSpPr>
          <p:cNvPr id="12" name="Text 6"/>
          <p:cNvSpPr/>
          <p:nvPr/>
        </p:nvSpPr>
        <p:spPr>
          <a:xfrm>
            <a:off x="9100899" y="3840837"/>
            <a:ext cx="2905125" cy="694373"/>
          </a:xfrm>
          <a:prstGeom prst="rect">
            <a:avLst/>
          </a:prstGeom>
          <a:noFill/>
          <a:ln/>
        </p:spPr>
        <p:txBody>
          <a:bodyPr wrap="square" rtlCol="0" anchor="t"/>
          <a:lstStyle/>
          <a:p>
            <a:pPr algn="l" indent="0" marL="0">
              <a:lnSpc>
                <a:spcPts val="2734"/>
              </a:lnSpc>
              <a:buNone/>
            </a:pPr>
            <a:r>
              <a:rPr lang="en-US" sz="2187" b="1" dirty="0">
                <a:solidFill>
                  <a:srgbClr val="FFFFFF"/>
                </a:solidFill>
                <a:latin typeface="Barlow" pitchFamily="34" charset="0"/>
                <a:ea typeface="Barlow" pitchFamily="34" charset="-122"/>
                <a:cs typeface="Barlow" pitchFamily="34" charset="-120"/>
              </a:rPr>
              <a:t>Optimizing System Performance</a:t>
            </a:r>
            <a:endParaRPr lang="en-US" sz="2187" dirty="0"/>
          </a:p>
        </p:txBody>
      </p:sp>
      <p:sp>
        <p:nvSpPr>
          <p:cNvPr id="13" name="Text 7"/>
          <p:cNvSpPr/>
          <p:nvPr/>
        </p:nvSpPr>
        <p:spPr>
          <a:xfrm>
            <a:off x="9100899" y="4757380"/>
            <a:ext cx="2905125" cy="2843213"/>
          </a:xfrm>
          <a:prstGeom prst="rect">
            <a:avLst/>
          </a:prstGeom>
          <a:noFill/>
          <a:ln/>
        </p:spPr>
        <p:txBody>
          <a:bodyPr wrap="square" rtlCol="0" anchor="t"/>
          <a:lstStyle/>
          <a:p>
            <a:pPr algn="l" indent="0" marL="0">
              <a:lnSpc>
                <a:spcPts val="2799"/>
              </a:lnSpc>
              <a:buNone/>
            </a:pPr>
            <a:r>
              <a:rPr lang="en-US" sz="1750" dirty="0">
                <a:solidFill>
                  <a:srgbClr val="E5E0DF"/>
                </a:solidFill>
                <a:latin typeface="Barlow" pitchFamily="34" charset="0"/>
                <a:ea typeface="Barlow" pitchFamily="34" charset="-122"/>
                <a:cs typeface="Barlow" pitchFamily="34" charset="-120"/>
              </a:rPr>
              <a:t>Monitoring processes with 'top' helps to identify resource-intensive processes that may be slowing down your system. Close or terminate these processes to optimize system performance.</a:t>
            </a:r>
            <a:endParaRPr lang="en-US" sz="1750" dirty="0"/>
          </a:p>
        </p:txBody>
      </p:sp>
      <p:pic>
        <p:nvPicPr>
          <p:cNvPr id="14"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sp>
        <p:nvSpPr>
          <p:cNvPr id="4" name="Text 1"/>
          <p:cNvSpPr/>
          <p:nvPr/>
        </p:nvSpPr>
        <p:spPr>
          <a:xfrm>
            <a:off x="2624376" y="1158478"/>
            <a:ext cx="9381649" cy="1388745"/>
          </a:xfrm>
          <a:prstGeom prst="rect">
            <a:avLst/>
          </a:prstGeom>
          <a:noFill/>
          <a:ln/>
        </p:spPr>
        <p:txBody>
          <a:bodyPr wrap="square" rtlCol="0" anchor="t"/>
          <a:lstStyle/>
          <a:p>
            <a:pPr indent="0" marL="0">
              <a:lnSpc>
                <a:spcPts val="5468"/>
              </a:lnSpc>
              <a:buNone/>
            </a:pPr>
            <a:r>
              <a:rPr lang="en-US" sz="4374" b="1" dirty="0">
                <a:solidFill>
                  <a:srgbClr val="FFFFFF"/>
                </a:solidFill>
                <a:latin typeface="Barlow" pitchFamily="34" charset="0"/>
                <a:ea typeface="Barlow" pitchFamily="34" charset="-122"/>
                <a:cs typeface="Barlow" pitchFamily="34" charset="-120"/>
              </a:rPr>
              <a:t>Terminating Processes with 'kill' and 'killall'</a:t>
            </a:r>
            <a:endParaRPr lang="en-US" sz="4374" dirty="0"/>
          </a:p>
        </p:txBody>
      </p:sp>
      <p:sp>
        <p:nvSpPr>
          <p:cNvPr id="5" name="Shape 2"/>
          <p:cNvSpPr/>
          <p:nvPr/>
        </p:nvSpPr>
        <p:spPr>
          <a:xfrm>
            <a:off x="2935486" y="2991564"/>
            <a:ext cx="44410" cy="4079558"/>
          </a:xfrm>
          <a:prstGeom prst="rect">
            <a:avLst/>
          </a:prstGeom>
          <a:solidFill>
            <a:srgbClr val="91080B"/>
          </a:solidFill>
          <a:ln/>
        </p:spPr>
      </p:sp>
      <p:sp>
        <p:nvSpPr>
          <p:cNvPr id="6" name="Shape 3"/>
          <p:cNvSpPr/>
          <p:nvPr/>
        </p:nvSpPr>
        <p:spPr>
          <a:xfrm>
            <a:off x="3207603" y="3392865"/>
            <a:ext cx="777597" cy="44410"/>
          </a:xfrm>
          <a:prstGeom prst="rect">
            <a:avLst/>
          </a:prstGeom>
          <a:solidFill>
            <a:srgbClr val="91080B"/>
          </a:solidFill>
          <a:ln/>
        </p:spPr>
      </p:sp>
      <p:sp>
        <p:nvSpPr>
          <p:cNvPr id="7" name="Shape 4"/>
          <p:cNvSpPr/>
          <p:nvPr/>
        </p:nvSpPr>
        <p:spPr>
          <a:xfrm>
            <a:off x="2707660" y="3165158"/>
            <a:ext cx="499943" cy="499943"/>
          </a:xfrm>
          <a:prstGeom prst="roundRect">
            <a:avLst>
              <a:gd name="adj" fmla="val 20000"/>
            </a:avLst>
          </a:prstGeom>
          <a:solidFill>
            <a:srgbClr val="790709"/>
          </a:solidFill>
          <a:ln w="13811">
            <a:solidFill>
              <a:srgbClr val="91080B"/>
            </a:solidFill>
            <a:prstDash val="solid"/>
          </a:ln>
        </p:spPr>
      </p:sp>
      <p:sp>
        <p:nvSpPr>
          <p:cNvPr id="8" name="Text 5"/>
          <p:cNvSpPr/>
          <p:nvPr/>
        </p:nvSpPr>
        <p:spPr>
          <a:xfrm>
            <a:off x="2900422" y="3206829"/>
            <a:ext cx="114300" cy="416481"/>
          </a:xfrm>
          <a:prstGeom prst="rect">
            <a:avLst/>
          </a:prstGeom>
          <a:noFill/>
          <a:ln/>
        </p:spPr>
        <p:txBody>
          <a:bodyPr wrap="none" rtlCol="0" anchor="t"/>
          <a:lstStyle/>
          <a:p>
            <a:pPr algn="ctr" indent="0" marL="0">
              <a:lnSpc>
                <a:spcPts val="3281"/>
              </a:lnSpc>
              <a:buNone/>
            </a:pPr>
            <a:r>
              <a:rPr lang="en-US" sz="2624" b="1" dirty="0">
                <a:solidFill>
                  <a:srgbClr val="E5E0DF"/>
                </a:solidFill>
                <a:latin typeface="Barlow" pitchFamily="34" charset="0"/>
                <a:ea typeface="Barlow" pitchFamily="34" charset="-122"/>
                <a:cs typeface="Barlow" pitchFamily="34" charset="-120"/>
              </a:rPr>
              <a:t>1</a:t>
            </a:r>
            <a:endParaRPr lang="en-US" sz="2624" dirty="0"/>
          </a:p>
        </p:txBody>
      </p:sp>
      <p:sp>
        <p:nvSpPr>
          <p:cNvPr id="9" name="Text 6"/>
          <p:cNvSpPr/>
          <p:nvPr/>
        </p:nvSpPr>
        <p:spPr>
          <a:xfrm>
            <a:off x="4179689" y="3213735"/>
            <a:ext cx="2221944" cy="347186"/>
          </a:xfrm>
          <a:prstGeom prst="rect">
            <a:avLst/>
          </a:prstGeom>
          <a:noFill/>
          <a:ln/>
        </p:spPr>
        <p:txBody>
          <a:bodyPr wrap="none" rtlCol="0" anchor="t"/>
          <a:lstStyle/>
          <a:p>
            <a:pPr algn="l" indent="0" marL="0">
              <a:lnSpc>
                <a:spcPts val="2734"/>
              </a:lnSpc>
              <a:buNone/>
            </a:pPr>
            <a:r>
              <a:rPr lang="en-US" sz="2187" b="1" dirty="0">
                <a:solidFill>
                  <a:srgbClr val="E5E0DF"/>
                </a:solidFill>
                <a:latin typeface="Barlow" pitchFamily="34" charset="0"/>
                <a:ea typeface="Barlow" pitchFamily="34" charset="-122"/>
                <a:cs typeface="Barlow" pitchFamily="34" charset="-120"/>
              </a:rPr>
              <a:t>'kill' Command</a:t>
            </a:r>
            <a:endParaRPr lang="en-US" sz="2187" dirty="0"/>
          </a:p>
        </p:txBody>
      </p:sp>
      <p:sp>
        <p:nvSpPr>
          <p:cNvPr id="10" name="Text 7"/>
          <p:cNvSpPr/>
          <p:nvPr/>
        </p:nvSpPr>
        <p:spPr>
          <a:xfrm>
            <a:off x="4179689" y="3783092"/>
            <a:ext cx="7826335" cy="1066205"/>
          </a:xfrm>
          <a:prstGeom prst="rect">
            <a:avLst/>
          </a:prstGeom>
          <a:noFill/>
          <a:ln/>
        </p:spPr>
        <p:txBody>
          <a:bodyPr wrap="square" rtlCol="0" anchor="t"/>
          <a:lstStyle/>
          <a:p>
            <a:pPr algn="l" indent="0" marL="0">
              <a:lnSpc>
                <a:spcPts val="2799"/>
              </a:lnSpc>
              <a:buNone/>
            </a:pPr>
            <a:r>
              <a:rPr lang="en-US" sz="1750" dirty="0">
                <a:solidFill>
                  <a:srgbClr val="E5E0DF"/>
                </a:solidFill>
                <a:latin typeface="Barlow" pitchFamily="34" charset="0"/>
                <a:ea typeface="Barlow" pitchFamily="34" charset="-122"/>
                <a:cs typeface="Barlow" pitchFamily="34" charset="-120"/>
              </a:rPr>
              <a:t>The 'kill' command is used to terminate or send signals to processes, providing a way to gracefully stop a running process. Use the 'kill [signal] [process_id]' syntax to send a signal to a specific process or terminate the process.</a:t>
            </a:r>
            <a:endParaRPr lang="en-US" sz="1750" dirty="0"/>
          </a:p>
        </p:txBody>
      </p:sp>
      <p:sp>
        <p:nvSpPr>
          <p:cNvPr id="11" name="Shape 8"/>
          <p:cNvSpPr/>
          <p:nvPr/>
        </p:nvSpPr>
        <p:spPr>
          <a:xfrm>
            <a:off x="3207603" y="5694938"/>
            <a:ext cx="777597" cy="44410"/>
          </a:xfrm>
          <a:prstGeom prst="rect">
            <a:avLst/>
          </a:prstGeom>
          <a:solidFill>
            <a:srgbClr val="91080B"/>
          </a:solidFill>
          <a:ln/>
        </p:spPr>
      </p:sp>
      <p:sp>
        <p:nvSpPr>
          <p:cNvPr id="12" name="Shape 9"/>
          <p:cNvSpPr/>
          <p:nvPr/>
        </p:nvSpPr>
        <p:spPr>
          <a:xfrm>
            <a:off x="2707660" y="5467231"/>
            <a:ext cx="499943" cy="499943"/>
          </a:xfrm>
          <a:prstGeom prst="roundRect">
            <a:avLst>
              <a:gd name="adj" fmla="val 20000"/>
            </a:avLst>
          </a:prstGeom>
          <a:solidFill>
            <a:srgbClr val="790709"/>
          </a:solidFill>
          <a:ln w="13811">
            <a:solidFill>
              <a:srgbClr val="91080B"/>
            </a:solidFill>
            <a:prstDash val="solid"/>
          </a:ln>
        </p:spPr>
      </p:sp>
      <p:sp>
        <p:nvSpPr>
          <p:cNvPr id="13" name="Text 10"/>
          <p:cNvSpPr/>
          <p:nvPr/>
        </p:nvSpPr>
        <p:spPr>
          <a:xfrm>
            <a:off x="2866132" y="5508903"/>
            <a:ext cx="182880" cy="416481"/>
          </a:xfrm>
          <a:prstGeom prst="rect">
            <a:avLst/>
          </a:prstGeom>
          <a:noFill/>
          <a:ln/>
        </p:spPr>
        <p:txBody>
          <a:bodyPr wrap="none" rtlCol="0" anchor="t"/>
          <a:lstStyle/>
          <a:p>
            <a:pPr algn="ctr" indent="0" marL="0">
              <a:lnSpc>
                <a:spcPts val="3281"/>
              </a:lnSpc>
              <a:buNone/>
            </a:pPr>
            <a:r>
              <a:rPr lang="en-US" sz="2624" b="1" dirty="0">
                <a:solidFill>
                  <a:srgbClr val="E5E0DF"/>
                </a:solidFill>
                <a:latin typeface="Barlow" pitchFamily="34" charset="0"/>
                <a:ea typeface="Barlow" pitchFamily="34" charset="-122"/>
                <a:cs typeface="Barlow" pitchFamily="34" charset="-120"/>
              </a:rPr>
              <a:t>2</a:t>
            </a:r>
            <a:endParaRPr lang="en-US" sz="2624" dirty="0"/>
          </a:p>
        </p:txBody>
      </p:sp>
      <p:sp>
        <p:nvSpPr>
          <p:cNvPr id="14" name="Text 11"/>
          <p:cNvSpPr/>
          <p:nvPr/>
        </p:nvSpPr>
        <p:spPr>
          <a:xfrm>
            <a:off x="4179689" y="5515808"/>
            <a:ext cx="2221944" cy="347186"/>
          </a:xfrm>
          <a:prstGeom prst="rect">
            <a:avLst/>
          </a:prstGeom>
          <a:noFill/>
          <a:ln/>
        </p:spPr>
        <p:txBody>
          <a:bodyPr wrap="none" rtlCol="0" anchor="t"/>
          <a:lstStyle/>
          <a:p>
            <a:pPr algn="l" indent="0" marL="0">
              <a:lnSpc>
                <a:spcPts val="2734"/>
              </a:lnSpc>
              <a:buNone/>
            </a:pPr>
            <a:r>
              <a:rPr lang="en-US" sz="2187" b="1" dirty="0">
                <a:solidFill>
                  <a:srgbClr val="E5E0DF"/>
                </a:solidFill>
                <a:latin typeface="Barlow" pitchFamily="34" charset="0"/>
                <a:ea typeface="Barlow" pitchFamily="34" charset="-122"/>
                <a:cs typeface="Barlow" pitchFamily="34" charset="-120"/>
              </a:rPr>
              <a:t>'killall' Command</a:t>
            </a:r>
            <a:endParaRPr lang="en-US" sz="2187" dirty="0"/>
          </a:p>
        </p:txBody>
      </p:sp>
      <p:sp>
        <p:nvSpPr>
          <p:cNvPr id="15" name="Text 12"/>
          <p:cNvSpPr/>
          <p:nvPr/>
        </p:nvSpPr>
        <p:spPr>
          <a:xfrm>
            <a:off x="4179689" y="6085165"/>
            <a:ext cx="7826335" cy="710803"/>
          </a:xfrm>
          <a:prstGeom prst="rect">
            <a:avLst/>
          </a:prstGeom>
          <a:noFill/>
          <a:ln/>
        </p:spPr>
        <p:txBody>
          <a:bodyPr wrap="square" rtlCol="0" anchor="t"/>
          <a:lstStyle/>
          <a:p>
            <a:pPr algn="l" indent="0" marL="0">
              <a:lnSpc>
                <a:spcPts val="2799"/>
              </a:lnSpc>
              <a:buNone/>
            </a:pPr>
            <a:r>
              <a:rPr lang="en-US" sz="1750" dirty="0">
                <a:solidFill>
                  <a:srgbClr val="E5E0DF"/>
                </a:solidFill>
                <a:latin typeface="Barlow" pitchFamily="34" charset="0"/>
                <a:ea typeface="Barlow" pitchFamily="34" charset="-122"/>
                <a:cs typeface="Barlow" pitchFamily="34" charset="-120"/>
              </a:rPr>
              <a:t>Use the 'killall' command to terminate processes by name rather than by process ID. This command is useful when multiple instances of a process are running.</a:t>
            </a:r>
            <a:endParaRPr lang="en-US" sz="1750" dirty="0"/>
          </a:p>
        </p:txBody>
      </p:sp>
      <p:pic>
        <p:nvPicPr>
          <p:cNvPr id="1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sp>
        <p:nvSpPr>
          <p:cNvPr id="4" name="Text 1"/>
          <p:cNvSpPr/>
          <p:nvPr/>
        </p:nvSpPr>
        <p:spPr>
          <a:xfrm>
            <a:off x="833199" y="724138"/>
            <a:ext cx="7477601" cy="1388745"/>
          </a:xfrm>
          <a:prstGeom prst="rect">
            <a:avLst/>
          </a:prstGeom>
          <a:noFill/>
          <a:ln/>
        </p:spPr>
        <p:txBody>
          <a:bodyPr wrap="square" rtlCol="0" anchor="t"/>
          <a:lstStyle/>
          <a:p>
            <a:pPr indent="0" marL="0">
              <a:lnSpc>
                <a:spcPts val="5468"/>
              </a:lnSpc>
              <a:buNone/>
            </a:pPr>
            <a:r>
              <a:rPr lang="en-US" sz="4374" b="1" dirty="0">
                <a:solidFill>
                  <a:srgbClr val="FFFFFF"/>
                </a:solidFill>
                <a:latin typeface="Barlow" pitchFamily="34" charset="0"/>
                <a:ea typeface="Barlow" pitchFamily="34" charset="-122"/>
                <a:cs typeface="Barlow" pitchFamily="34" charset="-120"/>
              </a:rPr>
              <a:t>Killing Processes by Name with 'pgrep' and 'pkill'</a:t>
            </a:r>
            <a:endParaRPr lang="en-US" sz="4374" dirty="0"/>
          </a:p>
        </p:txBody>
      </p:sp>
      <p:sp>
        <p:nvSpPr>
          <p:cNvPr id="5" name="Shape 2"/>
          <p:cNvSpPr/>
          <p:nvPr/>
        </p:nvSpPr>
        <p:spPr>
          <a:xfrm>
            <a:off x="833199" y="2619732"/>
            <a:ext cx="499943" cy="499943"/>
          </a:xfrm>
          <a:prstGeom prst="roundRect">
            <a:avLst>
              <a:gd name="adj" fmla="val 20000"/>
            </a:avLst>
          </a:prstGeom>
          <a:solidFill>
            <a:srgbClr val="790709"/>
          </a:solidFill>
          <a:ln w="13811">
            <a:solidFill>
              <a:srgbClr val="91080B"/>
            </a:solidFill>
            <a:prstDash val="solid"/>
          </a:ln>
        </p:spPr>
      </p:sp>
      <p:sp>
        <p:nvSpPr>
          <p:cNvPr id="6" name="Text 3"/>
          <p:cNvSpPr/>
          <p:nvPr/>
        </p:nvSpPr>
        <p:spPr>
          <a:xfrm>
            <a:off x="1025962" y="2661404"/>
            <a:ext cx="114300" cy="416481"/>
          </a:xfrm>
          <a:prstGeom prst="rect">
            <a:avLst/>
          </a:prstGeom>
          <a:noFill/>
          <a:ln/>
        </p:spPr>
        <p:txBody>
          <a:bodyPr wrap="none" rtlCol="0" anchor="t"/>
          <a:lstStyle/>
          <a:p>
            <a:pPr algn="ctr" indent="0" marL="0">
              <a:lnSpc>
                <a:spcPts val="3281"/>
              </a:lnSpc>
              <a:buNone/>
            </a:pPr>
            <a:r>
              <a:rPr lang="en-US" sz="2624" b="1" dirty="0">
                <a:solidFill>
                  <a:srgbClr val="E5E0DF"/>
                </a:solidFill>
                <a:latin typeface="Barlow" pitchFamily="34" charset="0"/>
                <a:ea typeface="Barlow" pitchFamily="34" charset="-122"/>
                <a:cs typeface="Barlow" pitchFamily="34" charset="-120"/>
              </a:rPr>
              <a:t>1</a:t>
            </a:r>
            <a:endParaRPr lang="en-US" sz="2624" dirty="0"/>
          </a:p>
        </p:txBody>
      </p:sp>
      <p:sp>
        <p:nvSpPr>
          <p:cNvPr id="7" name="Text 4"/>
          <p:cNvSpPr/>
          <p:nvPr/>
        </p:nvSpPr>
        <p:spPr>
          <a:xfrm>
            <a:off x="1555313" y="2696051"/>
            <a:ext cx="2221944" cy="347186"/>
          </a:xfrm>
          <a:prstGeom prst="rect">
            <a:avLst/>
          </a:prstGeom>
          <a:noFill/>
          <a:ln/>
        </p:spPr>
        <p:txBody>
          <a:bodyPr wrap="none" rtlCol="0" anchor="t"/>
          <a:lstStyle/>
          <a:p>
            <a:pPr indent="0" marL="0">
              <a:lnSpc>
                <a:spcPts val="2734"/>
              </a:lnSpc>
              <a:buNone/>
            </a:pPr>
            <a:r>
              <a:rPr lang="en-US" sz="2187" b="1" dirty="0">
                <a:solidFill>
                  <a:srgbClr val="E5E0DF"/>
                </a:solidFill>
                <a:latin typeface="Barlow" pitchFamily="34" charset="0"/>
                <a:ea typeface="Barlow" pitchFamily="34" charset="-122"/>
                <a:cs typeface="Barlow" pitchFamily="34" charset="-120"/>
              </a:rPr>
              <a:t>'pgrep' Command</a:t>
            </a:r>
            <a:endParaRPr lang="en-US" sz="2187" dirty="0"/>
          </a:p>
        </p:txBody>
      </p:sp>
      <p:sp>
        <p:nvSpPr>
          <p:cNvPr id="8" name="Text 5"/>
          <p:cNvSpPr/>
          <p:nvPr/>
        </p:nvSpPr>
        <p:spPr>
          <a:xfrm>
            <a:off x="1555313" y="3265408"/>
            <a:ext cx="2905601" cy="2487811"/>
          </a:xfrm>
          <a:prstGeom prst="rect">
            <a:avLst/>
          </a:prstGeom>
          <a:noFill/>
          <a:ln/>
        </p:spPr>
        <p:txBody>
          <a:bodyPr wrap="square" rtlCol="0" anchor="t"/>
          <a:lstStyle/>
          <a:p>
            <a:pPr indent="0" marL="0">
              <a:lnSpc>
                <a:spcPts val="2799"/>
              </a:lnSpc>
              <a:buNone/>
            </a:pPr>
            <a:r>
              <a:rPr lang="en-US" sz="1750" dirty="0">
                <a:solidFill>
                  <a:srgbClr val="E5E0DF"/>
                </a:solidFill>
                <a:latin typeface="Barlow" pitchFamily="34" charset="0"/>
                <a:ea typeface="Barlow" pitchFamily="34" charset="-122"/>
                <a:cs typeface="Barlow" pitchFamily="34" charset="-120"/>
              </a:rPr>
              <a:t>The 'pgrep' command is used to find the process IDs of processes that match a specified pattern or name. Use this command when you want to identify a specific running process.</a:t>
            </a:r>
            <a:endParaRPr lang="en-US" sz="1750" dirty="0"/>
          </a:p>
        </p:txBody>
      </p:sp>
      <p:sp>
        <p:nvSpPr>
          <p:cNvPr id="9" name="Shape 6"/>
          <p:cNvSpPr/>
          <p:nvPr/>
        </p:nvSpPr>
        <p:spPr>
          <a:xfrm>
            <a:off x="4683085" y="2619732"/>
            <a:ext cx="499943" cy="499943"/>
          </a:xfrm>
          <a:prstGeom prst="roundRect">
            <a:avLst>
              <a:gd name="adj" fmla="val 20000"/>
            </a:avLst>
          </a:prstGeom>
          <a:solidFill>
            <a:srgbClr val="790709"/>
          </a:solidFill>
          <a:ln w="13811">
            <a:solidFill>
              <a:srgbClr val="91080B"/>
            </a:solidFill>
            <a:prstDash val="solid"/>
          </a:ln>
        </p:spPr>
      </p:sp>
      <p:sp>
        <p:nvSpPr>
          <p:cNvPr id="10" name="Text 7"/>
          <p:cNvSpPr/>
          <p:nvPr/>
        </p:nvSpPr>
        <p:spPr>
          <a:xfrm>
            <a:off x="4841557" y="2661404"/>
            <a:ext cx="182880" cy="416481"/>
          </a:xfrm>
          <a:prstGeom prst="rect">
            <a:avLst/>
          </a:prstGeom>
          <a:noFill/>
          <a:ln/>
        </p:spPr>
        <p:txBody>
          <a:bodyPr wrap="none" rtlCol="0" anchor="t"/>
          <a:lstStyle/>
          <a:p>
            <a:pPr algn="ctr" indent="0" marL="0">
              <a:lnSpc>
                <a:spcPts val="3281"/>
              </a:lnSpc>
              <a:buNone/>
            </a:pPr>
            <a:r>
              <a:rPr lang="en-US" sz="2624" b="1" dirty="0">
                <a:solidFill>
                  <a:srgbClr val="E5E0DF"/>
                </a:solidFill>
                <a:latin typeface="Barlow" pitchFamily="34" charset="0"/>
                <a:ea typeface="Barlow" pitchFamily="34" charset="-122"/>
                <a:cs typeface="Barlow" pitchFamily="34" charset="-120"/>
              </a:rPr>
              <a:t>2</a:t>
            </a:r>
            <a:endParaRPr lang="en-US" sz="2624" dirty="0"/>
          </a:p>
        </p:txBody>
      </p:sp>
      <p:sp>
        <p:nvSpPr>
          <p:cNvPr id="11" name="Text 8"/>
          <p:cNvSpPr/>
          <p:nvPr/>
        </p:nvSpPr>
        <p:spPr>
          <a:xfrm>
            <a:off x="5405199" y="2696051"/>
            <a:ext cx="2221944" cy="347186"/>
          </a:xfrm>
          <a:prstGeom prst="rect">
            <a:avLst/>
          </a:prstGeom>
          <a:noFill/>
          <a:ln/>
        </p:spPr>
        <p:txBody>
          <a:bodyPr wrap="none" rtlCol="0" anchor="t"/>
          <a:lstStyle/>
          <a:p>
            <a:pPr indent="0" marL="0">
              <a:lnSpc>
                <a:spcPts val="2734"/>
              </a:lnSpc>
              <a:buNone/>
            </a:pPr>
            <a:r>
              <a:rPr lang="en-US" sz="2187" b="1" dirty="0">
                <a:solidFill>
                  <a:srgbClr val="E5E0DF"/>
                </a:solidFill>
                <a:latin typeface="Barlow" pitchFamily="34" charset="0"/>
                <a:ea typeface="Barlow" pitchFamily="34" charset="-122"/>
                <a:cs typeface="Barlow" pitchFamily="34" charset="-120"/>
              </a:rPr>
              <a:t>'pkill' Command</a:t>
            </a:r>
            <a:endParaRPr lang="en-US" sz="2187" dirty="0"/>
          </a:p>
        </p:txBody>
      </p:sp>
      <p:sp>
        <p:nvSpPr>
          <p:cNvPr id="12" name="Text 9"/>
          <p:cNvSpPr/>
          <p:nvPr/>
        </p:nvSpPr>
        <p:spPr>
          <a:xfrm>
            <a:off x="5405199" y="3265408"/>
            <a:ext cx="2905601" cy="2132409"/>
          </a:xfrm>
          <a:prstGeom prst="rect">
            <a:avLst/>
          </a:prstGeom>
          <a:noFill/>
          <a:ln/>
        </p:spPr>
        <p:txBody>
          <a:bodyPr wrap="square" rtlCol="0" anchor="t"/>
          <a:lstStyle/>
          <a:p>
            <a:pPr indent="0" marL="0">
              <a:lnSpc>
                <a:spcPts val="2799"/>
              </a:lnSpc>
              <a:buNone/>
            </a:pPr>
            <a:r>
              <a:rPr lang="en-US" sz="1750" dirty="0">
                <a:solidFill>
                  <a:srgbClr val="E5E0DF"/>
                </a:solidFill>
                <a:latin typeface="Barlow" pitchFamily="34" charset="0"/>
                <a:ea typeface="Barlow" pitchFamily="34" charset="-122"/>
                <a:cs typeface="Barlow" pitchFamily="34" charset="-120"/>
              </a:rPr>
              <a:t>Use the 'pkill' command to signal or terminate processes by name. This command offers an alternative to 'kill' when you don't know the process ID.</a:t>
            </a:r>
            <a:endParaRPr lang="en-US" sz="1750" dirty="0"/>
          </a:p>
        </p:txBody>
      </p:sp>
      <p:sp>
        <p:nvSpPr>
          <p:cNvPr id="13" name="Shape 10"/>
          <p:cNvSpPr/>
          <p:nvPr/>
        </p:nvSpPr>
        <p:spPr>
          <a:xfrm>
            <a:off x="833199" y="6148983"/>
            <a:ext cx="499943" cy="499943"/>
          </a:xfrm>
          <a:prstGeom prst="roundRect">
            <a:avLst>
              <a:gd name="adj" fmla="val 20000"/>
            </a:avLst>
          </a:prstGeom>
          <a:solidFill>
            <a:srgbClr val="790709"/>
          </a:solidFill>
          <a:ln w="13811">
            <a:solidFill>
              <a:srgbClr val="91080B"/>
            </a:solidFill>
            <a:prstDash val="solid"/>
          </a:ln>
        </p:spPr>
      </p:sp>
      <p:sp>
        <p:nvSpPr>
          <p:cNvPr id="14" name="Text 11"/>
          <p:cNvSpPr/>
          <p:nvPr/>
        </p:nvSpPr>
        <p:spPr>
          <a:xfrm>
            <a:off x="995482" y="6190655"/>
            <a:ext cx="175260" cy="416481"/>
          </a:xfrm>
          <a:prstGeom prst="rect">
            <a:avLst/>
          </a:prstGeom>
          <a:noFill/>
          <a:ln/>
        </p:spPr>
        <p:txBody>
          <a:bodyPr wrap="none" rtlCol="0" anchor="t"/>
          <a:lstStyle/>
          <a:p>
            <a:pPr algn="ctr" indent="0" marL="0">
              <a:lnSpc>
                <a:spcPts val="3281"/>
              </a:lnSpc>
              <a:buNone/>
            </a:pPr>
            <a:r>
              <a:rPr lang="en-US" sz="2624" b="1" dirty="0">
                <a:solidFill>
                  <a:srgbClr val="E5E0DF"/>
                </a:solidFill>
                <a:latin typeface="Barlow" pitchFamily="34" charset="0"/>
                <a:ea typeface="Barlow" pitchFamily="34" charset="-122"/>
                <a:cs typeface="Barlow" pitchFamily="34" charset="-120"/>
              </a:rPr>
              <a:t>3</a:t>
            </a:r>
            <a:endParaRPr lang="en-US" sz="2624" dirty="0"/>
          </a:p>
        </p:txBody>
      </p:sp>
      <p:sp>
        <p:nvSpPr>
          <p:cNvPr id="15" name="Text 12"/>
          <p:cNvSpPr/>
          <p:nvPr/>
        </p:nvSpPr>
        <p:spPr>
          <a:xfrm>
            <a:off x="1555313" y="6225302"/>
            <a:ext cx="3147060" cy="347186"/>
          </a:xfrm>
          <a:prstGeom prst="rect">
            <a:avLst/>
          </a:prstGeom>
          <a:noFill/>
          <a:ln/>
        </p:spPr>
        <p:txBody>
          <a:bodyPr wrap="none" rtlCol="0" anchor="t"/>
          <a:lstStyle/>
          <a:p>
            <a:pPr indent="0" marL="0">
              <a:lnSpc>
                <a:spcPts val="2734"/>
              </a:lnSpc>
              <a:buNone/>
            </a:pPr>
            <a:r>
              <a:rPr lang="en-US" sz="2187" b="1" dirty="0">
                <a:solidFill>
                  <a:srgbClr val="E5E0DF"/>
                </a:solidFill>
                <a:latin typeface="Barlow" pitchFamily="34" charset="0"/>
                <a:ea typeface="Barlow" pitchFamily="34" charset="-122"/>
                <a:cs typeface="Barlow" pitchFamily="34" charset="-120"/>
              </a:rPr>
              <a:t>'Signal' a Running Process</a:t>
            </a:r>
            <a:endParaRPr lang="en-US" sz="2187" dirty="0"/>
          </a:p>
        </p:txBody>
      </p:sp>
      <p:sp>
        <p:nvSpPr>
          <p:cNvPr id="16" name="Text 13"/>
          <p:cNvSpPr/>
          <p:nvPr/>
        </p:nvSpPr>
        <p:spPr>
          <a:xfrm>
            <a:off x="1555313" y="6794659"/>
            <a:ext cx="6755487" cy="710803"/>
          </a:xfrm>
          <a:prstGeom prst="rect">
            <a:avLst/>
          </a:prstGeom>
          <a:noFill/>
          <a:ln/>
        </p:spPr>
        <p:txBody>
          <a:bodyPr wrap="square" rtlCol="0" anchor="t"/>
          <a:lstStyle/>
          <a:p>
            <a:pPr indent="0" marL="0">
              <a:lnSpc>
                <a:spcPts val="2799"/>
              </a:lnSpc>
              <a:buNone/>
            </a:pPr>
            <a:r>
              <a:rPr lang="en-US" sz="1750" dirty="0">
                <a:solidFill>
                  <a:srgbClr val="E5E0DF"/>
                </a:solidFill>
                <a:latin typeface="Barlow" pitchFamily="34" charset="0"/>
                <a:ea typeface="Barlow" pitchFamily="34" charset="-122"/>
                <a:cs typeface="Barlow" pitchFamily="34" charset="-120"/>
              </a:rPr>
              <a:t>You can also use 'pkill' to send signals to running processes. Use the '-SIGTERM' option to terminate the named process gracefully.</a:t>
            </a:r>
            <a:endParaRPr lang="en-US" sz="1750" dirty="0"/>
          </a:p>
        </p:txBody>
      </p:sp>
      <p:pic>
        <p:nvPicPr>
          <p:cNvPr id="17" name="Image 1" descr="preencoded.png">    </p:cNvPr>
          <p:cNvPicPr>
            <a:picLocks noChangeAspect="1"/>
          </p:cNvPicPr>
          <p:nvPr/>
        </p:nvPicPr>
        <p:blipFill>
          <a:blip r:embed="rId2"/>
          <a:stretch>
            <a:fillRect/>
          </a:stretch>
        </p:blipFill>
        <p:spPr>
          <a:xfrm>
            <a:off x="9144000" y="0"/>
            <a:ext cx="5486400" cy="8229600"/>
          </a:xfrm>
          <a:prstGeom prst="rect">
            <a:avLst/>
          </a:prstGeom>
        </p:spPr>
      </p:pic>
      <p:pic>
        <p:nvPicPr>
          <p:cNvPr id="18"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sp>
        <p:nvSpPr>
          <p:cNvPr id="4" name="Text 1"/>
          <p:cNvSpPr/>
          <p:nvPr/>
        </p:nvSpPr>
        <p:spPr>
          <a:xfrm>
            <a:off x="2624376" y="2039064"/>
            <a:ext cx="9220200" cy="694373"/>
          </a:xfrm>
          <a:prstGeom prst="rect">
            <a:avLst/>
          </a:prstGeom>
          <a:noFill/>
          <a:ln/>
        </p:spPr>
        <p:txBody>
          <a:bodyPr wrap="none" rtlCol="0" anchor="t"/>
          <a:lstStyle/>
          <a:p>
            <a:pPr indent="0" marL="0">
              <a:lnSpc>
                <a:spcPts val="5468"/>
              </a:lnSpc>
              <a:buNone/>
            </a:pPr>
            <a:r>
              <a:rPr lang="en-US" sz="4374" b="1" dirty="0">
                <a:solidFill>
                  <a:srgbClr val="FFFFFF"/>
                </a:solidFill>
                <a:latin typeface="Barlow" pitchFamily="34" charset="0"/>
                <a:ea typeface="Barlow" pitchFamily="34" charset="-122"/>
                <a:cs typeface="Barlow" pitchFamily="34" charset="-120"/>
              </a:rPr>
              <a:t>Managing Background Jobs with 'jobs'</a:t>
            </a:r>
            <a:endParaRPr lang="en-US" sz="4374" dirty="0"/>
          </a:p>
        </p:txBody>
      </p:sp>
      <p:sp>
        <p:nvSpPr>
          <p:cNvPr id="5" name="Text 2"/>
          <p:cNvSpPr/>
          <p:nvPr/>
        </p:nvSpPr>
        <p:spPr>
          <a:xfrm>
            <a:off x="2624376" y="3288863"/>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Barlow" pitchFamily="34" charset="0"/>
                <a:ea typeface="Barlow" pitchFamily="34" charset="-122"/>
                <a:cs typeface="Barlow" pitchFamily="34" charset="-120"/>
              </a:rPr>
              <a:t>Syntax</a:t>
            </a:r>
            <a:endParaRPr lang="en-US" sz="2187" dirty="0"/>
          </a:p>
        </p:txBody>
      </p:sp>
      <p:sp>
        <p:nvSpPr>
          <p:cNvPr id="6" name="Text 3"/>
          <p:cNvSpPr/>
          <p:nvPr/>
        </p:nvSpPr>
        <p:spPr>
          <a:xfrm>
            <a:off x="2624376" y="3858220"/>
            <a:ext cx="4419838" cy="355402"/>
          </a:xfrm>
          <a:prstGeom prst="rect">
            <a:avLst/>
          </a:prstGeom>
          <a:noFill/>
          <a:ln/>
        </p:spPr>
        <p:txBody>
          <a:bodyPr wrap="none" rtlCol="0" anchor="t"/>
          <a:lstStyle/>
          <a:p>
            <a:pPr indent="0" marL="0">
              <a:lnSpc>
                <a:spcPts val="2799"/>
              </a:lnSpc>
              <a:buNone/>
            </a:pPr>
            <a:r>
              <a:rPr lang="en-US" sz="1750" dirty="0">
                <a:solidFill>
                  <a:srgbClr val="E5E0DF"/>
                </a:solidFill>
                <a:latin typeface="Barlow" pitchFamily="34" charset="0"/>
                <a:ea typeface="Barlow" pitchFamily="34" charset="-122"/>
                <a:cs typeface="Barlow" pitchFamily="34" charset="-120"/>
              </a:rPr>
              <a:t>jobs [-lnprs] [%job_id]</a:t>
            </a:r>
            <a:endParaRPr lang="en-US" sz="1750" dirty="0"/>
          </a:p>
        </p:txBody>
      </p:sp>
      <p:sp>
        <p:nvSpPr>
          <p:cNvPr id="7" name="Text 4"/>
          <p:cNvSpPr/>
          <p:nvPr/>
        </p:nvSpPr>
        <p:spPr>
          <a:xfrm>
            <a:off x="7593806" y="3288863"/>
            <a:ext cx="2221944" cy="347186"/>
          </a:xfrm>
          <a:prstGeom prst="rect">
            <a:avLst/>
          </a:prstGeom>
          <a:noFill/>
          <a:ln/>
        </p:spPr>
        <p:txBody>
          <a:bodyPr wrap="none" rtlCol="0" anchor="t"/>
          <a:lstStyle/>
          <a:p>
            <a:pPr indent="0" marL="0">
              <a:lnSpc>
                <a:spcPts val="2734"/>
              </a:lnSpc>
              <a:buNone/>
            </a:pPr>
            <a:r>
              <a:rPr lang="en-US" sz="2187" b="1" dirty="0">
                <a:solidFill>
                  <a:srgbClr val="FFFFFF"/>
                </a:solidFill>
                <a:latin typeface="Barlow" pitchFamily="34" charset="0"/>
                <a:ea typeface="Barlow" pitchFamily="34" charset="-122"/>
                <a:cs typeface="Barlow" pitchFamily="34" charset="-120"/>
              </a:rPr>
              <a:t>Description</a:t>
            </a:r>
            <a:endParaRPr lang="en-US" sz="2187" dirty="0"/>
          </a:p>
        </p:txBody>
      </p:sp>
      <p:sp>
        <p:nvSpPr>
          <p:cNvPr id="8" name="Text 5"/>
          <p:cNvSpPr/>
          <p:nvPr/>
        </p:nvSpPr>
        <p:spPr>
          <a:xfrm>
            <a:off x="7593806" y="3858220"/>
            <a:ext cx="4419838" cy="2132409"/>
          </a:xfrm>
          <a:prstGeom prst="rect">
            <a:avLst/>
          </a:prstGeom>
          <a:noFill/>
          <a:ln/>
        </p:spPr>
        <p:txBody>
          <a:bodyPr wrap="square" rtlCol="0" anchor="t"/>
          <a:lstStyle/>
          <a:p>
            <a:pPr indent="0" marL="0">
              <a:lnSpc>
                <a:spcPts val="2799"/>
              </a:lnSpc>
              <a:buNone/>
            </a:pPr>
            <a:r>
              <a:rPr lang="en-US" sz="1750" dirty="0">
                <a:solidFill>
                  <a:srgbClr val="E5E0DF"/>
                </a:solidFill>
                <a:latin typeface="Barlow" pitchFamily="34" charset="0"/>
                <a:ea typeface="Barlow" pitchFamily="34" charset="-122"/>
                <a:cs typeface="Barlow" pitchFamily="34" charset="-120"/>
              </a:rPr>
              <a:t>The 'jobs' command is used to list all currently running background jobs associated with the current terminal session. It's often used together with the 'bg' and 'fg' commands to manipulate background and foreground processes.</a:t>
            </a:r>
            <a:endParaRPr lang="en-US" sz="1750" dirty="0"/>
          </a:p>
        </p:txBody>
      </p:sp>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33648"/>
          </a:xfrm>
          <a:prstGeom prst="rect">
            <a:avLst/>
          </a:prstGeom>
          <a:solidFill>
            <a:srgbClr val="0C0C0C">
              <a:alpha val="75000"/>
            </a:srgbClr>
          </a:solidFill>
          <a:ln w="12263">
            <a:solidFill>
              <a:srgbClr val="FFFFFF">
                <a:alpha val="16000"/>
              </a:srgbClr>
            </a:solidFill>
            <a:prstDash val="solid"/>
          </a:ln>
        </p:spPr>
      </p:sp>
      <p:sp>
        <p:nvSpPr>
          <p:cNvPr id="4" name="Text 1"/>
          <p:cNvSpPr/>
          <p:nvPr/>
        </p:nvSpPr>
        <p:spPr>
          <a:xfrm>
            <a:off x="3148965" y="542687"/>
            <a:ext cx="8332470" cy="1233487"/>
          </a:xfrm>
          <a:prstGeom prst="rect">
            <a:avLst/>
          </a:prstGeom>
          <a:noFill/>
          <a:ln/>
        </p:spPr>
        <p:txBody>
          <a:bodyPr wrap="square" rtlCol="0" anchor="t"/>
          <a:lstStyle/>
          <a:p>
            <a:pPr indent="0" marL="0">
              <a:lnSpc>
                <a:spcPts val="4856"/>
              </a:lnSpc>
              <a:buNone/>
            </a:pPr>
            <a:r>
              <a:rPr lang="en-US" sz="3885" b="1" dirty="0">
                <a:solidFill>
                  <a:srgbClr val="FFFFFF"/>
                </a:solidFill>
                <a:latin typeface="Barlow" pitchFamily="34" charset="0"/>
                <a:ea typeface="Barlow" pitchFamily="34" charset="-122"/>
                <a:cs typeface="Barlow" pitchFamily="34" charset="-120"/>
              </a:rPr>
              <a:t>Changing Process Priority with 'nice' and 'renice'</a:t>
            </a:r>
            <a:endParaRPr lang="en-US" sz="3885" dirty="0"/>
          </a:p>
        </p:txBody>
      </p:sp>
      <p:sp>
        <p:nvSpPr>
          <p:cNvPr id="5" name="Shape 2"/>
          <p:cNvSpPr/>
          <p:nvPr/>
        </p:nvSpPr>
        <p:spPr>
          <a:xfrm>
            <a:off x="3148965" y="2170867"/>
            <a:ext cx="4067651" cy="2819281"/>
          </a:xfrm>
          <a:prstGeom prst="roundRect">
            <a:avLst>
              <a:gd name="adj" fmla="val 3150"/>
            </a:avLst>
          </a:prstGeom>
          <a:solidFill>
            <a:srgbClr val="790709"/>
          </a:solidFill>
          <a:ln w="12263">
            <a:solidFill>
              <a:srgbClr val="91080B"/>
            </a:solidFill>
            <a:prstDash val="solid"/>
          </a:ln>
        </p:spPr>
      </p:sp>
      <p:sp>
        <p:nvSpPr>
          <p:cNvPr id="6" name="Text 3"/>
          <p:cNvSpPr/>
          <p:nvPr/>
        </p:nvSpPr>
        <p:spPr>
          <a:xfrm>
            <a:off x="3358515" y="2380417"/>
            <a:ext cx="1973461" cy="308372"/>
          </a:xfrm>
          <a:prstGeom prst="rect">
            <a:avLst/>
          </a:prstGeom>
          <a:noFill/>
          <a:ln/>
        </p:spPr>
        <p:txBody>
          <a:bodyPr wrap="none" rtlCol="0" anchor="t"/>
          <a:lstStyle/>
          <a:p>
            <a:pPr indent="0" marL="0">
              <a:lnSpc>
                <a:spcPts val="2428"/>
              </a:lnSpc>
              <a:buNone/>
            </a:pPr>
            <a:r>
              <a:rPr lang="en-US" sz="1942" b="1" dirty="0">
                <a:solidFill>
                  <a:srgbClr val="E5E0DF"/>
                </a:solidFill>
                <a:latin typeface="Barlow" pitchFamily="34" charset="0"/>
                <a:ea typeface="Barlow" pitchFamily="34" charset="-122"/>
                <a:cs typeface="Barlow" pitchFamily="34" charset="-120"/>
              </a:rPr>
              <a:t>Syntax</a:t>
            </a:r>
            <a:endParaRPr lang="en-US" sz="1942" dirty="0"/>
          </a:p>
        </p:txBody>
      </p:sp>
      <p:sp>
        <p:nvSpPr>
          <p:cNvPr id="7" name="Text 4"/>
          <p:cNvSpPr/>
          <p:nvPr/>
        </p:nvSpPr>
        <p:spPr>
          <a:xfrm>
            <a:off x="3358515" y="2886075"/>
            <a:ext cx="3648551" cy="631507"/>
          </a:xfrm>
          <a:prstGeom prst="rect">
            <a:avLst/>
          </a:prstGeom>
          <a:noFill/>
          <a:ln/>
        </p:spPr>
        <p:txBody>
          <a:bodyPr wrap="square" rtlCol="0" anchor="t"/>
          <a:lstStyle/>
          <a:p>
            <a:pPr indent="0" marL="0">
              <a:lnSpc>
                <a:spcPts val="2486"/>
              </a:lnSpc>
              <a:buNone/>
            </a:pPr>
            <a:r>
              <a:rPr lang="en-US" sz="1554" dirty="0">
                <a:solidFill>
                  <a:srgbClr val="E5E0DF"/>
                </a:solidFill>
                <a:latin typeface="Barlow" pitchFamily="34" charset="0"/>
                <a:ea typeface="Barlow" pitchFamily="34" charset="-122"/>
                <a:cs typeface="Barlow" pitchFamily="34" charset="-120"/>
              </a:rPr>
              <a:t>nice [-n increment] [command [argument...]]</a:t>
            </a:r>
            <a:endParaRPr lang="en-US" sz="1554" dirty="0"/>
          </a:p>
        </p:txBody>
      </p:sp>
      <p:sp>
        <p:nvSpPr>
          <p:cNvPr id="8" name="Shape 5"/>
          <p:cNvSpPr/>
          <p:nvPr/>
        </p:nvSpPr>
        <p:spPr>
          <a:xfrm>
            <a:off x="7413903" y="2170867"/>
            <a:ext cx="4067651" cy="2819281"/>
          </a:xfrm>
          <a:prstGeom prst="roundRect">
            <a:avLst>
              <a:gd name="adj" fmla="val 3150"/>
            </a:avLst>
          </a:prstGeom>
          <a:solidFill>
            <a:srgbClr val="790709"/>
          </a:solidFill>
          <a:ln w="12263">
            <a:solidFill>
              <a:srgbClr val="91080B"/>
            </a:solidFill>
            <a:prstDash val="solid"/>
          </a:ln>
        </p:spPr>
      </p:sp>
      <p:sp>
        <p:nvSpPr>
          <p:cNvPr id="9" name="Text 6"/>
          <p:cNvSpPr/>
          <p:nvPr/>
        </p:nvSpPr>
        <p:spPr>
          <a:xfrm>
            <a:off x="7623453" y="2380417"/>
            <a:ext cx="1973461" cy="308372"/>
          </a:xfrm>
          <a:prstGeom prst="rect">
            <a:avLst/>
          </a:prstGeom>
          <a:noFill/>
          <a:ln/>
        </p:spPr>
        <p:txBody>
          <a:bodyPr wrap="none" rtlCol="0" anchor="t"/>
          <a:lstStyle/>
          <a:p>
            <a:pPr indent="0" marL="0">
              <a:lnSpc>
                <a:spcPts val="2428"/>
              </a:lnSpc>
              <a:buNone/>
            </a:pPr>
            <a:r>
              <a:rPr lang="en-US" sz="1942" b="1" dirty="0">
                <a:solidFill>
                  <a:srgbClr val="E5E0DF"/>
                </a:solidFill>
                <a:latin typeface="Barlow" pitchFamily="34" charset="0"/>
                <a:ea typeface="Barlow" pitchFamily="34" charset="-122"/>
                <a:cs typeface="Barlow" pitchFamily="34" charset="-120"/>
              </a:rPr>
              <a:t>Description</a:t>
            </a:r>
            <a:endParaRPr lang="en-US" sz="1942" dirty="0"/>
          </a:p>
        </p:txBody>
      </p:sp>
      <p:sp>
        <p:nvSpPr>
          <p:cNvPr id="10" name="Text 7"/>
          <p:cNvSpPr/>
          <p:nvPr/>
        </p:nvSpPr>
        <p:spPr>
          <a:xfrm>
            <a:off x="7623453" y="2886075"/>
            <a:ext cx="3648551" cy="1894523"/>
          </a:xfrm>
          <a:prstGeom prst="rect">
            <a:avLst/>
          </a:prstGeom>
          <a:noFill/>
          <a:ln/>
        </p:spPr>
        <p:txBody>
          <a:bodyPr wrap="square" rtlCol="0" anchor="t"/>
          <a:lstStyle/>
          <a:p>
            <a:pPr indent="0" marL="0">
              <a:lnSpc>
                <a:spcPts val="2486"/>
              </a:lnSpc>
              <a:buNone/>
            </a:pPr>
            <a:r>
              <a:rPr lang="en-US" sz="1554" dirty="0">
                <a:solidFill>
                  <a:srgbClr val="E5E0DF"/>
                </a:solidFill>
                <a:latin typeface="Barlow" pitchFamily="34" charset="0"/>
                <a:ea typeface="Barlow" pitchFamily="34" charset="-122"/>
                <a:cs typeface="Barlow" pitchFamily="34" charset="-120"/>
              </a:rPr>
              <a:t>The 'nice' command is used to launch processes with a specified niceness level, which is a measure of priority given to the running processes. Use this command to give lower or higher priority to a process when it starts.</a:t>
            </a:r>
            <a:endParaRPr lang="en-US" sz="1554" dirty="0"/>
          </a:p>
        </p:txBody>
      </p:sp>
      <p:sp>
        <p:nvSpPr>
          <p:cNvPr id="11" name="Shape 8"/>
          <p:cNvSpPr/>
          <p:nvPr/>
        </p:nvSpPr>
        <p:spPr>
          <a:xfrm>
            <a:off x="3148965" y="5187434"/>
            <a:ext cx="4067651" cy="2503527"/>
          </a:xfrm>
          <a:prstGeom prst="roundRect">
            <a:avLst>
              <a:gd name="adj" fmla="val 3547"/>
            </a:avLst>
          </a:prstGeom>
          <a:solidFill>
            <a:srgbClr val="790709"/>
          </a:solidFill>
          <a:ln w="12263">
            <a:solidFill>
              <a:srgbClr val="91080B"/>
            </a:solidFill>
            <a:prstDash val="solid"/>
          </a:ln>
        </p:spPr>
      </p:sp>
      <p:sp>
        <p:nvSpPr>
          <p:cNvPr id="12" name="Text 9"/>
          <p:cNvSpPr/>
          <p:nvPr/>
        </p:nvSpPr>
        <p:spPr>
          <a:xfrm>
            <a:off x="3358515" y="5396984"/>
            <a:ext cx="1973461" cy="308372"/>
          </a:xfrm>
          <a:prstGeom prst="rect">
            <a:avLst/>
          </a:prstGeom>
          <a:noFill/>
          <a:ln/>
        </p:spPr>
        <p:txBody>
          <a:bodyPr wrap="none" rtlCol="0" anchor="t"/>
          <a:lstStyle/>
          <a:p>
            <a:pPr indent="0" marL="0">
              <a:lnSpc>
                <a:spcPts val="2428"/>
              </a:lnSpc>
              <a:buNone/>
            </a:pPr>
            <a:r>
              <a:rPr lang="en-US" sz="1942" b="1" dirty="0">
                <a:solidFill>
                  <a:srgbClr val="E5E0DF"/>
                </a:solidFill>
                <a:latin typeface="Barlow" pitchFamily="34" charset="0"/>
                <a:ea typeface="Barlow" pitchFamily="34" charset="-122"/>
                <a:cs typeface="Barlow" pitchFamily="34" charset="-120"/>
              </a:rPr>
              <a:t>Syntax</a:t>
            </a:r>
            <a:endParaRPr lang="en-US" sz="1942" dirty="0"/>
          </a:p>
        </p:txBody>
      </p:sp>
      <p:sp>
        <p:nvSpPr>
          <p:cNvPr id="13" name="Text 10"/>
          <p:cNvSpPr/>
          <p:nvPr/>
        </p:nvSpPr>
        <p:spPr>
          <a:xfrm>
            <a:off x="3358515" y="5902643"/>
            <a:ext cx="3648551" cy="315754"/>
          </a:xfrm>
          <a:prstGeom prst="rect">
            <a:avLst/>
          </a:prstGeom>
          <a:noFill/>
          <a:ln/>
        </p:spPr>
        <p:txBody>
          <a:bodyPr wrap="none" rtlCol="0" anchor="t"/>
          <a:lstStyle/>
          <a:p>
            <a:pPr indent="0" marL="0">
              <a:lnSpc>
                <a:spcPts val="2486"/>
              </a:lnSpc>
              <a:buNone/>
            </a:pPr>
            <a:r>
              <a:rPr lang="en-US" sz="1554" dirty="0">
                <a:solidFill>
                  <a:srgbClr val="E5E0DF"/>
                </a:solidFill>
                <a:latin typeface="Barlow" pitchFamily="34" charset="0"/>
                <a:ea typeface="Barlow" pitchFamily="34" charset="-122"/>
                <a:cs typeface="Barlow" pitchFamily="34" charset="-120"/>
              </a:rPr>
              <a:t>renice [-n increment] -p [process_id]</a:t>
            </a:r>
            <a:endParaRPr lang="en-US" sz="1554" dirty="0"/>
          </a:p>
        </p:txBody>
      </p:sp>
      <p:sp>
        <p:nvSpPr>
          <p:cNvPr id="14" name="Shape 11"/>
          <p:cNvSpPr/>
          <p:nvPr/>
        </p:nvSpPr>
        <p:spPr>
          <a:xfrm>
            <a:off x="7413903" y="5187434"/>
            <a:ext cx="4067651" cy="2503527"/>
          </a:xfrm>
          <a:prstGeom prst="roundRect">
            <a:avLst>
              <a:gd name="adj" fmla="val 3547"/>
            </a:avLst>
          </a:prstGeom>
          <a:solidFill>
            <a:srgbClr val="790709"/>
          </a:solidFill>
          <a:ln w="12263">
            <a:solidFill>
              <a:srgbClr val="91080B"/>
            </a:solidFill>
            <a:prstDash val="solid"/>
          </a:ln>
        </p:spPr>
      </p:sp>
      <p:sp>
        <p:nvSpPr>
          <p:cNvPr id="15" name="Text 12"/>
          <p:cNvSpPr/>
          <p:nvPr/>
        </p:nvSpPr>
        <p:spPr>
          <a:xfrm>
            <a:off x="7623453" y="5396984"/>
            <a:ext cx="1973461" cy="308372"/>
          </a:xfrm>
          <a:prstGeom prst="rect">
            <a:avLst/>
          </a:prstGeom>
          <a:noFill/>
          <a:ln/>
        </p:spPr>
        <p:txBody>
          <a:bodyPr wrap="none" rtlCol="0" anchor="t"/>
          <a:lstStyle/>
          <a:p>
            <a:pPr indent="0" marL="0">
              <a:lnSpc>
                <a:spcPts val="2428"/>
              </a:lnSpc>
              <a:buNone/>
            </a:pPr>
            <a:r>
              <a:rPr lang="en-US" sz="1942" b="1" dirty="0">
                <a:solidFill>
                  <a:srgbClr val="E5E0DF"/>
                </a:solidFill>
                <a:latin typeface="Barlow" pitchFamily="34" charset="0"/>
                <a:ea typeface="Barlow" pitchFamily="34" charset="-122"/>
                <a:cs typeface="Barlow" pitchFamily="34" charset="-120"/>
              </a:rPr>
              <a:t>Description</a:t>
            </a:r>
            <a:endParaRPr lang="en-US" sz="1942" dirty="0"/>
          </a:p>
        </p:txBody>
      </p:sp>
      <p:sp>
        <p:nvSpPr>
          <p:cNvPr id="16" name="Text 13"/>
          <p:cNvSpPr/>
          <p:nvPr/>
        </p:nvSpPr>
        <p:spPr>
          <a:xfrm>
            <a:off x="7623453" y="5902643"/>
            <a:ext cx="3648551" cy="1578769"/>
          </a:xfrm>
          <a:prstGeom prst="rect">
            <a:avLst/>
          </a:prstGeom>
          <a:noFill/>
          <a:ln/>
        </p:spPr>
        <p:txBody>
          <a:bodyPr wrap="square" rtlCol="0" anchor="t"/>
          <a:lstStyle/>
          <a:p>
            <a:pPr indent="0" marL="0">
              <a:lnSpc>
                <a:spcPts val="2486"/>
              </a:lnSpc>
              <a:buNone/>
            </a:pPr>
            <a:r>
              <a:rPr lang="en-US" sz="1554" dirty="0">
                <a:solidFill>
                  <a:srgbClr val="E5E0DF"/>
                </a:solidFill>
                <a:latin typeface="Barlow" pitchFamily="34" charset="0"/>
                <a:ea typeface="Barlow" pitchFamily="34" charset="-122"/>
                <a:cs typeface="Barlow" pitchFamily="34" charset="-120"/>
              </a:rPr>
              <a:t>The 'renice' command is used to change the priority (niceness level) of running processes. Use this command to adjust the priority of running processes based on system performance.</a:t>
            </a:r>
            <a:endParaRPr lang="en-US" sz="1554" dirty="0"/>
          </a:p>
        </p:txBody>
      </p:sp>
      <p:pic>
        <p:nvPicPr>
          <p:cNvPr id="1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sp>
        <p:nvSpPr>
          <p:cNvPr id="4" name="Text 1"/>
          <p:cNvSpPr/>
          <p:nvPr/>
        </p:nvSpPr>
        <p:spPr>
          <a:xfrm>
            <a:off x="2624376" y="1232535"/>
            <a:ext cx="4443889" cy="694373"/>
          </a:xfrm>
          <a:prstGeom prst="rect">
            <a:avLst/>
          </a:prstGeom>
          <a:noFill/>
          <a:ln/>
        </p:spPr>
        <p:txBody>
          <a:bodyPr wrap="none" rtlCol="0" anchor="t"/>
          <a:lstStyle/>
          <a:p>
            <a:pPr indent="0" marL="0">
              <a:lnSpc>
                <a:spcPts val="5468"/>
              </a:lnSpc>
              <a:buNone/>
            </a:pPr>
            <a:r>
              <a:rPr lang="en-US" sz="4374" b="1" dirty="0">
                <a:solidFill>
                  <a:srgbClr val="FFFFFF"/>
                </a:solidFill>
                <a:latin typeface="Barlow" pitchFamily="34" charset="0"/>
                <a:ea typeface="Barlow" pitchFamily="34" charset="-122"/>
                <a:cs typeface="Barlow" pitchFamily="34" charset="-120"/>
              </a:rPr>
              <a:t>Conclusion</a:t>
            </a:r>
            <a:endParaRPr lang="en-US" sz="4374" dirty="0"/>
          </a:p>
        </p:txBody>
      </p:sp>
      <p:sp>
        <p:nvSpPr>
          <p:cNvPr id="5" name="Text 2"/>
          <p:cNvSpPr/>
          <p:nvPr/>
        </p:nvSpPr>
        <p:spPr>
          <a:xfrm>
            <a:off x="2624376" y="2482334"/>
            <a:ext cx="4419838" cy="1249442"/>
          </a:xfrm>
          <a:prstGeom prst="rect">
            <a:avLst/>
          </a:prstGeom>
          <a:noFill/>
          <a:ln/>
        </p:spPr>
        <p:txBody>
          <a:bodyPr wrap="square" rtlCol="0" anchor="t"/>
          <a:lstStyle/>
          <a:p>
            <a:pPr indent="0" marL="0">
              <a:lnSpc>
                <a:spcPts val="3281"/>
              </a:lnSpc>
              <a:buNone/>
            </a:pPr>
            <a:r>
              <a:rPr lang="en-US" sz="2624" b="1" dirty="0">
                <a:solidFill>
                  <a:srgbClr val="FFFFFF"/>
                </a:solidFill>
                <a:latin typeface="Barlow" pitchFamily="34" charset="0"/>
                <a:ea typeface="Barlow" pitchFamily="34" charset="-122"/>
                <a:cs typeface="Barlow" pitchFamily="34" charset="-120"/>
              </a:rPr>
              <a:t>Improved System Management and Optimization</a:t>
            </a:r>
            <a:endParaRPr lang="en-US" sz="2624" dirty="0"/>
          </a:p>
        </p:txBody>
      </p:sp>
      <p:sp>
        <p:nvSpPr>
          <p:cNvPr id="6" name="Text 3"/>
          <p:cNvSpPr/>
          <p:nvPr/>
        </p:nvSpPr>
        <p:spPr>
          <a:xfrm>
            <a:off x="2624376" y="3953947"/>
            <a:ext cx="4419838" cy="2843213"/>
          </a:xfrm>
          <a:prstGeom prst="rect">
            <a:avLst/>
          </a:prstGeom>
          <a:noFill/>
          <a:ln/>
        </p:spPr>
        <p:txBody>
          <a:bodyPr wrap="square" rtlCol="0" anchor="t"/>
          <a:lstStyle/>
          <a:p>
            <a:pPr indent="0" marL="0">
              <a:lnSpc>
                <a:spcPts val="2799"/>
              </a:lnSpc>
              <a:buNone/>
            </a:pPr>
            <a:r>
              <a:rPr lang="en-US" sz="1750" dirty="0">
                <a:solidFill>
                  <a:srgbClr val="E5E0DF"/>
                </a:solidFill>
                <a:latin typeface="Barlow" pitchFamily="34" charset="0"/>
                <a:ea typeface="Barlow" pitchFamily="34" charset="-122"/>
                <a:cs typeface="Barlow" pitchFamily="34" charset="-120"/>
              </a:rPr>
              <a:t>Understanding and using these basic process utility commands in Linux are valuable skills for system administration, troubleshooting, and performance tuning. With these commands at your disposal, you can monitor and manage running processes to optimize system performance and improve system management.</a:t>
            </a:r>
            <a:endParaRPr lang="en-US" sz="1750" dirty="0"/>
          </a:p>
        </p:txBody>
      </p:sp>
      <p:sp>
        <p:nvSpPr>
          <p:cNvPr id="7" name="Text 4"/>
          <p:cNvSpPr/>
          <p:nvPr/>
        </p:nvSpPr>
        <p:spPr>
          <a:xfrm>
            <a:off x="7593806" y="2482334"/>
            <a:ext cx="2720340" cy="416481"/>
          </a:xfrm>
          <a:prstGeom prst="rect">
            <a:avLst/>
          </a:prstGeom>
          <a:noFill/>
          <a:ln/>
        </p:spPr>
        <p:txBody>
          <a:bodyPr wrap="none" rtlCol="0" anchor="t"/>
          <a:lstStyle/>
          <a:p>
            <a:pPr indent="0" marL="0">
              <a:lnSpc>
                <a:spcPts val="3281"/>
              </a:lnSpc>
              <a:buNone/>
            </a:pPr>
            <a:r>
              <a:rPr lang="en-US" sz="2624" b="1" dirty="0">
                <a:solidFill>
                  <a:srgbClr val="FFFFFF"/>
                </a:solidFill>
                <a:latin typeface="Barlow" pitchFamily="34" charset="0"/>
                <a:ea typeface="Barlow" pitchFamily="34" charset="-122"/>
                <a:cs typeface="Barlow" pitchFamily="34" charset="-120"/>
              </a:rPr>
              <a:t>Efficient Workflow</a:t>
            </a:r>
            <a:endParaRPr lang="en-US" sz="2624" dirty="0"/>
          </a:p>
        </p:txBody>
      </p:sp>
      <p:sp>
        <p:nvSpPr>
          <p:cNvPr id="8" name="Text 5"/>
          <p:cNvSpPr/>
          <p:nvPr/>
        </p:nvSpPr>
        <p:spPr>
          <a:xfrm>
            <a:off x="7593806" y="3120985"/>
            <a:ext cx="4419838" cy="2132409"/>
          </a:xfrm>
          <a:prstGeom prst="rect">
            <a:avLst/>
          </a:prstGeom>
          <a:noFill/>
          <a:ln/>
        </p:spPr>
        <p:txBody>
          <a:bodyPr wrap="square" rtlCol="0" anchor="t"/>
          <a:lstStyle/>
          <a:p>
            <a:pPr indent="0" marL="0">
              <a:lnSpc>
                <a:spcPts val="2799"/>
              </a:lnSpc>
              <a:buNone/>
            </a:pPr>
            <a:r>
              <a:rPr lang="en-US" sz="1750" dirty="0">
                <a:solidFill>
                  <a:srgbClr val="E5E0DF"/>
                </a:solidFill>
                <a:latin typeface="Barlow" pitchFamily="34" charset="0"/>
                <a:ea typeface="Barlow" pitchFamily="34" charset="-122"/>
                <a:cs typeface="Barlow" pitchFamily="34" charset="-120"/>
              </a:rPr>
              <a:t>Knowing how to effectively use process-related commands streamlines your workflow and makes you more productive. Many of these commands can be executed in a matter of seconds, allowing you to quickly manage and troubleshoot your system.</a:t>
            </a:r>
            <a:endParaRPr lang="en-US" sz="1750" dirty="0"/>
          </a:p>
        </p:txBody>
      </p:sp>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2023-09-19T10:21:00Z</dcterms:created>
  <dcterms:modified xsi:type="dcterms:W3CDTF">2023-09-19T10:21:00Z</dcterms:modified>
</cp:coreProperties>
</file>