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6319599" y="1840349"/>
            <a:ext cx="7477601" cy="2499598"/>
          </a:xfrm>
          <a:prstGeom prst="rect">
            <a:avLst/>
          </a:prstGeom>
          <a:noFill/>
          <a:ln/>
        </p:spPr>
        <p:txBody>
          <a:bodyPr wrap="square" rtlCol="0" anchor="t"/>
          <a:lstStyle/>
          <a:p>
            <a:pPr indent="0" marL="0">
              <a:lnSpc>
                <a:spcPts val="6561"/>
              </a:lnSpc>
              <a:buNone/>
            </a:pPr>
            <a:r>
              <a:rPr lang="en-US" sz="5249" spc="-157" kern="0" dirty="0">
                <a:solidFill>
                  <a:srgbClr val="2C3F42"/>
                </a:solidFill>
                <a:latin typeface="Bitter" pitchFamily="34" charset="0"/>
                <a:ea typeface="Bitter" pitchFamily="34" charset="-122"/>
                <a:cs typeface="Bitter" pitchFamily="34" charset="-120"/>
              </a:rPr>
              <a:t>The Power of Chmod: Mastering File Permissions in Linux</a:t>
            </a:r>
            <a:endParaRPr lang="en-US" sz="5249" dirty="0"/>
          </a:p>
        </p:txBody>
      </p:sp>
      <p:sp>
        <p:nvSpPr>
          <p:cNvPr id="5" name="Text 3"/>
          <p:cNvSpPr/>
          <p:nvPr/>
        </p:nvSpPr>
        <p:spPr>
          <a:xfrm>
            <a:off x="6319599" y="4673203"/>
            <a:ext cx="7477601"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Welcome to the world of Linux file permissions! In this presentation, we will explore the mighty chmod command and its role in controlling access to files and directories. Get ready to unleash your inner Linux wizard!</a:t>
            </a:r>
            <a:endParaRPr lang="en-US" sz="1750" dirty="0"/>
          </a:p>
        </p:txBody>
      </p:sp>
      <p:sp>
        <p:nvSpPr>
          <p:cNvPr id="6" name="Shape 4"/>
          <p:cNvSpPr/>
          <p:nvPr/>
        </p:nvSpPr>
        <p:spPr>
          <a:xfrm>
            <a:off x="6319599" y="5989320"/>
            <a:ext cx="355402" cy="355402"/>
          </a:xfrm>
          <a:prstGeom prst="roundRect">
            <a:avLst>
              <a:gd name="adj" fmla="val 25726039"/>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6327219" y="5996940"/>
            <a:ext cx="340162" cy="340162"/>
          </a:xfrm>
          <a:prstGeom prst="rect">
            <a:avLst/>
          </a:prstGeom>
        </p:spPr>
      </p:pic>
      <p:sp>
        <p:nvSpPr>
          <p:cNvPr id="8" name="Text 5"/>
          <p:cNvSpPr/>
          <p:nvPr/>
        </p:nvSpPr>
        <p:spPr>
          <a:xfrm>
            <a:off x="6786086" y="5994797"/>
            <a:ext cx="3137654" cy="388858"/>
          </a:xfrm>
          <a:prstGeom prst="rect">
            <a:avLst/>
          </a:prstGeom>
          <a:noFill/>
          <a:ln/>
        </p:spPr>
        <p:txBody>
          <a:bodyPr wrap="none" rtlCol="0" anchor="t"/>
          <a:lstStyle/>
          <a:p>
            <a:pPr algn="l" indent="0" marL="0">
              <a:lnSpc>
                <a:spcPts val="3062"/>
              </a:lnSpc>
              <a:buNone/>
            </a:pPr>
            <a:r>
              <a:rPr lang="en-US" sz="2187" b="1" spc="-35" kern="0" dirty="0">
                <a:solidFill>
                  <a:srgbClr val="2B2E3C"/>
                </a:solidFill>
                <a:latin typeface="Open Sans" pitchFamily="34" charset="0"/>
                <a:ea typeface="Open Sans" pitchFamily="34" charset="-122"/>
                <a:cs typeface="Open Sans" pitchFamily="34" charset="-120"/>
              </a:rPr>
              <a:t>by THRISHALI KOTAGIRI</a:t>
            </a:r>
            <a:endParaRPr lang="en-US" sz="2187" dirty="0"/>
          </a:p>
        </p:txBody>
      </p:sp>
      <p:pic>
        <p:nvPicPr>
          <p:cNvPr id="9" name="Image 1" descr="preencoded.png">    </p:cNvPr>
          <p:cNvPicPr>
            <a:picLocks noChangeAspect="1"/>
          </p:cNvPicPr>
          <p:nvPr/>
        </p:nvPicPr>
        <p:blipFill>
          <a:blip r:embed="rId2"/>
          <a:stretch>
            <a:fillRect/>
          </a:stretch>
        </p:blipFill>
        <p:spPr>
          <a:xfrm>
            <a:off x="0" y="0"/>
            <a:ext cx="5486400" cy="8229600"/>
          </a:xfrm>
          <a:prstGeom prst="rect">
            <a:avLst/>
          </a:prstGeom>
        </p:spPr>
      </p:pic>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491621"/>
            <a:ext cx="7798237"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Understanding File Permissions</a:t>
            </a:r>
            <a:endParaRPr lang="en-US" sz="4374" dirty="0"/>
          </a:p>
        </p:txBody>
      </p:sp>
      <p:sp>
        <p:nvSpPr>
          <p:cNvPr id="5" name="Shape 3"/>
          <p:cNvSpPr/>
          <p:nvPr/>
        </p:nvSpPr>
        <p:spPr>
          <a:xfrm>
            <a:off x="2037993" y="3630335"/>
            <a:ext cx="3370064" cy="2107525"/>
          </a:xfrm>
          <a:prstGeom prst="roundRect">
            <a:avLst>
              <a:gd name="adj" fmla="val 4744"/>
            </a:avLst>
          </a:prstGeom>
          <a:solidFill>
            <a:srgbClr val="FCE2CF"/>
          </a:solidFill>
          <a:ln w="13811">
            <a:solidFill>
              <a:srgbClr val="F9C59F"/>
            </a:solidFill>
            <a:prstDash val="solid"/>
          </a:ln>
        </p:spPr>
      </p:sp>
      <p:sp>
        <p:nvSpPr>
          <p:cNvPr id="6" name="Text 4"/>
          <p:cNvSpPr/>
          <p:nvPr/>
        </p:nvSpPr>
        <p:spPr>
          <a:xfrm>
            <a:off x="2273975" y="3866317"/>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Owner</a:t>
            </a:r>
            <a:endParaRPr lang="en-US" sz="2187" dirty="0"/>
          </a:p>
        </p:txBody>
      </p:sp>
      <p:sp>
        <p:nvSpPr>
          <p:cNvPr id="7" name="Text 5"/>
          <p:cNvSpPr/>
          <p:nvPr/>
        </p:nvSpPr>
        <p:spPr>
          <a:xfrm>
            <a:off x="2273975" y="4435673"/>
            <a:ext cx="2898100"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owner has full control over the file and can modify permissions.</a:t>
            </a:r>
            <a:endParaRPr lang="en-US" sz="1750" dirty="0"/>
          </a:p>
        </p:txBody>
      </p:sp>
      <p:sp>
        <p:nvSpPr>
          <p:cNvPr id="8" name="Shape 6"/>
          <p:cNvSpPr/>
          <p:nvPr/>
        </p:nvSpPr>
        <p:spPr>
          <a:xfrm>
            <a:off x="5630228" y="3630335"/>
            <a:ext cx="3370064" cy="2107525"/>
          </a:xfrm>
          <a:prstGeom prst="roundRect">
            <a:avLst>
              <a:gd name="adj" fmla="val 4744"/>
            </a:avLst>
          </a:prstGeom>
          <a:solidFill>
            <a:srgbClr val="FCE2CF"/>
          </a:solidFill>
          <a:ln w="13811">
            <a:solidFill>
              <a:srgbClr val="F9C59F"/>
            </a:solidFill>
            <a:prstDash val="solid"/>
          </a:ln>
        </p:spPr>
      </p:sp>
      <p:sp>
        <p:nvSpPr>
          <p:cNvPr id="9" name="Text 7"/>
          <p:cNvSpPr/>
          <p:nvPr/>
        </p:nvSpPr>
        <p:spPr>
          <a:xfrm>
            <a:off x="5866209" y="3866317"/>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Group</a:t>
            </a:r>
            <a:endParaRPr lang="en-US" sz="2187" dirty="0"/>
          </a:p>
        </p:txBody>
      </p:sp>
      <p:sp>
        <p:nvSpPr>
          <p:cNvPr id="10" name="Text 8"/>
          <p:cNvSpPr/>
          <p:nvPr/>
        </p:nvSpPr>
        <p:spPr>
          <a:xfrm>
            <a:off x="5866209" y="4435673"/>
            <a:ext cx="2898100"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group has a specified level of access defined by the owner.</a:t>
            </a:r>
            <a:endParaRPr lang="en-US" sz="1750" dirty="0"/>
          </a:p>
        </p:txBody>
      </p:sp>
      <p:sp>
        <p:nvSpPr>
          <p:cNvPr id="11" name="Shape 9"/>
          <p:cNvSpPr/>
          <p:nvPr/>
        </p:nvSpPr>
        <p:spPr>
          <a:xfrm>
            <a:off x="9222462" y="3630335"/>
            <a:ext cx="3370064" cy="2107525"/>
          </a:xfrm>
          <a:prstGeom prst="roundRect">
            <a:avLst>
              <a:gd name="adj" fmla="val 4744"/>
            </a:avLst>
          </a:prstGeom>
          <a:solidFill>
            <a:srgbClr val="FCE2CF"/>
          </a:solidFill>
          <a:ln w="13811">
            <a:solidFill>
              <a:srgbClr val="F9C59F"/>
            </a:solidFill>
            <a:prstDash val="solid"/>
          </a:ln>
        </p:spPr>
      </p:sp>
      <p:sp>
        <p:nvSpPr>
          <p:cNvPr id="12" name="Text 10"/>
          <p:cNvSpPr/>
          <p:nvPr/>
        </p:nvSpPr>
        <p:spPr>
          <a:xfrm>
            <a:off x="9458444" y="3866317"/>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Others</a:t>
            </a:r>
            <a:endParaRPr lang="en-US" sz="2187" dirty="0"/>
          </a:p>
        </p:txBody>
      </p:sp>
      <p:sp>
        <p:nvSpPr>
          <p:cNvPr id="13" name="Text 11"/>
          <p:cNvSpPr/>
          <p:nvPr/>
        </p:nvSpPr>
        <p:spPr>
          <a:xfrm>
            <a:off x="9458444" y="4435673"/>
            <a:ext cx="2898100"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All other users who are not the owner or part of the group.</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833199" y="1426726"/>
            <a:ext cx="444388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Chmod Basics</a:t>
            </a:r>
            <a:endParaRPr lang="en-US" sz="4374" dirty="0"/>
          </a:p>
        </p:txBody>
      </p:sp>
      <p:sp>
        <p:nvSpPr>
          <p:cNvPr id="5" name="Shape 3"/>
          <p:cNvSpPr/>
          <p:nvPr/>
        </p:nvSpPr>
        <p:spPr>
          <a:xfrm>
            <a:off x="833199" y="2627948"/>
            <a:ext cx="499943" cy="499943"/>
          </a:xfrm>
          <a:prstGeom prst="roundRect">
            <a:avLst>
              <a:gd name="adj" fmla="val 20000"/>
            </a:avLst>
          </a:prstGeom>
          <a:solidFill>
            <a:srgbClr val="FCE2CF"/>
          </a:solidFill>
          <a:ln w="13811">
            <a:solidFill>
              <a:srgbClr val="F9C59F"/>
            </a:solidFill>
            <a:prstDash val="solid"/>
          </a:ln>
        </p:spPr>
      </p:sp>
      <p:sp>
        <p:nvSpPr>
          <p:cNvPr id="6" name="Text 4"/>
          <p:cNvSpPr/>
          <p:nvPr/>
        </p:nvSpPr>
        <p:spPr>
          <a:xfrm>
            <a:off x="1016794" y="2669619"/>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1555313" y="2704267"/>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Symbolic Mode</a:t>
            </a:r>
            <a:endParaRPr lang="en-US" sz="2187" dirty="0"/>
          </a:p>
        </p:txBody>
      </p:sp>
      <p:sp>
        <p:nvSpPr>
          <p:cNvPr id="8" name="Text 6"/>
          <p:cNvSpPr/>
          <p:nvPr/>
        </p:nvSpPr>
        <p:spPr>
          <a:xfrm>
            <a:off x="1555313" y="3273623"/>
            <a:ext cx="2905601"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Use letters such as "u" for user, "g" for group, and "o" for others along with "+" (add), "-" (remove), and "=" (set).</a:t>
            </a:r>
            <a:endParaRPr lang="en-US" sz="1750" dirty="0"/>
          </a:p>
        </p:txBody>
      </p:sp>
      <p:sp>
        <p:nvSpPr>
          <p:cNvPr id="9" name="Shape 7"/>
          <p:cNvSpPr/>
          <p:nvPr/>
        </p:nvSpPr>
        <p:spPr>
          <a:xfrm>
            <a:off x="4683085" y="2627948"/>
            <a:ext cx="499943" cy="499943"/>
          </a:xfrm>
          <a:prstGeom prst="roundRect">
            <a:avLst>
              <a:gd name="adj" fmla="val 20000"/>
            </a:avLst>
          </a:prstGeom>
          <a:solidFill>
            <a:srgbClr val="FCE2CF"/>
          </a:solidFill>
          <a:ln w="13811">
            <a:solidFill>
              <a:srgbClr val="F9C59F"/>
            </a:solidFill>
            <a:prstDash val="solid"/>
          </a:ln>
        </p:spPr>
      </p:sp>
      <p:sp>
        <p:nvSpPr>
          <p:cNvPr id="10" name="Text 8"/>
          <p:cNvSpPr/>
          <p:nvPr/>
        </p:nvSpPr>
        <p:spPr>
          <a:xfrm>
            <a:off x="4843820" y="2669619"/>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5405199" y="2704267"/>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Numeric Mode</a:t>
            </a:r>
            <a:endParaRPr lang="en-US" sz="2187" dirty="0"/>
          </a:p>
        </p:txBody>
      </p:sp>
      <p:sp>
        <p:nvSpPr>
          <p:cNvPr id="12" name="Text 10"/>
          <p:cNvSpPr/>
          <p:nvPr/>
        </p:nvSpPr>
        <p:spPr>
          <a:xfrm>
            <a:off x="5405199" y="3273623"/>
            <a:ext cx="2905601"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Represent permissions using numerical values: 4 (read), 2 (write), 1 (execute). Add the values to get the desired permission level.</a:t>
            </a:r>
            <a:endParaRPr lang="en-US" sz="1750" dirty="0"/>
          </a:p>
        </p:txBody>
      </p:sp>
      <p:sp>
        <p:nvSpPr>
          <p:cNvPr id="13" name="Shape 11"/>
          <p:cNvSpPr/>
          <p:nvPr/>
        </p:nvSpPr>
        <p:spPr>
          <a:xfrm>
            <a:off x="833199" y="5446395"/>
            <a:ext cx="499943" cy="499943"/>
          </a:xfrm>
          <a:prstGeom prst="roundRect">
            <a:avLst>
              <a:gd name="adj" fmla="val 20000"/>
            </a:avLst>
          </a:prstGeom>
          <a:solidFill>
            <a:srgbClr val="FCE2CF"/>
          </a:solidFill>
          <a:ln w="13811">
            <a:solidFill>
              <a:srgbClr val="F9C59F"/>
            </a:solidFill>
            <a:prstDash val="solid"/>
          </a:ln>
        </p:spPr>
      </p:sp>
      <p:sp>
        <p:nvSpPr>
          <p:cNvPr id="14" name="Text 12"/>
          <p:cNvSpPr/>
          <p:nvPr/>
        </p:nvSpPr>
        <p:spPr>
          <a:xfrm>
            <a:off x="990124" y="5488067"/>
            <a:ext cx="18609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3</a:t>
            </a:r>
            <a:endParaRPr lang="en-US" sz="2624" dirty="0"/>
          </a:p>
        </p:txBody>
      </p:sp>
      <p:sp>
        <p:nvSpPr>
          <p:cNvPr id="15" name="Text 13"/>
          <p:cNvSpPr/>
          <p:nvPr/>
        </p:nvSpPr>
        <p:spPr>
          <a:xfrm>
            <a:off x="1555313" y="5522714"/>
            <a:ext cx="2382083"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Common Examples</a:t>
            </a:r>
            <a:endParaRPr lang="en-US" sz="2187" dirty="0"/>
          </a:p>
        </p:txBody>
      </p:sp>
      <p:sp>
        <p:nvSpPr>
          <p:cNvPr id="16" name="Text 14"/>
          <p:cNvSpPr/>
          <p:nvPr/>
        </p:nvSpPr>
        <p:spPr>
          <a:xfrm>
            <a:off x="1555313" y="6092071"/>
            <a:ext cx="6755487"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For instance, "chmod u+rwx file.txt" gives the owner read, write, and execute permissions on "file.txt".</a:t>
            </a:r>
            <a:endParaRPr lang="en-US" sz="1750" dirty="0"/>
          </a:p>
        </p:txBody>
      </p:sp>
      <p:pic>
        <p:nvPicPr>
          <p:cNvPr id="17"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859512"/>
            <a:ext cx="9655254"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Advanced File Permission Manipulation</a:t>
            </a:r>
            <a:endParaRPr lang="en-US" sz="4374" dirty="0"/>
          </a:p>
        </p:txBody>
      </p:sp>
      <p:pic>
        <p:nvPicPr>
          <p:cNvPr id="5" name="Image 0" descr="preencoded.png">    </p:cNvPr>
          <p:cNvPicPr>
            <a:picLocks noChangeAspect="1"/>
          </p:cNvPicPr>
          <p:nvPr/>
        </p:nvPicPr>
        <p:blipFill>
          <a:blip r:embed="rId1"/>
          <a:stretch>
            <a:fillRect/>
          </a:stretch>
        </p:blipFill>
        <p:spPr>
          <a:xfrm>
            <a:off x="2037993" y="1998226"/>
            <a:ext cx="3295888" cy="2036921"/>
          </a:xfrm>
          <a:prstGeom prst="rect">
            <a:avLst/>
          </a:prstGeom>
        </p:spPr>
      </p:pic>
      <p:sp>
        <p:nvSpPr>
          <p:cNvPr id="6" name="Text 3"/>
          <p:cNvSpPr/>
          <p:nvPr/>
        </p:nvSpPr>
        <p:spPr>
          <a:xfrm>
            <a:off x="2037993" y="4312801"/>
            <a:ext cx="2221944" cy="347186"/>
          </a:xfrm>
          <a:prstGeom prst="rect">
            <a:avLst/>
          </a:prstGeom>
          <a:noFill/>
          <a:ln/>
        </p:spPr>
        <p:txBody>
          <a:bodyPr wrap="none" rtlCol="0" anchor="t"/>
          <a:lstStyle/>
          <a:p>
            <a:pPr algn="l"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Octal Notation</a:t>
            </a:r>
            <a:endParaRPr lang="en-US" sz="2187" dirty="0"/>
          </a:p>
        </p:txBody>
      </p:sp>
      <p:sp>
        <p:nvSpPr>
          <p:cNvPr id="7" name="Text 4"/>
          <p:cNvSpPr/>
          <p:nvPr/>
        </p:nvSpPr>
        <p:spPr>
          <a:xfrm>
            <a:off x="2037993" y="4882158"/>
            <a:ext cx="3295888" cy="2487811"/>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Assign permissions at once using 3-digit octal numbers. For example, "chmod 755 script.sh" grants the owner full control, group read and execute access, and others read and execute permissions.</a:t>
            </a:r>
            <a:endParaRPr lang="en-US" sz="1750" dirty="0"/>
          </a:p>
        </p:txBody>
      </p:sp>
      <p:pic>
        <p:nvPicPr>
          <p:cNvPr id="8" name="Image 1" descr="preencoded.png">    </p:cNvPr>
          <p:cNvPicPr>
            <a:picLocks noChangeAspect="1"/>
          </p:cNvPicPr>
          <p:nvPr/>
        </p:nvPicPr>
        <p:blipFill>
          <a:blip r:embed="rId2"/>
          <a:stretch>
            <a:fillRect/>
          </a:stretch>
        </p:blipFill>
        <p:spPr>
          <a:xfrm>
            <a:off x="5667137" y="1998226"/>
            <a:ext cx="3296007" cy="2037040"/>
          </a:xfrm>
          <a:prstGeom prst="rect">
            <a:avLst/>
          </a:prstGeom>
        </p:spPr>
      </p:pic>
      <p:sp>
        <p:nvSpPr>
          <p:cNvPr id="9" name="Text 5"/>
          <p:cNvSpPr/>
          <p:nvPr/>
        </p:nvSpPr>
        <p:spPr>
          <a:xfrm>
            <a:off x="5667137" y="4312920"/>
            <a:ext cx="3296007" cy="694373"/>
          </a:xfrm>
          <a:prstGeom prst="rect">
            <a:avLst/>
          </a:prstGeom>
          <a:noFill/>
          <a:ln/>
        </p:spPr>
        <p:txBody>
          <a:bodyPr wrap="square" rtlCol="0" anchor="t"/>
          <a:lstStyle/>
          <a:p>
            <a:pPr algn="l"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Recursively Modifying Permissions</a:t>
            </a:r>
            <a:endParaRPr lang="en-US" sz="2187" dirty="0"/>
          </a:p>
        </p:txBody>
      </p:sp>
      <p:sp>
        <p:nvSpPr>
          <p:cNvPr id="10" name="Text 6"/>
          <p:cNvSpPr/>
          <p:nvPr/>
        </p:nvSpPr>
        <p:spPr>
          <a:xfrm>
            <a:off x="5667137" y="5229463"/>
            <a:ext cx="3296007" cy="1421606"/>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Apply chmod command to a directory and its contents with the "-R" flag. Be cautious when using this option.</a:t>
            </a:r>
            <a:endParaRPr lang="en-US" sz="1750" dirty="0"/>
          </a:p>
        </p:txBody>
      </p:sp>
      <p:pic>
        <p:nvPicPr>
          <p:cNvPr id="11" name="Image 2" descr="preencoded.png">    </p:cNvPr>
          <p:cNvPicPr>
            <a:picLocks noChangeAspect="1"/>
          </p:cNvPicPr>
          <p:nvPr/>
        </p:nvPicPr>
        <p:blipFill>
          <a:blip r:embed="rId3"/>
          <a:stretch>
            <a:fillRect/>
          </a:stretch>
        </p:blipFill>
        <p:spPr>
          <a:xfrm>
            <a:off x="9296400" y="1998226"/>
            <a:ext cx="3296007" cy="2037040"/>
          </a:xfrm>
          <a:prstGeom prst="rect">
            <a:avLst/>
          </a:prstGeom>
        </p:spPr>
      </p:pic>
      <p:sp>
        <p:nvSpPr>
          <p:cNvPr id="12" name="Text 7"/>
          <p:cNvSpPr/>
          <p:nvPr/>
        </p:nvSpPr>
        <p:spPr>
          <a:xfrm>
            <a:off x="9296400" y="4312920"/>
            <a:ext cx="3128605" cy="347186"/>
          </a:xfrm>
          <a:prstGeom prst="rect">
            <a:avLst/>
          </a:prstGeom>
          <a:noFill/>
          <a:ln/>
        </p:spPr>
        <p:txBody>
          <a:bodyPr wrap="none" rtlCol="0" anchor="t"/>
          <a:lstStyle/>
          <a:p>
            <a:pPr algn="l"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SUID, SGID, and Sticky Bit</a:t>
            </a:r>
            <a:endParaRPr lang="en-US" sz="2187" dirty="0"/>
          </a:p>
        </p:txBody>
      </p:sp>
      <p:sp>
        <p:nvSpPr>
          <p:cNvPr id="13" name="Text 8"/>
          <p:cNvSpPr/>
          <p:nvPr/>
        </p:nvSpPr>
        <p:spPr>
          <a:xfrm>
            <a:off x="9296400" y="4882277"/>
            <a:ext cx="3296007" cy="1421606"/>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Learn about special file permissions that can elevate privileges or enforce specific behaviors.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656987"/>
            <a:ext cx="7196257"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File Permission Best Practices</a:t>
            </a:r>
            <a:endParaRPr lang="en-US" sz="4374" dirty="0"/>
          </a:p>
        </p:txBody>
      </p:sp>
      <p:sp>
        <p:nvSpPr>
          <p:cNvPr id="5" name="Shape 3"/>
          <p:cNvSpPr/>
          <p:nvPr/>
        </p:nvSpPr>
        <p:spPr>
          <a:xfrm>
            <a:off x="2349103" y="1795701"/>
            <a:ext cx="44410" cy="5776793"/>
          </a:xfrm>
          <a:prstGeom prst="rect">
            <a:avLst/>
          </a:prstGeom>
          <a:solidFill>
            <a:srgbClr val="F9C59F"/>
          </a:solidFill>
          <a:ln/>
        </p:spPr>
      </p:sp>
      <p:sp>
        <p:nvSpPr>
          <p:cNvPr id="6" name="Shape 4"/>
          <p:cNvSpPr/>
          <p:nvPr/>
        </p:nvSpPr>
        <p:spPr>
          <a:xfrm>
            <a:off x="2621220" y="2197001"/>
            <a:ext cx="777597" cy="44410"/>
          </a:xfrm>
          <a:prstGeom prst="rect">
            <a:avLst/>
          </a:prstGeom>
          <a:solidFill>
            <a:srgbClr val="F9C59F"/>
          </a:solidFill>
          <a:ln/>
        </p:spPr>
      </p:sp>
      <p:sp>
        <p:nvSpPr>
          <p:cNvPr id="7" name="Shape 5"/>
          <p:cNvSpPr/>
          <p:nvPr/>
        </p:nvSpPr>
        <p:spPr>
          <a:xfrm>
            <a:off x="2121277" y="1969294"/>
            <a:ext cx="499943" cy="499943"/>
          </a:xfrm>
          <a:prstGeom prst="roundRect">
            <a:avLst>
              <a:gd name="adj" fmla="val 20000"/>
            </a:avLst>
          </a:prstGeom>
          <a:solidFill>
            <a:srgbClr val="FCE2CF"/>
          </a:solidFill>
          <a:ln w="13811">
            <a:solidFill>
              <a:srgbClr val="F9C59F"/>
            </a:solidFill>
            <a:prstDash val="solid"/>
          </a:ln>
        </p:spPr>
      </p:sp>
      <p:sp>
        <p:nvSpPr>
          <p:cNvPr id="8" name="Text 6"/>
          <p:cNvSpPr/>
          <p:nvPr/>
        </p:nvSpPr>
        <p:spPr>
          <a:xfrm>
            <a:off x="2304871" y="2010966"/>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9" name="Text 7"/>
          <p:cNvSpPr/>
          <p:nvPr/>
        </p:nvSpPr>
        <p:spPr>
          <a:xfrm>
            <a:off x="3593306" y="2017871"/>
            <a:ext cx="3195757"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Principle of Least Privilege</a:t>
            </a:r>
            <a:endParaRPr lang="en-US" sz="2187" dirty="0"/>
          </a:p>
        </p:txBody>
      </p:sp>
      <p:sp>
        <p:nvSpPr>
          <p:cNvPr id="10" name="Text 8"/>
          <p:cNvSpPr/>
          <p:nvPr/>
        </p:nvSpPr>
        <p:spPr>
          <a:xfrm>
            <a:off x="3593306" y="2587228"/>
            <a:ext cx="8999101" cy="355402"/>
          </a:xfrm>
          <a:prstGeom prst="rect">
            <a:avLst/>
          </a:prstGeom>
          <a:noFill/>
          <a:ln/>
        </p:spPr>
        <p:txBody>
          <a:bodyPr wrap="non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Grant only the necessary permissions to ensure security and minimize potential risks.</a:t>
            </a:r>
            <a:endParaRPr lang="en-US" sz="1750" dirty="0"/>
          </a:p>
        </p:txBody>
      </p:sp>
      <p:sp>
        <p:nvSpPr>
          <p:cNvPr id="11" name="Shape 9"/>
          <p:cNvSpPr/>
          <p:nvPr/>
        </p:nvSpPr>
        <p:spPr>
          <a:xfrm>
            <a:off x="2621220" y="4196655"/>
            <a:ext cx="777597" cy="44410"/>
          </a:xfrm>
          <a:prstGeom prst="rect">
            <a:avLst/>
          </a:prstGeom>
          <a:solidFill>
            <a:srgbClr val="F9C59F"/>
          </a:solidFill>
          <a:ln/>
        </p:spPr>
      </p:sp>
      <p:sp>
        <p:nvSpPr>
          <p:cNvPr id="12" name="Shape 10"/>
          <p:cNvSpPr/>
          <p:nvPr/>
        </p:nvSpPr>
        <p:spPr>
          <a:xfrm>
            <a:off x="2121277" y="3968948"/>
            <a:ext cx="499943" cy="499943"/>
          </a:xfrm>
          <a:prstGeom prst="roundRect">
            <a:avLst>
              <a:gd name="adj" fmla="val 20000"/>
            </a:avLst>
          </a:prstGeom>
          <a:solidFill>
            <a:srgbClr val="FCE2CF"/>
          </a:solidFill>
          <a:ln w="13811">
            <a:solidFill>
              <a:srgbClr val="F9C59F"/>
            </a:solidFill>
            <a:prstDash val="solid"/>
          </a:ln>
        </p:spPr>
      </p:sp>
      <p:sp>
        <p:nvSpPr>
          <p:cNvPr id="13" name="Text 11"/>
          <p:cNvSpPr/>
          <p:nvPr/>
        </p:nvSpPr>
        <p:spPr>
          <a:xfrm>
            <a:off x="2282011" y="4010620"/>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4" name="Text 12"/>
          <p:cNvSpPr/>
          <p:nvPr/>
        </p:nvSpPr>
        <p:spPr>
          <a:xfrm>
            <a:off x="3593306" y="4017526"/>
            <a:ext cx="2221944"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Regular Auditing</a:t>
            </a:r>
            <a:endParaRPr lang="en-US" sz="2187" dirty="0"/>
          </a:p>
        </p:txBody>
      </p:sp>
      <p:sp>
        <p:nvSpPr>
          <p:cNvPr id="15" name="Text 13"/>
          <p:cNvSpPr/>
          <p:nvPr/>
        </p:nvSpPr>
        <p:spPr>
          <a:xfrm>
            <a:off x="3593306" y="4586883"/>
            <a:ext cx="8999101" cy="710803"/>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Periodically review and audit file permissions to identify any unauthorized access or changes.</a:t>
            </a:r>
            <a:endParaRPr lang="en-US" sz="1750" dirty="0"/>
          </a:p>
        </p:txBody>
      </p:sp>
      <p:sp>
        <p:nvSpPr>
          <p:cNvPr id="16" name="Shape 14"/>
          <p:cNvSpPr/>
          <p:nvPr/>
        </p:nvSpPr>
        <p:spPr>
          <a:xfrm>
            <a:off x="2621220" y="6196310"/>
            <a:ext cx="777597" cy="44410"/>
          </a:xfrm>
          <a:prstGeom prst="rect">
            <a:avLst/>
          </a:prstGeom>
          <a:solidFill>
            <a:srgbClr val="F9C59F"/>
          </a:solidFill>
          <a:ln/>
        </p:spPr>
      </p:sp>
      <p:sp>
        <p:nvSpPr>
          <p:cNvPr id="17" name="Shape 15"/>
          <p:cNvSpPr/>
          <p:nvPr/>
        </p:nvSpPr>
        <p:spPr>
          <a:xfrm>
            <a:off x="2121277" y="5968603"/>
            <a:ext cx="499943" cy="499943"/>
          </a:xfrm>
          <a:prstGeom prst="roundRect">
            <a:avLst>
              <a:gd name="adj" fmla="val 20000"/>
            </a:avLst>
          </a:prstGeom>
          <a:solidFill>
            <a:srgbClr val="FCE2CF"/>
          </a:solidFill>
          <a:ln w="13811">
            <a:solidFill>
              <a:srgbClr val="F9C59F"/>
            </a:solidFill>
            <a:prstDash val="solid"/>
          </a:ln>
        </p:spPr>
      </p:sp>
      <p:sp>
        <p:nvSpPr>
          <p:cNvPr id="18" name="Text 16"/>
          <p:cNvSpPr/>
          <p:nvPr/>
        </p:nvSpPr>
        <p:spPr>
          <a:xfrm>
            <a:off x="2278201" y="6010275"/>
            <a:ext cx="18609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7"/>
          <p:cNvSpPr/>
          <p:nvPr/>
        </p:nvSpPr>
        <p:spPr>
          <a:xfrm>
            <a:off x="3593306" y="6017181"/>
            <a:ext cx="2221944"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Delegation</a:t>
            </a:r>
            <a:endParaRPr lang="en-US" sz="2187" dirty="0"/>
          </a:p>
        </p:txBody>
      </p:sp>
      <p:sp>
        <p:nvSpPr>
          <p:cNvPr id="20" name="Text 18"/>
          <p:cNvSpPr/>
          <p:nvPr/>
        </p:nvSpPr>
        <p:spPr>
          <a:xfrm>
            <a:off x="3593306" y="6586538"/>
            <a:ext cx="8999101" cy="355402"/>
          </a:xfrm>
          <a:prstGeom prst="rect">
            <a:avLst/>
          </a:prstGeom>
          <a:noFill/>
          <a:ln/>
        </p:spPr>
        <p:txBody>
          <a:bodyPr wrap="non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Assign appropriate permissions to different user groups for collaborative workflows.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962626"/>
            <a:ext cx="5819418"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Security Considerations</a:t>
            </a:r>
            <a:endParaRPr lang="en-US" sz="4374" dirty="0"/>
          </a:p>
        </p:txBody>
      </p:sp>
      <p:sp>
        <p:nvSpPr>
          <p:cNvPr id="5" name="Shape 3"/>
          <p:cNvSpPr/>
          <p:nvPr/>
        </p:nvSpPr>
        <p:spPr>
          <a:xfrm>
            <a:off x="2037993" y="3101340"/>
            <a:ext cx="3370064" cy="3165515"/>
          </a:xfrm>
          <a:prstGeom prst="roundRect">
            <a:avLst>
              <a:gd name="adj" fmla="val 3159"/>
            </a:avLst>
          </a:prstGeom>
          <a:solidFill>
            <a:srgbClr val="FCE2CF"/>
          </a:solidFill>
          <a:ln w="13811">
            <a:solidFill>
              <a:srgbClr val="F9C59F"/>
            </a:solidFill>
            <a:prstDash val="solid"/>
          </a:ln>
        </p:spPr>
      </p:sp>
      <p:sp>
        <p:nvSpPr>
          <p:cNvPr id="6" name="Text 4"/>
          <p:cNvSpPr/>
          <p:nvPr/>
        </p:nvSpPr>
        <p:spPr>
          <a:xfrm>
            <a:off x="2273975" y="3337322"/>
            <a:ext cx="2898100" cy="694373"/>
          </a:xfrm>
          <a:prstGeom prst="rect">
            <a:avLst/>
          </a:prstGeom>
          <a:noFill/>
          <a:ln/>
        </p:spPr>
        <p:txBody>
          <a:bodyPr wrap="squar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Protecting Sensitive Data</a:t>
            </a:r>
            <a:endParaRPr lang="en-US" sz="2187" dirty="0"/>
          </a:p>
        </p:txBody>
      </p:sp>
      <p:sp>
        <p:nvSpPr>
          <p:cNvPr id="7" name="Text 5"/>
          <p:cNvSpPr/>
          <p:nvPr/>
        </p:nvSpPr>
        <p:spPr>
          <a:xfrm>
            <a:off x="2273975" y="4253865"/>
            <a:ext cx="2898100"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Ensure confidential information is accessible only to authorized individuals with strict permission settings.</a:t>
            </a:r>
            <a:endParaRPr lang="en-US" sz="1750" dirty="0"/>
          </a:p>
        </p:txBody>
      </p:sp>
      <p:sp>
        <p:nvSpPr>
          <p:cNvPr id="8" name="Shape 6"/>
          <p:cNvSpPr/>
          <p:nvPr/>
        </p:nvSpPr>
        <p:spPr>
          <a:xfrm>
            <a:off x="5630228" y="3101340"/>
            <a:ext cx="3370064" cy="3165515"/>
          </a:xfrm>
          <a:prstGeom prst="roundRect">
            <a:avLst>
              <a:gd name="adj" fmla="val 3159"/>
            </a:avLst>
          </a:prstGeom>
          <a:solidFill>
            <a:srgbClr val="FCE2CF"/>
          </a:solidFill>
          <a:ln w="13811">
            <a:solidFill>
              <a:srgbClr val="F9C59F"/>
            </a:solidFill>
            <a:prstDash val="solid"/>
          </a:ln>
        </p:spPr>
      </p:sp>
      <p:sp>
        <p:nvSpPr>
          <p:cNvPr id="9" name="Text 7"/>
          <p:cNvSpPr/>
          <p:nvPr/>
        </p:nvSpPr>
        <p:spPr>
          <a:xfrm>
            <a:off x="5866209" y="3337322"/>
            <a:ext cx="2898100" cy="694373"/>
          </a:xfrm>
          <a:prstGeom prst="rect">
            <a:avLst/>
          </a:prstGeom>
          <a:noFill/>
          <a:ln/>
        </p:spPr>
        <p:txBody>
          <a:bodyPr wrap="squar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Avoiding Recursive Mistakes</a:t>
            </a:r>
            <a:endParaRPr lang="en-US" sz="2187" dirty="0"/>
          </a:p>
        </p:txBody>
      </p:sp>
      <p:sp>
        <p:nvSpPr>
          <p:cNvPr id="10" name="Text 8"/>
          <p:cNvSpPr/>
          <p:nvPr/>
        </p:nvSpPr>
        <p:spPr>
          <a:xfrm>
            <a:off x="5866209" y="4253865"/>
            <a:ext cx="2898100"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Double-check the target when using recursive chmod commands to prevent unintended permission changes.</a:t>
            </a:r>
            <a:endParaRPr lang="en-US" sz="1750" dirty="0"/>
          </a:p>
        </p:txBody>
      </p:sp>
      <p:sp>
        <p:nvSpPr>
          <p:cNvPr id="11" name="Shape 9"/>
          <p:cNvSpPr/>
          <p:nvPr/>
        </p:nvSpPr>
        <p:spPr>
          <a:xfrm>
            <a:off x="9222462" y="3101340"/>
            <a:ext cx="3370064" cy="3165515"/>
          </a:xfrm>
          <a:prstGeom prst="roundRect">
            <a:avLst>
              <a:gd name="adj" fmla="val 3159"/>
            </a:avLst>
          </a:prstGeom>
          <a:solidFill>
            <a:srgbClr val="FCE2CF"/>
          </a:solidFill>
          <a:ln w="13811">
            <a:solidFill>
              <a:srgbClr val="F9C59F"/>
            </a:solidFill>
            <a:prstDash val="solid"/>
          </a:ln>
        </p:spPr>
      </p:sp>
      <p:sp>
        <p:nvSpPr>
          <p:cNvPr id="12" name="Text 10"/>
          <p:cNvSpPr/>
          <p:nvPr/>
        </p:nvSpPr>
        <p:spPr>
          <a:xfrm>
            <a:off x="9458444" y="3337322"/>
            <a:ext cx="2898100" cy="694373"/>
          </a:xfrm>
          <a:prstGeom prst="rect">
            <a:avLst/>
          </a:prstGeom>
          <a:noFill/>
          <a:ln/>
        </p:spPr>
        <p:txBody>
          <a:bodyPr wrap="squar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Combining with Other Security Measures</a:t>
            </a:r>
            <a:endParaRPr lang="en-US" sz="2187" dirty="0"/>
          </a:p>
        </p:txBody>
      </p:sp>
      <p:sp>
        <p:nvSpPr>
          <p:cNvPr id="13" name="Text 11"/>
          <p:cNvSpPr/>
          <p:nvPr/>
        </p:nvSpPr>
        <p:spPr>
          <a:xfrm>
            <a:off x="9458444" y="4253865"/>
            <a:ext cx="2898100"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File permissions should be part of a comprehensive security strategy, including encryption and user access controls.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833199" y="1253133"/>
            <a:ext cx="663332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Common Mistakes to Avoid</a:t>
            </a:r>
            <a:endParaRPr lang="en-US" sz="4374" dirty="0"/>
          </a:p>
        </p:txBody>
      </p:sp>
      <p:sp>
        <p:nvSpPr>
          <p:cNvPr id="5" name="Shape 3"/>
          <p:cNvSpPr/>
          <p:nvPr/>
        </p:nvSpPr>
        <p:spPr>
          <a:xfrm>
            <a:off x="833199" y="2454354"/>
            <a:ext cx="499943" cy="499943"/>
          </a:xfrm>
          <a:prstGeom prst="roundRect">
            <a:avLst>
              <a:gd name="adj" fmla="val 20000"/>
            </a:avLst>
          </a:prstGeom>
          <a:solidFill>
            <a:srgbClr val="FCE2CF"/>
          </a:solidFill>
          <a:ln w="13811">
            <a:solidFill>
              <a:srgbClr val="F9C59F"/>
            </a:solidFill>
            <a:prstDash val="solid"/>
          </a:ln>
        </p:spPr>
      </p:sp>
      <p:sp>
        <p:nvSpPr>
          <p:cNvPr id="6" name="Text 4"/>
          <p:cNvSpPr/>
          <p:nvPr/>
        </p:nvSpPr>
        <p:spPr>
          <a:xfrm>
            <a:off x="1016794" y="2496026"/>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1555313" y="2530673"/>
            <a:ext cx="2905601" cy="694373"/>
          </a:xfrm>
          <a:prstGeom prst="rect">
            <a:avLst/>
          </a:prstGeom>
          <a:noFill/>
          <a:ln/>
        </p:spPr>
        <p:txBody>
          <a:bodyPr wrap="squar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Unnecessary 777 Permissions</a:t>
            </a:r>
            <a:endParaRPr lang="en-US" sz="2187" dirty="0"/>
          </a:p>
        </p:txBody>
      </p:sp>
      <p:sp>
        <p:nvSpPr>
          <p:cNvPr id="8" name="Text 6"/>
          <p:cNvSpPr/>
          <p:nvPr/>
        </p:nvSpPr>
        <p:spPr>
          <a:xfrm>
            <a:off x="1555313" y="3447217"/>
            <a:ext cx="2905601"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Avoid granting full read, write, and execute access to everyone for files and directories. Stick to the principle of least privilege.</a:t>
            </a:r>
            <a:endParaRPr lang="en-US" sz="1750" dirty="0"/>
          </a:p>
        </p:txBody>
      </p:sp>
      <p:sp>
        <p:nvSpPr>
          <p:cNvPr id="9" name="Shape 7"/>
          <p:cNvSpPr/>
          <p:nvPr/>
        </p:nvSpPr>
        <p:spPr>
          <a:xfrm>
            <a:off x="4683085" y="2454354"/>
            <a:ext cx="499943" cy="499943"/>
          </a:xfrm>
          <a:prstGeom prst="roundRect">
            <a:avLst>
              <a:gd name="adj" fmla="val 20000"/>
            </a:avLst>
          </a:prstGeom>
          <a:solidFill>
            <a:srgbClr val="FCE2CF"/>
          </a:solidFill>
          <a:ln w="13811">
            <a:solidFill>
              <a:srgbClr val="F9C59F"/>
            </a:solidFill>
            <a:prstDash val="solid"/>
          </a:ln>
        </p:spPr>
      </p:sp>
      <p:sp>
        <p:nvSpPr>
          <p:cNvPr id="10" name="Text 8"/>
          <p:cNvSpPr/>
          <p:nvPr/>
        </p:nvSpPr>
        <p:spPr>
          <a:xfrm>
            <a:off x="4843820" y="2496026"/>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5405199" y="2530673"/>
            <a:ext cx="2905601" cy="694373"/>
          </a:xfrm>
          <a:prstGeom prst="rect">
            <a:avLst/>
          </a:prstGeom>
          <a:noFill/>
          <a:ln/>
        </p:spPr>
        <p:txBody>
          <a:bodyPr wrap="squar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Using Wildcards Carelessly</a:t>
            </a:r>
            <a:endParaRPr lang="en-US" sz="2187" dirty="0"/>
          </a:p>
        </p:txBody>
      </p:sp>
      <p:sp>
        <p:nvSpPr>
          <p:cNvPr id="12" name="Text 10"/>
          <p:cNvSpPr/>
          <p:nvPr/>
        </p:nvSpPr>
        <p:spPr>
          <a:xfrm>
            <a:off x="5405199" y="3447217"/>
            <a:ext cx="2905601"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Be careful when using wildcards with the chmod command, as it may result in unintended changes affecting multiple files.</a:t>
            </a:r>
            <a:endParaRPr lang="en-US" sz="1750" dirty="0"/>
          </a:p>
        </p:txBody>
      </p:sp>
      <p:sp>
        <p:nvSpPr>
          <p:cNvPr id="13" name="Shape 11"/>
          <p:cNvSpPr/>
          <p:nvPr/>
        </p:nvSpPr>
        <p:spPr>
          <a:xfrm>
            <a:off x="833199" y="5619988"/>
            <a:ext cx="499943" cy="499943"/>
          </a:xfrm>
          <a:prstGeom prst="roundRect">
            <a:avLst>
              <a:gd name="adj" fmla="val 20000"/>
            </a:avLst>
          </a:prstGeom>
          <a:solidFill>
            <a:srgbClr val="FCE2CF"/>
          </a:solidFill>
          <a:ln w="13811">
            <a:solidFill>
              <a:srgbClr val="F9C59F"/>
            </a:solidFill>
            <a:prstDash val="solid"/>
          </a:ln>
        </p:spPr>
      </p:sp>
      <p:sp>
        <p:nvSpPr>
          <p:cNvPr id="14" name="Text 12"/>
          <p:cNvSpPr/>
          <p:nvPr/>
        </p:nvSpPr>
        <p:spPr>
          <a:xfrm>
            <a:off x="990124" y="5661660"/>
            <a:ext cx="18609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3</a:t>
            </a:r>
            <a:endParaRPr lang="en-US" sz="2624" dirty="0"/>
          </a:p>
        </p:txBody>
      </p:sp>
      <p:sp>
        <p:nvSpPr>
          <p:cNvPr id="15" name="Text 13"/>
          <p:cNvSpPr/>
          <p:nvPr/>
        </p:nvSpPr>
        <p:spPr>
          <a:xfrm>
            <a:off x="1555313" y="5696307"/>
            <a:ext cx="2947868"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Ignoring File Ownership</a:t>
            </a:r>
            <a:endParaRPr lang="en-US" sz="2187" dirty="0"/>
          </a:p>
        </p:txBody>
      </p:sp>
      <p:sp>
        <p:nvSpPr>
          <p:cNvPr id="16" name="Text 14"/>
          <p:cNvSpPr/>
          <p:nvPr/>
        </p:nvSpPr>
        <p:spPr>
          <a:xfrm>
            <a:off x="1555313" y="6265664"/>
            <a:ext cx="6755487"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File permissions combined with correct ownership ensure both security and accountability. Always consider both factors.</a:t>
            </a:r>
            <a:endParaRPr lang="en-US" sz="1750" dirty="0"/>
          </a:p>
        </p:txBody>
      </p:sp>
      <p:pic>
        <p:nvPicPr>
          <p:cNvPr id="17"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354336"/>
            <a:ext cx="618374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Troubleshooting and Tips</a:t>
            </a:r>
            <a:endParaRPr lang="en-US" sz="4374" dirty="0"/>
          </a:p>
        </p:txBody>
      </p:sp>
      <p:sp>
        <p:nvSpPr>
          <p:cNvPr id="5" name="Shape 3"/>
          <p:cNvSpPr/>
          <p:nvPr/>
        </p:nvSpPr>
        <p:spPr>
          <a:xfrm>
            <a:off x="7293054" y="2493050"/>
            <a:ext cx="44410" cy="4382095"/>
          </a:xfrm>
          <a:prstGeom prst="rect">
            <a:avLst/>
          </a:prstGeom>
          <a:solidFill>
            <a:srgbClr val="F9C59F"/>
          </a:solidFill>
          <a:ln/>
        </p:spPr>
      </p:sp>
      <p:sp>
        <p:nvSpPr>
          <p:cNvPr id="6" name="Shape 4"/>
          <p:cNvSpPr/>
          <p:nvPr/>
        </p:nvSpPr>
        <p:spPr>
          <a:xfrm>
            <a:off x="7565172" y="2894350"/>
            <a:ext cx="777597" cy="44410"/>
          </a:xfrm>
          <a:prstGeom prst="rect">
            <a:avLst/>
          </a:prstGeom>
          <a:solidFill>
            <a:srgbClr val="F9C59F"/>
          </a:solidFill>
          <a:ln/>
        </p:spPr>
      </p:sp>
      <p:sp>
        <p:nvSpPr>
          <p:cNvPr id="7" name="Shape 5"/>
          <p:cNvSpPr/>
          <p:nvPr/>
        </p:nvSpPr>
        <p:spPr>
          <a:xfrm>
            <a:off x="7065228" y="2666643"/>
            <a:ext cx="499943" cy="499943"/>
          </a:xfrm>
          <a:prstGeom prst="roundRect">
            <a:avLst>
              <a:gd name="adj" fmla="val 20000"/>
            </a:avLst>
          </a:prstGeom>
          <a:solidFill>
            <a:srgbClr val="FCE2CF"/>
          </a:solidFill>
          <a:ln w="13811">
            <a:solidFill>
              <a:srgbClr val="F9C59F"/>
            </a:solidFill>
            <a:prstDash val="solid"/>
          </a:ln>
        </p:spPr>
      </p:sp>
      <p:sp>
        <p:nvSpPr>
          <p:cNvPr id="8" name="Text 6"/>
          <p:cNvSpPr/>
          <p:nvPr/>
        </p:nvSpPr>
        <p:spPr>
          <a:xfrm>
            <a:off x="7248823" y="2708315"/>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9" name="Text 7"/>
          <p:cNvSpPr/>
          <p:nvPr/>
        </p:nvSpPr>
        <p:spPr>
          <a:xfrm>
            <a:off x="8537258" y="2715220"/>
            <a:ext cx="2221944"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Error Messages</a:t>
            </a:r>
            <a:endParaRPr lang="en-US" sz="2187" dirty="0"/>
          </a:p>
        </p:txBody>
      </p:sp>
      <p:sp>
        <p:nvSpPr>
          <p:cNvPr id="10" name="Text 8"/>
          <p:cNvSpPr/>
          <p:nvPr/>
        </p:nvSpPr>
        <p:spPr>
          <a:xfrm>
            <a:off x="8537258" y="3284577"/>
            <a:ext cx="4055150" cy="1066205"/>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Understanding common error messages like "Permission denied" and their troubleshooting methods.</a:t>
            </a:r>
            <a:endParaRPr lang="en-US" sz="1750" dirty="0"/>
          </a:p>
        </p:txBody>
      </p:sp>
      <p:sp>
        <p:nvSpPr>
          <p:cNvPr id="11" name="Shape 9"/>
          <p:cNvSpPr/>
          <p:nvPr/>
        </p:nvSpPr>
        <p:spPr>
          <a:xfrm>
            <a:off x="6287631" y="4005203"/>
            <a:ext cx="777597" cy="44410"/>
          </a:xfrm>
          <a:prstGeom prst="rect">
            <a:avLst/>
          </a:prstGeom>
          <a:solidFill>
            <a:srgbClr val="F9C59F"/>
          </a:solidFill>
          <a:ln/>
        </p:spPr>
      </p:sp>
      <p:sp>
        <p:nvSpPr>
          <p:cNvPr id="12" name="Shape 10"/>
          <p:cNvSpPr/>
          <p:nvPr/>
        </p:nvSpPr>
        <p:spPr>
          <a:xfrm>
            <a:off x="7065228" y="3777496"/>
            <a:ext cx="499943" cy="499943"/>
          </a:xfrm>
          <a:prstGeom prst="roundRect">
            <a:avLst>
              <a:gd name="adj" fmla="val 20000"/>
            </a:avLst>
          </a:prstGeom>
          <a:solidFill>
            <a:srgbClr val="FCE2CF"/>
          </a:solidFill>
          <a:ln w="13811">
            <a:solidFill>
              <a:srgbClr val="F9C59F"/>
            </a:solidFill>
            <a:prstDash val="solid"/>
          </a:ln>
        </p:spPr>
      </p:sp>
      <p:sp>
        <p:nvSpPr>
          <p:cNvPr id="13" name="Text 11"/>
          <p:cNvSpPr/>
          <p:nvPr/>
        </p:nvSpPr>
        <p:spPr>
          <a:xfrm>
            <a:off x="7225963" y="3819168"/>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4" name="Text 12"/>
          <p:cNvSpPr/>
          <p:nvPr/>
        </p:nvSpPr>
        <p:spPr>
          <a:xfrm>
            <a:off x="2972157" y="3826073"/>
            <a:ext cx="3120985" cy="347186"/>
          </a:xfrm>
          <a:prstGeom prst="rect">
            <a:avLst/>
          </a:prstGeom>
          <a:noFill/>
          <a:ln/>
        </p:spPr>
        <p:txBody>
          <a:bodyPr wrap="none" rtlCol="0" anchor="t"/>
          <a:lstStyle/>
          <a:p>
            <a:pPr algn="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Effective Use of Wildcards</a:t>
            </a:r>
            <a:endParaRPr lang="en-US" sz="2187" dirty="0"/>
          </a:p>
        </p:txBody>
      </p:sp>
      <p:sp>
        <p:nvSpPr>
          <p:cNvPr id="15" name="Text 13"/>
          <p:cNvSpPr/>
          <p:nvPr/>
        </p:nvSpPr>
        <p:spPr>
          <a:xfrm>
            <a:off x="2037993" y="4395430"/>
            <a:ext cx="4055150" cy="1066205"/>
          </a:xfrm>
          <a:prstGeom prst="rect">
            <a:avLst/>
          </a:prstGeom>
          <a:noFill/>
          <a:ln/>
        </p:spPr>
        <p:txBody>
          <a:bodyPr wrap="square" rtlCol="0" anchor="t"/>
          <a:lstStyle/>
          <a:p>
            <a:pPr algn="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Master the art of using wildcards like "*", "?" to select multiple files or directories for permission modification.</a:t>
            </a:r>
            <a:endParaRPr lang="en-US" sz="1750" dirty="0"/>
          </a:p>
        </p:txBody>
      </p:sp>
      <p:sp>
        <p:nvSpPr>
          <p:cNvPr id="16" name="Shape 14"/>
          <p:cNvSpPr/>
          <p:nvPr/>
        </p:nvSpPr>
        <p:spPr>
          <a:xfrm>
            <a:off x="7565172" y="5196423"/>
            <a:ext cx="777597" cy="44410"/>
          </a:xfrm>
          <a:prstGeom prst="rect">
            <a:avLst/>
          </a:prstGeom>
          <a:solidFill>
            <a:srgbClr val="F9C59F"/>
          </a:solidFill>
          <a:ln/>
        </p:spPr>
      </p:sp>
      <p:sp>
        <p:nvSpPr>
          <p:cNvPr id="17" name="Shape 15"/>
          <p:cNvSpPr/>
          <p:nvPr/>
        </p:nvSpPr>
        <p:spPr>
          <a:xfrm>
            <a:off x="7065228" y="4968716"/>
            <a:ext cx="499943" cy="499943"/>
          </a:xfrm>
          <a:prstGeom prst="roundRect">
            <a:avLst>
              <a:gd name="adj" fmla="val 20000"/>
            </a:avLst>
          </a:prstGeom>
          <a:solidFill>
            <a:srgbClr val="FCE2CF"/>
          </a:solidFill>
          <a:ln w="13811">
            <a:solidFill>
              <a:srgbClr val="F9C59F"/>
            </a:solidFill>
            <a:prstDash val="solid"/>
          </a:ln>
        </p:spPr>
      </p:sp>
      <p:sp>
        <p:nvSpPr>
          <p:cNvPr id="18" name="Text 16"/>
          <p:cNvSpPr/>
          <p:nvPr/>
        </p:nvSpPr>
        <p:spPr>
          <a:xfrm>
            <a:off x="7222153" y="5010388"/>
            <a:ext cx="18609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7"/>
          <p:cNvSpPr/>
          <p:nvPr/>
        </p:nvSpPr>
        <p:spPr>
          <a:xfrm>
            <a:off x="8537258" y="5017294"/>
            <a:ext cx="3585805"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Undoing Permission Changes</a:t>
            </a:r>
            <a:endParaRPr lang="en-US" sz="2187" dirty="0"/>
          </a:p>
        </p:txBody>
      </p:sp>
      <p:sp>
        <p:nvSpPr>
          <p:cNvPr id="20" name="Text 18"/>
          <p:cNvSpPr/>
          <p:nvPr/>
        </p:nvSpPr>
        <p:spPr>
          <a:xfrm>
            <a:off x="8537258" y="5586651"/>
            <a:ext cx="4055150" cy="1066205"/>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Learn how to revert permission changes using the "chmod" command with appropriate options.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3734395"/>
            <a:ext cx="444388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Conclusion</a:t>
            </a:r>
            <a:endParaRPr lang="en-US" sz="4374" dirty="0"/>
          </a:p>
        </p:txBody>
      </p:sp>
      <p:sp>
        <p:nvSpPr>
          <p:cNvPr id="5" name="Text 3"/>
          <p:cNvSpPr/>
          <p:nvPr/>
        </p:nvSpPr>
        <p:spPr>
          <a:xfrm>
            <a:off x="2037993" y="4762024"/>
            <a:ext cx="10554414"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Congratulations! You now possess the knowledge to wield the mighty chmod command and exercise fine-grained control over file permissions in Linux. Embrace your newfound power and keep exploring the vast possibilities of the Linux operating system!</a:t>
            </a:r>
            <a:endParaRPr lang="en-US" sz="1750" dirty="0"/>
          </a:p>
        </p:txBody>
      </p:sp>
      <p:pic>
        <p:nvPicPr>
          <p:cNvPr id="6" name="Image 0" descr="preencoded.png">    </p:cNvPr>
          <p:cNvPicPr>
            <a:picLocks noChangeAspect="1"/>
          </p:cNvPicPr>
          <p:nvPr/>
        </p:nvPicPr>
        <p:blipFill>
          <a:blip r:embed="rId1"/>
          <a:stretch>
            <a:fillRect/>
          </a:stretch>
        </p:blipFill>
        <p:spPr>
          <a:xfrm>
            <a:off x="0" y="0"/>
            <a:ext cx="14630400" cy="1333143"/>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2023-09-19T09:46:33Z</dcterms:created>
  <dcterms:modified xsi:type="dcterms:W3CDTF">2023-09-19T09:46:33Z</dcterms:modified>
</cp:coreProperties>
</file>