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397" r:id="rId2"/>
    <p:sldId id="393" r:id="rId3"/>
    <p:sldId id="407" r:id="rId4"/>
    <p:sldId id="408" r:id="rId5"/>
    <p:sldId id="409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10" r:id="rId17"/>
    <p:sldId id="411" r:id="rId18"/>
    <p:sldId id="412" r:id="rId19"/>
    <p:sldId id="428" r:id="rId20"/>
    <p:sldId id="427" r:id="rId21"/>
    <p:sldId id="414" r:id="rId22"/>
    <p:sldId id="415" r:id="rId23"/>
    <p:sldId id="416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277" autoAdjust="0"/>
    <p:restoredTop sz="86410" autoAdjust="0"/>
  </p:normalViewPr>
  <p:slideViewPr>
    <p:cSldViewPr>
      <p:cViewPr>
        <p:scale>
          <a:sx n="65" d="100"/>
          <a:sy n="65" d="100"/>
        </p:scale>
        <p:origin x="-3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9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2D89A-9642-4C88-B95E-94E733CBB658}" type="datetimeFigureOut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F3CD-B119-413C-8255-B51846EB4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6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Inside a computer system, there are also domains. For example, most hardware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microprocessors have a supervisor domain (sometimes referred to as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supervisor state or privileged state) and a user domain. In supervisor state,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privileged hardware instructions can be executed. An operating system uses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hardware domains to implement mechanisms that protect it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interference by user written programs and purchased applications.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code runs in supervisor state, while the user programs run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domain.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When a person gets a new computer, s/he installs or logs onto the computer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an administrative account. This account has privileges to install software,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users, add hardware, and add and delete almost any program or file.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 is all powerful and must be used wisely. If a person uses a browser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a website that contains malware and they are running as administrator,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more likely that malware could be installed. If the person was running as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regular user with minimal privileges, the malware would not have been installed.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The goal of minimization is to simplify and decerase the number of ways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can be exploited. This can include turning off ports that are not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needed, reduce the amount of code running, use the concept of least privilege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turn off unneeded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0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CIS 406 / 606 Winter 2010-2011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CIS 406 / 606 Winter 2010-2011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7030A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CIS 406 / 606 Winter 2010-2011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http://www.onlinemba.com/wp-content/uploads/2012/10/Bellevue_University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384291"/>
            <a:ext cx="1625600" cy="309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mhale\Downloads\lockup-clr.gif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56" y="6296025"/>
            <a:ext cx="159448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ttp://bloximages.chicago2.vip.townnews.com/journalstar.com/content/tncms/assets/v3/editorial/5/9e/59ea32bb-eb8e-5961-b46a-1b55ef3cb9d0/516dd0ed4d696.image.jp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277611"/>
            <a:ext cx="1412240" cy="4159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Silicon Prairie Gencyber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15" y="1676400"/>
            <a:ext cx="501015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5373469"/>
            <a:ext cx="421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Computer Hardware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576581"/>
            <a:ext cx="1389852" cy="34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46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Supercomputer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Operate at the highest rate</a:t>
            </a:r>
          </a:p>
          <a:p>
            <a:r>
              <a:rPr lang="en-US" dirty="0" smtClean="0"/>
              <a:t>Used in </a:t>
            </a:r>
          </a:p>
          <a:p>
            <a:pPr lvl="1"/>
            <a:r>
              <a:rPr lang="en-US" dirty="0" smtClean="0"/>
              <a:t>Science</a:t>
            </a:r>
          </a:p>
          <a:p>
            <a:pPr lvl="1"/>
            <a:r>
              <a:rPr lang="en-US" dirty="0" smtClean="0"/>
              <a:t>Engineering</a:t>
            </a:r>
          </a:p>
          <a:p>
            <a:pPr lvl="0"/>
            <a:r>
              <a:rPr lang="en-US" dirty="0" smtClean="0"/>
              <a:t>Used to help  solve complex problems</a:t>
            </a:r>
          </a:p>
          <a:p>
            <a:pPr lvl="0"/>
            <a:r>
              <a:rPr lang="en-US" dirty="0" smtClean="0"/>
              <a:t>Simulates environments</a:t>
            </a:r>
          </a:p>
          <a:p>
            <a:pPr lvl="0"/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Cray</a:t>
            </a:r>
          </a:p>
          <a:p>
            <a:pPr lvl="1"/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Fujitsu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417638"/>
            <a:ext cx="2277465" cy="1519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083704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Laptop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Portable</a:t>
            </a:r>
          </a:p>
          <a:p>
            <a:r>
              <a:rPr lang="en-US" dirty="0" smtClean="0"/>
              <a:t>Used</a:t>
            </a:r>
            <a:r>
              <a:rPr lang="en-US" baseline="0" dirty="0" smtClean="0"/>
              <a:t> for</a:t>
            </a:r>
          </a:p>
          <a:p>
            <a:pPr lvl="1"/>
            <a:r>
              <a:rPr lang="en-US" dirty="0" smtClean="0"/>
              <a:t>Students</a:t>
            </a:r>
          </a:p>
          <a:p>
            <a:pPr lvl="1"/>
            <a:r>
              <a:rPr lang="en-US" dirty="0" smtClean="0"/>
              <a:t>Travelers</a:t>
            </a:r>
          </a:p>
          <a:p>
            <a:pPr lvl="1"/>
            <a:r>
              <a:rPr lang="en-US" dirty="0" smtClean="0"/>
              <a:t>Instructors</a:t>
            </a:r>
          </a:p>
          <a:p>
            <a:pPr lvl="0"/>
            <a:r>
              <a:rPr lang="en-US" dirty="0" smtClean="0"/>
              <a:t>Because of battery powered, can </a:t>
            </a:r>
            <a:br>
              <a:rPr lang="en-US" dirty="0" smtClean="0"/>
            </a:br>
            <a:r>
              <a:rPr lang="en-US" dirty="0" smtClean="0"/>
              <a:t>be moved to different locations</a:t>
            </a:r>
          </a:p>
          <a:p>
            <a:pPr lvl="0"/>
            <a:r>
              <a:rPr lang="en-US" dirty="0" smtClean="0"/>
              <a:t>Can use</a:t>
            </a:r>
          </a:p>
          <a:p>
            <a:pPr lvl="1"/>
            <a:r>
              <a:rPr lang="en-US" dirty="0" smtClean="0"/>
              <a:t>Wired communications</a:t>
            </a:r>
          </a:p>
          <a:p>
            <a:pPr lvl="1"/>
            <a:r>
              <a:rPr lang="en-US" dirty="0" smtClean="0"/>
              <a:t>WiFi (Wireless Fidelity)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417638"/>
            <a:ext cx="2277465" cy="1519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83" y="3724247"/>
            <a:ext cx="2057400" cy="161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Mainframe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Large expensive computers</a:t>
            </a:r>
          </a:p>
          <a:p>
            <a:r>
              <a:rPr lang="en-US" dirty="0" smtClean="0"/>
              <a:t>Processes</a:t>
            </a:r>
            <a:r>
              <a:rPr lang="en-US" baseline="0" dirty="0" smtClean="0"/>
              <a:t> large amounts of data</a:t>
            </a:r>
          </a:p>
          <a:p>
            <a:r>
              <a:rPr lang="en-US" baseline="0" dirty="0" smtClean="0"/>
              <a:t>Supports hundreds or thousands </a:t>
            </a:r>
            <a:br>
              <a:rPr lang="en-US" baseline="0" dirty="0" smtClean="0"/>
            </a:br>
            <a:r>
              <a:rPr lang="en-US" baseline="0" dirty="0" smtClean="0"/>
              <a:t>of users</a:t>
            </a:r>
          </a:p>
          <a:p>
            <a:r>
              <a:rPr lang="en-US" baseline="0" dirty="0" smtClean="0"/>
              <a:t>Commonly seen in banking, </a:t>
            </a:r>
            <a:br>
              <a:rPr lang="en-US" baseline="0" dirty="0" smtClean="0"/>
            </a:br>
            <a:r>
              <a:rPr lang="en-US" baseline="0" dirty="0" smtClean="0"/>
              <a:t>airlines and corporate </a:t>
            </a:r>
            <a:br>
              <a:rPr lang="en-US" baseline="0" dirty="0" smtClean="0"/>
            </a:br>
            <a:r>
              <a:rPr lang="en-US" baseline="0" dirty="0" smtClean="0"/>
              <a:t>environments</a:t>
            </a:r>
          </a:p>
          <a:p>
            <a:pPr lvl="1"/>
            <a:r>
              <a:rPr lang="en-US" dirty="0" smtClean="0"/>
              <a:t>Walmart</a:t>
            </a:r>
          </a:p>
          <a:p>
            <a:pPr lvl="1"/>
            <a:r>
              <a:rPr lang="en-US" dirty="0" smtClean="0"/>
              <a:t>First</a:t>
            </a:r>
            <a:r>
              <a:rPr lang="en-US" baseline="0" dirty="0" smtClean="0"/>
              <a:t> National Bank</a:t>
            </a:r>
          </a:p>
          <a:p>
            <a:pPr lvl="1"/>
            <a:r>
              <a:rPr lang="en-US" baseline="0" dirty="0" smtClean="0"/>
              <a:t>Werner Trucking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417638"/>
            <a:ext cx="2277465" cy="1519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363" y="3368302"/>
            <a:ext cx="2914669" cy="255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Smartphone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combined phone and computer</a:t>
            </a:r>
          </a:p>
          <a:p>
            <a:r>
              <a:rPr lang="en-US" dirty="0" smtClean="0"/>
              <a:t>Replaced the</a:t>
            </a:r>
            <a:r>
              <a:rPr lang="en-US" baseline="0" dirty="0" smtClean="0"/>
              <a:t> PDA (Personal </a:t>
            </a:r>
            <a:br>
              <a:rPr lang="en-US" baseline="0" dirty="0" smtClean="0"/>
            </a:br>
            <a:r>
              <a:rPr lang="en-US" baseline="0" dirty="0" smtClean="0"/>
              <a:t>Digital Assistant)</a:t>
            </a:r>
          </a:p>
          <a:p>
            <a:r>
              <a:rPr lang="en-US" baseline="0" dirty="0" smtClean="0"/>
              <a:t>Gives the user the power of a </a:t>
            </a:r>
            <a:br>
              <a:rPr lang="en-US" baseline="0" dirty="0" smtClean="0"/>
            </a:br>
            <a:r>
              <a:rPr lang="en-US" baseline="0" dirty="0" smtClean="0"/>
              <a:t>computer in the palm of their </a:t>
            </a:r>
            <a:br>
              <a:rPr lang="en-US" baseline="0" dirty="0" smtClean="0"/>
            </a:br>
            <a:r>
              <a:rPr lang="en-US" baseline="0" dirty="0" smtClean="0"/>
              <a:t>hand</a:t>
            </a:r>
          </a:p>
          <a:p>
            <a:r>
              <a:rPr lang="en-US" baseline="0" dirty="0" smtClean="0"/>
              <a:t>Can accomplish just about any </a:t>
            </a:r>
            <a:br>
              <a:rPr lang="en-US" baseline="0" dirty="0" smtClean="0"/>
            </a:br>
            <a:r>
              <a:rPr lang="en-US" baseline="0" dirty="0" smtClean="0"/>
              <a:t>task a computer can </a:t>
            </a:r>
            <a:br>
              <a:rPr lang="en-US" baseline="0" dirty="0" smtClean="0"/>
            </a:br>
            <a:r>
              <a:rPr lang="en-US" baseline="0" dirty="0" smtClean="0"/>
              <a:t>accomplish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417638"/>
            <a:ext cx="2277465" cy="1519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93" y="2864159"/>
            <a:ext cx="2669814" cy="299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0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Wearables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Beginning to trend</a:t>
            </a:r>
          </a:p>
          <a:p>
            <a:r>
              <a:rPr lang="en-US" dirty="0" smtClean="0"/>
              <a:t>iWatch – Apple</a:t>
            </a:r>
          </a:p>
          <a:p>
            <a:r>
              <a:rPr lang="en-US" dirty="0" smtClean="0"/>
              <a:t>Moto 360 - Motorola</a:t>
            </a:r>
          </a:p>
          <a:p>
            <a:r>
              <a:rPr lang="en-US" dirty="0" smtClean="0"/>
              <a:t>Samsung</a:t>
            </a:r>
            <a:r>
              <a:rPr lang="en-US" baseline="0" dirty="0" smtClean="0"/>
              <a:t> Gear</a:t>
            </a:r>
          </a:p>
          <a:p>
            <a:r>
              <a:rPr lang="en-US" baseline="0" dirty="0" smtClean="0"/>
              <a:t>Fitbit – fitness tracker</a:t>
            </a:r>
          </a:p>
          <a:p>
            <a:r>
              <a:rPr lang="en-US" baseline="0" dirty="0" smtClean="0"/>
              <a:t>Pebble – smart watch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417638"/>
            <a:ext cx="2277465" cy="1519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22165"/>
            <a:ext cx="2261493" cy="268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A low cost credit-card</a:t>
            </a:r>
            <a:r>
              <a:rPr lang="en-US" baseline="0" dirty="0" smtClean="0"/>
              <a:t> sized </a:t>
            </a:r>
            <a:br>
              <a:rPr lang="en-US" baseline="0" dirty="0" smtClean="0"/>
            </a:br>
            <a:r>
              <a:rPr lang="en-US" baseline="0" dirty="0" smtClean="0"/>
              <a:t>computer</a:t>
            </a:r>
          </a:p>
          <a:p>
            <a:r>
              <a:rPr lang="en-US" baseline="0" dirty="0" smtClean="0"/>
              <a:t>Uses Linux OS</a:t>
            </a:r>
          </a:p>
          <a:p>
            <a:r>
              <a:rPr lang="en-US" baseline="0" dirty="0" smtClean="0"/>
              <a:t>Things you can do</a:t>
            </a:r>
          </a:p>
          <a:p>
            <a:pPr lvl="1"/>
            <a:r>
              <a:rPr lang="en-US" baseline="0" dirty="0" smtClean="0"/>
              <a:t>Home server</a:t>
            </a:r>
          </a:p>
          <a:p>
            <a:pPr lvl="1"/>
            <a:r>
              <a:rPr lang="en-US" baseline="0" dirty="0" smtClean="0"/>
              <a:t>Media hub</a:t>
            </a:r>
          </a:p>
          <a:p>
            <a:pPr lvl="1"/>
            <a:r>
              <a:rPr lang="en-US" baseline="0" dirty="0" smtClean="0"/>
              <a:t>Pi glasses</a:t>
            </a:r>
          </a:p>
          <a:p>
            <a:pPr lvl="1"/>
            <a:r>
              <a:rPr lang="en-US" baseline="0" dirty="0" smtClean="0"/>
              <a:t>Smartphone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417638"/>
            <a:ext cx="2277465" cy="1519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00" y="3157639"/>
            <a:ext cx="3835400" cy="25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Identification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6858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219200"/>
            <a:ext cx="2277465" cy="15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Devices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417638"/>
            <a:ext cx="2277465" cy="151975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Input Devices</a:t>
            </a:r>
          </a:p>
          <a:p>
            <a:pPr lvl="1"/>
            <a:r>
              <a:rPr lang="en-US" dirty="0" smtClean="0"/>
              <a:t>Mouse</a:t>
            </a:r>
          </a:p>
          <a:p>
            <a:pPr lvl="1"/>
            <a:r>
              <a:rPr lang="en-US" dirty="0" smtClean="0"/>
              <a:t>Keyboard</a:t>
            </a:r>
          </a:p>
          <a:p>
            <a:pPr lvl="1"/>
            <a:r>
              <a:rPr lang="en-US" dirty="0" smtClean="0"/>
              <a:t>Microphone</a:t>
            </a:r>
          </a:p>
          <a:p>
            <a:pPr lvl="0"/>
            <a:r>
              <a:rPr lang="en-US" dirty="0" smtClean="0"/>
              <a:t>Output</a:t>
            </a:r>
            <a:r>
              <a:rPr lang="en-US" baseline="0" dirty="0" smtClean="0"/>
              <a:t> Devices</a:t>
            </a:r>
          </a:p>
          <a:p>
            <a:pPr lvl="1"/>
            <a:r>
              <a:rPr lang="en-US" dirty="0" smtClean="0"/>
              <a:t>Speakers</a:t>
            </a:r>
          </a:p>
          <a:p>
            <a:pPr lvl="1"/>
            <a:r>
              <a:rPr lang="en-US" dirty="0" smtClean="0"/>
              <a:t>Monitor</a:t>
            </a:r>
          </a:p>
          <a:p>
            <a:pPr lvl="1"/>
            <a:r>
              <a:rPr lang="en-US" dirty="0" smtClean="0"/>
              <a:t>Printer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32" y="2937391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r>
              <a:rPr lang="en-US" baseline="0" dirty="0" smtClean="0"/>
              <a:t> to open System Unit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Remove jewelry</a:t>
            </a:r>
          </a:p>
          <a:p>
            <a:r>
              <a:rPr lang="en-US" dirty="0" smtClean="0"/>
              <a:t>Place computer on an antistatic </a:t>
            </a:r>
            <a:br>
              <a:rPr lang="en-US" dirty="0" smtClean="0"/>
            </a:br>
            <a:r>
              <a:rPr lang="en-US" dirty="0" smtClean="0"/>
              <a:t>mat</a:t>
            </a:r>
          </a:p>
          <a:p>
            <a:r>
              <a:rPr lang="en-US" dirty="0" smtClean="0"/>
              <a:t>Use grounding strap</a:t>
            </a:r>
          </a:p>
          <a:p>
            <a:r>
              <a:rPr lang="en-US" dirty="0" smtClean="0"/>
              <a:t>Have</a:t>
            </a:r>
            <a:r>
              <a:rPr lang="en-US" baseline="0" dirty="0" smtClean="0"/>
              <a:t> the proper tools available for the task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417638"/>
            <a:ext cx="2277465" cy="1519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450557"/>
            <a:ext cx="1790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00100"/>
            <a:ext cx="5753100" cy="525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417638"/>
            <a:ext cx="2277465" cy="15197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81800" y="2937391"/>
            <a:ext cx="2277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Separation</a:t>
            </a:r>
          </a:p>
          <a:p>
            <a:r>
              <a:rPr lang="en-US" dirty="0" smtClean="0"/>
              <a:t>Least Privilege</a:t>
            </a:r>
          </a:p>
          <a:p>
            <a:r>
              <a:rPr lang="en-US" dirty="0" smtClean="0"/>
              <a:t>Layering</a:t>
            </a:r>
          </a:p>
          <a:p>
            <a:r>
              <a:rPr lang="en-US" dirty="0" smtClean="0"/>
              <a:t>Modularity</a:t>
            </a:r>
          </a:p>
          <a:p>
            <a:r>
              <a:rPr lang="en-US" dirty="0" smtClean="0"/>
              <a:t>Minimization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Cybersecurity First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9313C1-E672-491F-956F-86844E25C68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600200"/>
            <a:ext cx="73152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Domain </a:t>
            </a:r>
            <a:r>
              <a:rPr lang="en-US" sz="2800" dirty="0" smtClean="0"/>
              <a:t>Separation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Process </a:t>
            </a:r>
            <a:r>
              <a:rPr lang="en-US" sz="2800" dirty="0" smtClean="0"/>
              <a:t>Isolation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Resource </a:t>
            </a:r>
            <a:r>
              <a:rPr lang="en-US" sz="2800" dirty="0" smtClean="0"/>
              <a:t>Encapsulation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Least </a:t>
            </a:r>
            <a:r>
              <a:rPr lang="en-US" sz="2800" dirty="0" smtClean="0"/>
              <a:t>Privilege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Layering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Abstraction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Information </a:t>
            </a:r>
            <a:r>
              <a:rPr lang="en-US" sz="2800" dirty="0" smtClean="0"/>
              <a:t>Hiding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Modularity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Simplicity of Design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261" y="1981200"/>
            <a:ext cx="2514600" cy="322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1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35736"/>
            <a:ext cx="8522208" cy="538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RAM (Random Access Memory)</a:t>
            </a:r>
          </a:p>
          <a:p>
            <a:pPr lvl="1"/>
            <a:r>
              <a:rPr lang="en-US" dirty="0" smtClean="0"/>
              <a:t>Volatile</a:t>
            </a:r>
          </a:p>
          <a:p>
            <a:pPr lvl="1"/>
            <a:r>
              <a:rPr lang="en-US" dirty="0" smtClean="0"/>
              <a:t>Measured in</a:t>
            </a:r>
          </a:p>
          <a:p>
            <a:pPr lvl="2"/>
            <a:r>
              <a:rPr lang="en-US" dirty="0" smtClean="0"/>
              <a:t>Megabytes</a:t>
            </a:r>
          </a:p>
          <a:p>
            <a:pPr lvl="2"/>
            <a:r>
              <a:rPr lang="en-US" dirty="0" smtClean="0"/>
              <a:t>Gigabytes</a:t>
            </a:r>
          </a:p>
          <a:p>
            <a:pPr lvl="0"/>
            <a:r>
              <a:rPr lang="en-US" dirty="0" smtClean="0"/>
              <a:t>Hard</a:t>
            </a:r>
            <a:r>
              <a:rPr lang="en-US" baseline="0" dirty="0" smtClean="0"/>
              <a:t> Disk Drive</a:t>
            </a:r>
          </a:p>
          <a:p>
            <a:pPr lvl="1"/>
            <a:r>
              <a:rPr lang="en-US" dirty="0" smtClean="0"/>
              <a:t>Electrical/mechanical</a:t>
            </a:r>
          </a:p>
          <a:p>
            <a:pPr lvl="1"/>
            <a:r>
              <a:rPr lang="en-US" dirty="0" smtClean="0"/>
              <a:t>Uses</a:t>
            </a:r>
            <a:r>
              <a:rPr lang="en-US" baseline="0" dirty="0" smtClean="0"/>
              <a:t> platters to read/write data</a:t>
            </a:r>
          </a:p>
          <a:p>
            <a:pPr lvl="0"/>
            <a:r>
              <a:rPr lang="en-US" baseline="0" dirty="0" smtClean="0"/>
              <a:t>Solid State Drive</a:t>
            </a:r>
          </a:p>
          <a:p>
            <a:pPr lvl="1"/>
            <a:r>
              <a:rPr lang="en-US" baseline="0" dirty="0" smtClean="0"/>
              <a:t>Uses chips instead of platters</a:t>
            </a:r>
          </a:p>
          <a:p>
            <a:pPr lvl="1"/>
            <a:r>
              <a:rPr lang="en-US" baseline="0" dirty="0" smtClean="0"/>
              <a:t>Faster in accessing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193257"/>
            <a:ext cx="2032000" cy="203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417638"/>
            <a:ext cx="2277465" cy="15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Systems software</a:t>
            </a:r>
          </a:p>
          <a:p>
            <a:pPr lvl="1"/>
            <a:r>
              <a:rPr lang="en-US" dirty="0" smtClean="0"/>
              <a:t>Designed</a:t>
            </a:r>
            <a:r>
              <a:rPr lang="en-US" baseline="0" dirty="0" smtClean="0"/>
              <a:t> to run and interface the </a:t>
            </a:r>
            <a:br>
              <a:rPr lang="en-US" baseline="0" dirty="0" smtClean="0"/>
            </a:br>
            <a:r>
              <a:rPr lang="en-US" baseline="0" dirty="0" smtClean="0"/>
              <a:t>hardware</a:t>
            </a:r>
          </a:p>
          <a:p>
            <a:pPr lvl="1"/>
            <a:r>
              <a:rPr lang="en-US" baseline="0" dirty="0" smtClean="0"/>
              <a:t>Used to manage the computer and </a:t>
            </a:r>
            <a:br>
              <a:rPr lang="en-US" baseline="0" dirty="0" smtClean="0"/>
            </a:br>
            <a:r>
              <a:rPr lang="en-US" baseline="0" dirty="0" smtClean="0"/>
              <a:t>software</a:t>
            </a:r>
          </a:p>
          <a:p>
            <a:pPr lvl="2"/>
            <a:r>
              <a:rPr lang="en-US" baseline="0" dirty="0" smtClean="0"/>
              <a:t>Windows</a:t>
            </a:r>
          </a:p>
          <a:p>
            <a:pPr lvl="2"/>
            <a:r>
              <a:rPr lang="en-US" baseline="0" dirty="0" smtClean="0"/>
              <a:t>Linux</a:t>
            </a:r>
          </a:p>
          <a:p>
            <a:pPr lvl="2"/>
            <a:r>
              <a:rPr lang="en-US" baseline="0" dirty="0" smtClean="0"/>
              <a:t>OSx</a:t>
            </a:r>
          </a:p>
          <a:p>
            <a:pPr lvl="0"/>
            <a:r>
              <a:rPr lang="en-US" dirty="0" smtClean="0"/>
              <a:t>Application Software</a:t>
            </a:r>
          </a:p>
          <a:p>
            <a:pPr lvl="1"/>
            <a:r>
              <a:rPr lang="en-US" dirty="0" smtClean="0"/>
              <a:t>Used to carry out</a:t>
            </a:r>
            <a:r>
              <a:rPr lang="en-US" baseline="0" dirty="0" smtClean="0"/>
              <a:t> a task</a:t>
            </a:r>
          </a:p>
          <a:p>
            <a:pPr lvl="2"/>
            <a:r>
              <a:rPr lang="en-US" dirty="0" smtClean="0"/>
              <a:t>Word-processing</a:t>
            </a:r>
          </a:p>
          <a:p>
            <a:pPr lvl="2"/>
            <a:r>
              <a:rPr lang="en-US" dirty="0" smtClean="0"/>
              <a:t>Spreadsheet</a:t>
            </a:r>
          </a:p>
          <a:p>
            <a:pPr lvl="2"/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8400" y="3780472"/>
            <a:ext cx="2277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Separation</a:t>
            </a:r>
          </a:p>
          <a:p>
            <a:r>
              <a:rPr lang="en-US" dirty="0" smtClean="0"/>
              <a:t>Least Privilege</a:t>
            </a:r>
          </a:p>
          <a:p>
            <a:r>
              <a:rPr lang="en-US" dirty="0" smtClean="0"/>
              <a:t>Layering</a:t>
            </a:r>
          </a:p>
          <a:p>
            <a:r>
              <a:rPr lang="en-US" dirty="0" smtClean="0"/>
              <a:t>Modularity</a:t>
            </a:r>
          </a:p>
          <a:p>
            <a:r>
              <a:rPr lang="en-US" dirty="0" smtClean="0"/>
              <a:t>Minimization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417638"/>
            <a:ext cx="2277465" cy="15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15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Understand hardware</a:t>
            </a:r>
            <a:r>
              <a:rPr lang="en-US" baseline="0" dirty="0" smtClean="0"/>
              <a:t> and how it relates to the first principles</a:t>
            </a:r>
          </a:p>
          <a:p>
            <a:r>
              <a:rPr lang="en-US" baseline="0" dirty="0" smtClean="0"/>
              <a:t>They types of computers</a:t>
            </a:r>
          </a:p>
          <a:p>
            <a:r>
              <a:rPr lang="en-US" baseline="0" dirty="0" smtClean="0"/>
              <a:t>Identify hardware components</a:t>
            </a:r>
          </a:p>
          <a:p>
            <a:r>
              <a:rPr lang="en-US" baseline="0" dirty="0" smtClean="0"/>
              <a:t>Identify major software types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576581"/>
            <a:ext cx="1389852" cy="34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86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417638"/>
            <a:ext cx="2277465" cy="151975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Defining a computer</a:t>
            </a:r>
          </a:p>
          <a:p>
            <a:r>
              <a:rPr lang="en-US" dirty="0" smtClean="0"/>
              <a:t>Types</a:t>
            </a:r>
            <a:r>
              <a:rPr lang="en-US" baseline="0" dirty="0" smtClean="0"/>
              <a:t> of computers</a:t>
            </a:r>
            <a:endParaRPr lang="en-US" dirty="0" smtClean="0"/>
          </a:p>
          <a:p>
            <a:r>
              <a:rPr lang="en-US" dirty="0" smtClean="0"/>
              <a:t>Component</a:t>
            </a:r>
            <a:r>
              <a:rPr lang="en-US" baseline="0" dirty="0" smtClean="0"/>
              <a:t> Identification</a:t>
            </a:r>
            <a:endParaRPr lang="en-US" dirty="0" smtClean="0"/>
          </a:p>
          <a:p>
            <a:r>
              <a:rPr lang="en-US" dirty="0" smtClean="0"/>
              <a:t>Input/Output</a:t>
            </a:r>
            <a:r>
              <a:rPr lang="en-US" baseline="0" dirty="0" smtClean="0"/>
              <a:t> Devices</a:t>
            </a:r>
          </a:p>
          <a:p>
            <a:r>
              <a:rPr lang="en-US" baseline="0" dirty="0" smtClean="0"/>
              <a:t>Preparing to open the System Unit</a:t>
            </a:r>
          </a:p>
          <a:p>
            <a:r>
              <a:rPr lang="en-US" baseline="0" dirty="0" smtClean="0"/>
              <a:t>Internal component Identification</a:t>
            </a:r>
          </a:p>
          <a:p>
            <a:r>
              <a:rPr lang="en-US" baseline="0" dirty="0" smtClean="0"/>
              <a:t>Storage types</a:t>
            </a:r>
          </a:p>
          <a:p>
            <a:r>
              <a:rPr lang="en-US" baseline="0" dirty="0" smtClean="0"/>
              <a:t>Software types</a:t>
            </a:r>
          </a:p>
        </p:txBody>
      </p:sp>
    </p:spTree>
    <p:extLst>
      <p:ext uri="{BB962C8B-B14F-4D97-AF65-F5344CB8AC3E}">
        <p14:creationId xmlns:p14="http://schemas.microsoft.com/office/powerpoint/2010/main" val="201578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Computer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computer is a device that accepts data input from several sources, processes the data and then produces an output to answer a question,</a:t>
            </a:r>
            <a:r>
              <a:rPr lang="en-US" baseline="0" dirty="0" smtClean="0"/>
              <a:t> solve a problem or carry out a task.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347647"/>
            <a:ext cx="2277465" cy="15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9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Computers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PC (Personal Computer)</a:t>
            </a:r>
          </a:p>
          <a:p>
            <a:r>
              <a:rPr lang="en-US" dirty="0" smtClean="0"/>
              <a:t>Mac</a:t>
            </a:r>
          </a:p>
          <a:p>
            <a:r>
              <a:rPr lang="en-US" dirty="0" smtClean="0"/>
              <a:t>Netbook</a:t>
            </a:r>
          </a:p>
          <a:p>
            <a:r>
              <a:rPr lang="en-US" dirty="0" smtClean="0"/>
              <a:t>Tablets</a:t>
            </a:r>
          </a:p>
          <a:p>
            <a:r>
              <a:rPr lang="en-US" dirty="0" smtClean="0"/>
              <a:t>Supercomputer</a:t>
            </a:r>
          </a:p>
          <a:p>
            <a:r>
              <a:rPr lang="en-US" dirty="0" smtClean="0"/>
              <a:t>Laptop</a:t>
            </a:r>
          </a:p>
          <a:p>
            <a:r>
              <a:rPr lang="en-US" dirty="0" smtClean="0"/>
              <a:t>Mainframe</a:t>
            </a:r>
          </a:p>
          <a:p>
            <a:r>
              <a:rPr lang="en-US" dirty="0" smtClean="0"/>
              <a:t>Smartphone</a:t>
            </a:r>
          </a:p>
          <a:p>
            <a:r>
              <a:rPr lang="en-US" dirty="0" smtClean="0"/>
              <a:t>Wearable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417638"/>
            <a:ext cx="2277465" cy="15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0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Based on the IBM PC</a:t>
            </a:r>
          </a:p>
          <a:p>
            <a:r>
              <a:rPr lang="en-US" dirty="0" smtClean="0"/>
              <a:t>Uses OS (Operating Systems)</a:t>
            </a:r>
          </a:p>
          <a:p>
            <a:pPr lvl="1"/>
            <a:r>
              <a:rPr lang="en-US" dirty="0" smtClean="0"/>
              <a:t>DOS (Disk Operating  System)</a:t>
            </a:r>
          </a:p>
          <a:p>
            <a:pPr lvl="1"/>
            <a:r>
              <a:rPr lang="en-US" dirty="0" smtClean="0"/>
              <a:t>Windows</a:t>
            </a:r>
          </a:p>
          <a:p>
            <a:pPr lvl="0"/>
            <a:r>
              <a:rPr lang="en-US" dirty="0" smtClean="0"/>
              <a:t>Most popular for</a:t>
            </a:r>
            <a:r>
              <a:rPr lang="en-US" baseline="0" dirty="0" smtClean="0"/>
              <a:t> business</a:t>
            </a:r>
          </a:p>
          <a:p>
            <a:pPr lvl="0"/>
            <a:r>
              <a:rPr lang="en-US" baseline="0" dirty="0" smtClean="0"/>
              <a:t>Form factors</a:t>
            </a:r>
          </a:p>
          <a:p>
            <a:pPr lvl="1"/>
            <a:r>
              <a:rPr lang="en-US" dirty="0" smtClean="0"/>
              <a:t>Desktop</a:t>
            </a:r>
          </a:p>
          <a:p>
            <a:pPr lvl="1"/>
            <a:r>
              <a:rPr lang="en-US" dirty="0" smtClean="0"/>
              <a:t>Laptop</a:t>
            </a:r>
          </a:p>
          <a:p>
            <a:pPr lvl="1"/>
            <a:r>
              <a:rPr lang="en-US" dirty="0" smtClean="0"/>
              <a:t>Servers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371600"/>
            <a:ext cx="2277465" cy="1519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179588"/>
            <a:ext cx="2057400" cy="233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Released in mid 80’s</a:t>
            </a:r>
          </a:p>
          <a:p>
            <a:r>
              <a:rPr lang="en-US" dirty="0" smtClean="0"/>
              <a:t>More expensive</a:t>
            </a:r>
          </a:p>
          <a:p>
            <a:r>
              <a:rPr lang="en-US" dirty="0" smtClean="0"/>
              <a:t>Desired for graphics and video</a:t>
            </a:r>
          </a:p>
          <a:p>
            <a:r>
              <a:rPr lang="en-US" dirty="0" smtClean="0"/>
              <a:t>Introduced using the i86</a:t>
            </a:r>
            <a:r>
              <a:rPr lang="en-US" baseline="0" dirty="0" smtClean="0"/>
              <a:t> processor in 05</a:t>
            </a:r>
          </a:p>
          <a:p>
            <a:r>
              <a:rPr lang="en-US" baseline="0" dirty="0" smtClean="0"/>
              <a:t>Uses the OSx operating system</a:t>
            </a:r>
          </a:p>
          <a:p>
            <a:r>
              <a:rPr lang="en-US" baseline="0" dirty="0" smtClean="0"/>
              <a:t>Form factors</a:t>
            </a:r>
          </a:p>
          <a:p>
            <a:pPr lvl="1"/>
            <a:r>
              <a:rPr lang="en-US" dirty="0" smtClean="0"/>
              <a:t>Desktop</a:t>
            </a:r>
          </a:p>
          <a:p>
            <a:pPr lvl="1"/>
            <a:r>
              <a:rPr lang="en-US" dirty="0" smtClean="0"/>
              <a:t>Laptop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417638"/>
            <a:ext cx="2277465" cy="1519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00" y="4267200"/>
            <a:ext cx="3286539" cy="17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Netbook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Introduced in 2007</a:t>
            </a:r>
          </a:p>
          <a:p>
            <a:r>
              <a:rPr lang="en-US" dirty="0" smtClean="0"/>
              <a:t>Smaller</a:t>
            </a:r>
            <a:r>
              <a:rPr lang="en-US" baseline="0" dirty="0" smtClean="0"/>
              <a:t> that a laptop</a:t>
            </a:r>
          </a:p>
          <a:p>
            <a:r>
              <a:rPr lang="en-US" baseline="0" dirty="0" smtClean="0"/>
              <a:t>Light weight</a:t>
            </a:r>
          </a:p>
          <a:p>
            <a:r>
              <a:rPr lang="en-US" baseline="0" dirty="0" smtClean="0"/>
              <a:t>Many used Linux OS</a:t>
            </a:r>
          </a:p>
          <a:p>
            <a:r>
              <a:rPr lang="en-US" baseline="0" dirty="0" smtClean="0"/>
              <a:t>Introduced the us of Solid State </a:t>
            </a:r>
            <a:br>
              <a:rPr lang="en-US" baseline="0" dirty="0" smtClean="0"/>
            </a:br>
            <a:r>
              <a:rPr lang="en-US" baseline="0" dirty="0" smtClean="0"/>
              <a:t>Drives (SSD)</a:t>
            </a:r>
          </a:p>
          <a:p>
            <a:r>
              <a:rPr lang="en-US" baseline="0" dirty="0" smtClean="0"/>
              <a:t>Predecessor to the Unltrabooks </a:t>
            </a:r>
            <a:br>
              <a:rPr lang="en-US" baseline="0" dirty="0" smtClean="0"/>
            </a:br>
            <a:r>
              <a:rPr lang="en-US" baseline="0" dirty="0" smtClean="0"/>
              <a:t>and Chromebooks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417638"/>
            <a:ext cx="2277465" cy="1519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473329"/>
            <a:ext cx="2870200" cy="234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Apple introduced the iPad in </a:t>
            </a:r>
            <a:br>
              <a:rPr lang="en-US" dirty="0" smtClean="0"/>
            </a:br>
            <a:r>
              <a:rPr lang="en-US" dirty="0" smtClean="0"/>
              <a:t>2010</a:t>
            </a:r>
          </a:p>
          <a:p>
            <a:r>
              <a:rPr lang="en-US" dirty="0" smtClean="0"/>
              <a:t>Uses touch screen</a:t>
            </a:r>
            <a:r>
              <a:rPr lang="en-US" baseline="0" dirty="0" smtClean="0"/>
              <a:t> for input from </a:t>
            </a:r>
            <a:br>
              <a:rPr lang="en-US" baseline="0" dirty="0" smtClean="0"/>
            </a:br>
            <a:r>
              <a:rPr lang="en-US" baseline="0" dirty="0" smtClean="0"/>
              <a:t>user</a:t>
            </a:r>
          </a:p>
          <a:p>
            <a:r>
              <a:rPr lang="en-US" baseline="0" dirty="0" smtClean="0"/>
              <a:t>All solid state components</a:t>
            </a:r>
          </a:p>
          <a:p>
            <a:r>
              <a:rPr lang="en-US" baseline="0" dirty="0" smtClean="0"/>
              <a:t>Forms</a:t>
            </a:r>
          </a:p>
          <a:p>
            <a:pPr lvl="1"/>
            <a:r>
              <a:rPr lang="en-US" baseline="0" dirty="0" smtClean="0"/>
              <a:t>iPad series</a:t>
            </a:r>
          </a:p>
          <a:p>
            <a:pPr lvl="1"/>
            <a:r>
              <a:rPr lang="en-US" baseline="0" dirty="0" smtClean="0"/>
              <a:t>Surface</a:t>
            </a:r>
          </a:p>
          <a:p>
            <a:pPr lvl="1"/>
            <a:r>
              <a:rPr lang="en-US" baseline="0" dirty="0" smtClean="0"/>
              <a:t>Galaxy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417638"/>
            <a:ext cx="2277465" cy="1519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74" y="3325037"/>
            <a:ext cx="1845072" cy="23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ruses, Worms, and Spyware, Oh My! &amp;quot;&quot;/&gt;&lt;property id=&quot;20307&quot; value=&quot;256&quot;/&gt;&lt;/object&gt;&lt;object type=&quot;3&quot; unique_id=&quot;10005&quot;&gt;&lt;property id=&quot;20148&quot; value=&quot;5&quot;/&gt;&lt;property id=&quot;20300&quot; value=&quot;Slide 6&quot;/&gt;&lt;property id=&quot;20307&quot; value=&quot;298&quot;/&gt;&lt;/object&gt;&lt;object type=&quot;3&quot; unique_id=&quot;10006&quot;&gt;&lt;property id=&quot;20148&quot; value=&quot;5&quot;/&gt;&lt;property id=&quot;20300&quot; value=&quot;Slide 7&quot;/&gt;&lt;property id=&quot;20307&quot; value=&quot;299&quot;/&gt;&lt;/object&gt;&lt;object type=&quot;3&quot; unique_id=&quot;10008&quot;&gt;&lt;property id=&quot;20148&quot; value=&quot;5&quot;/&gt;&lt;property id=&quot;20300&quot; value=&quot;Slide 9 - &amp;quot;The Biggest Internet Danger&amp;quot;&quot;/&gt;&lt;property id=&quot;20307&quot; value=&quot;304&quot;/&gt;&lt;/object&gt;&lt;object type=&quot;3&quot; unique_id=&quot;10009&quot;&gt;&lt;property id=&quot;20148&quot; value=&quot;5&quot;/&gt;&lt;property id=&quot;20300&quot; value=&quot;Slide 21 - &amp;quot;What is Privacy?&amp;quot;&quot;/&gt;&lt;property id=&quot;20307&quot; value=&quot;309&quot;/&gt;&lt;/object&gt;&lt;object type=&quot;3&quot; unique_id=&quot;10010&quot;&gt;&lt;property id=&quot;20148&quot; value=&quot;5&quot;/&gt;&lt;property id=&quot;20300&quot; value=&quot;Slide 22 - &amp;quot;The Problem&amp;quot;&quot;/&gt;&lt;property id=&quot;20307&quot; value=&quot;310&quot;/&gt;&lt;/object&gt;&lt;object type=&quot;3&quot; unique_id=&quot;10011&quot;&gt;&lt;property id=&quot;20148&quot; value=&quot;5&quot;/&gt;&lt;property id=&quot;20300&quot; value=&quot;Slide 23 - &amp;quot;What is Personal Information?&amp;quot;&quot;/&gt;&lt;property id=&quot;20307&quot; value=&quot;319&quot;/&gt;&lt;/object&gt;&lt;object type=&quot;3&quot; unique_id=&quot;10012&quot;&gt;&lt;property id=&quot;20148&quot; value=&quot;5&quot;/&gt;&lt;property id=&quot;20300&quot; value=&quot;Slide 24&quot;/&gt;&lt;property id=&quot;20307&quot; value=&quot;311&quot;/&gt;&lt;/object&gt;&lt;object type=&quot;3&quot; unique_id=&quot;10013&quot;&gt;&lt;property id=&quot;20148&quot; value=&quot;5&quot;/&gt;&lt;property id=&quot;20300&quot; value=&quot;Slide 25 - &amp;quot;Identity Theft&amp;quot;&quot;/&gt;&lt;property id=&quot;20307&quot; value=&quot;305&quot;/&gt;&lt;/object&gt;&lt;object type=&quot;3&quot; unique_id=&quot;10014&quot;&gt;&lt;property id=&quot;20148&quot; value=&quot;5&quot;/&gt;&lt;property id=&quot;20300&quot; value=&quot;Slide 26&quot;/&gt;&lt;property id=&quot;20307&quot; value=&quot;312&quot;/&gt;&lt;/object&gt;&lt;object type=&quot;3&quot; unique_id=&quot;10015&quot;&gt;&lt;property id=&quot;20148&quot; value=&quot;5&quot;/&gt;&lt;property id=&quot;20300&quot; value=&quot;Slide 27 - &amp;quot;What’s in your wallet (or phone)?&amp;quot;&quot;/&gt;&lt;property id=&quot;20307&quot; value=&quot;313&quot;/&gt;&lt;/object&gt;&lt;object type=&quot;3&quot; unique_id=&quot;10016&quot;&gt;&lt;property id=&quot;20148&quot; value=&quot;5&quot;/&gt;&lt;property id=&quot;20300&quot; value=&quot;Slide 28 - &amp;quot;Use of Social Security Number (SSN)&amp;quot;&quot;/&gt;&lt;property id=&quot;20307&quot; value=&quot;315&quot;/&gt;&lt;/object&gt;&lt;object type=&quot;3&quot; unique_id=&quot;10017&quot;&gt;&lt;property id=&quot;20148&quot; value=&quot;5&quot;/&gt;&lt;property id=&quot;20300&quot; value=&quot;Slide 29 - &amp;quot;ID Theft Prevention&amp;quot;&quot;/&gt;&lt;property id=&quot;20307&quot; value=&quot;307&quot;/&gt;&lt;/object&gt;&lt;object type=&quot;3&quot; unique_id=&quot;10018&quot;&gt;&lt;property id=&quot;20148&quot; value=&quot;5&quot;/&gt;&lt;property id=&quot;20300&quot; value=&quot;Slide 30 - &amp;quot;If You’re a Victim&amp;quot;&quot;/&gt;&lt;property id=&quot;20307&quot; value=&quot;316&quot;/&gt;&lt;/object&gt;&lt;object type=&quot;3&quot; unique_id=&quot;10019&quot;&gt;&lt;property id=&quot;20148&quot; value=&quot;5&quot;/&gt;&lt;property id=&quot;20300&quot; value=&quot;Slide 31 - &amp;quot;If You’re a Victim&amp;quot;&quot;/&gt;&lt;property id=&quot;20307&quot; value=&quot;317&quot;/&gt;&lt;/object&gt;&lt;object type=&quot;3&quot; unique_id=&quot;10020&quot;&gt;&lt;property id=&quot;20148&quot; value=&quot;5&quot;/&gt;&lt;property id=&quot;20300&quot; value=&quot;Slide 32 - &amp;quot;FTC Resources&amp;quot;&quot;/&gt;&lt;property id=&quot;20307&quot; value=&quot;318&quot;/&gt;&lt;/object&gt;&lt;object type=&quot;3&quot; unique_id=&quot;10022&quot;&gt;&lt;property id=&quot;20148&quot; value=&quot;5&quot;/&gt;&lt;property id=&quot;20300&quot; value=&quot;Slide 33 - &amp;quot;Remember&amp;quot;&quot;/&gt;&lt;property id=&quot;20307&quot; value=&quot;308&quot;/&gt;&lt;/object&gt;&lt;object type=&quot;3&quot; unique_id=&quot;10023&quot;&gt;&lt;property id=&quot;20148&quot; value=&quot;5&quot;/&gt;&lt;property id=&quot;20300&quot; value=&quot;Slide 37 - &amp;quot;Contact Info&amp;quot;&quot;/&gt;&lt;property id=&quot;20307&quot; value=&quot;282&quot;/&gt;&lt;/object&gt;&lt;object type=&quot;3&quot; unique_id=&quot;10200&quot;&gt;&lt;property id=&quot;20148&quot; value=&quot;5&quot;/&gt;&lt;property id=&quot;20300&quot; value=&quot;Slide 2 - &amp;quot;Protecting yourself from the evils of the Internet&amp;quot;&quot;/&gt;&lt;property id=&quot;20307&quot; value=&quot;320&quot;/&gt;&lt;/object&gt;&lt;object type=&quot;3&quot; unique_id=&quot;10201&quot;&gt;&lt;property id=&quot;20148&quot; value=&quot;5&quot;/&gt;&lt;property id=&quot;20300&quot; value=&quot;Slide 10 - &amp;quot;The Biggest Internet Danger&amp;quot;&quot;/&gt;&lt;property id=&quot;20307&quot; value=&quot;321&quot;/&gt;&lt;/object&gt;&lt;object type=&quot;3&quot; unique_id=&quot;10299&quot;&gt;&lt;property id=&quot;20148&quot; value=&quot;5&quot;/&gt;&lt;property id=&quot;20300&quot; value=&quot;Slide 3 - &amp;quot;Identity Paradox&amp;quot;&quot;/&gt;&lt;property id=&quot;20307&quot; value=&quot;323&quot;/&gt;&lt;/object&gt;&lt;object type=&quot;3&quot; unique_id=&quot;10300&quot;&gt;&lt;property id=&quot;20148&quot; value=&quot;5&quot;/&gt;&lt;property id=&quot;20300&quot; value=&quot;Slide 4 - &amp;quot;Introduction&amp;quot;&quot;/&gt;&lt;property id=&quot;20307&quot; value=&quot;324&quot;/&gt;&lt;/object&gt;&lt;object type=&quot;3&quot; unique_id=&quot;10301&quot;&gt;&lt;property id=&quot;20148&quot; value=&quot;5&quot;/&gt;&lt;property id=&quot;20300&quot; value=&quot;Slide 5&quot;/&gt;&lt;property id=&quot;20307&quot; value=&quot;325&quot;/&gt;&lt;/object&gt;&lt;object type=&quot;3&quot; unique_id=&quot;10302&quot;&gt;&lt;property id=&quot;20148&quot; value=&quot;5&quot;/&gt;&lt;property id=&quot;20300&quot; value=&quot;Slide 8&quot;/&gt;&lt;property id=&quot;20307&quot; value=&quot;326&quot;/&gt;&lt;/object&gt;&lt;object type=&quot;3&quot; unique_id=&quot;10303&quot;&gt;&lt;property id=&quot;20148&quot; value=&quot;5&quot;/&gt;&lt;property id=&quot;20300&quot; value=&quot;Slide 11 - &amp;quot;Internet Threats&amp;quot;&quot;/&gt;&lt;property id=&quot;20307&quot; value=&quot;328&quot;/&gt;&lt;/object&gt;&lt;object type=&quot;3&quot; unique_id=&quot;10304&quot;&gt;&lt;property id=&quot;20148&quot; value=&quot;5&quot;/&gt;&lt;property id=&quot;20300&quot; value=&quot;Slide 18 - &amp;quot;The Easiest Hack&amp;quot;&quot;/&gt;&lt;property id=&quot;20307&quot; value=&quot;331&quot;/&gt;&lt;/object&gt;&lt;object type=&quot;3&quot; unique_id=&quot;10305&quot;&gt;&lt;property id=&quot;20148&quot; value=&quot;5&quot;/&gt;&lt;property id=&quot;20300&quot; value=&quot;Slide 19 - &amp;quot;Social Engineering&amp;quot;&quot;/&gt;&lt;property id=&quot;20307&quot; value=&quot;332&quot;/&gt;&lt;/object&gt;&lt;object type=&quot;3&quot; unique_id=&quot;10519&quot;&gt;&lt;property id=&quot;20148&quot; value=&quot;5&quot;/&gt;&lt;property id=&quot;20300&quot; value=&quot;Slide 12 - &amp;quot;Malware&amp;quot;&quot;/&gt;&lt;property id=&quot;20307&quot; value=&quot;333&quot;/&gt;&lt;/object&gt;&lt;object type=&quot;3&quot; unique_id=&quot;10520&quot;&gt;&lt;property id=&quot;20148&quot; value=&quot;5&quot;/&gt;&lt;property id=&quot;20300&quot; value=&quot;Slide 13 - &amp;quot;Spyware&amp;quot;&quot;/&gt;&lt;property id=&quot;20307&quot; value=&quot;334&quot;/&gt;&lt;/object&gt;&lt;object type=&quot;3&quot; unique_id=&quot;10521&quot;&gt;&lt;property id=&quot;20148&quot; value=&quot;5&quot;/&gt;&lt;property id=&quot;20300&quot; value=&quot;Slide 14 - &amp;quot;Information Leakage&amp;quot;&quot;/&gt;&lt;property id=&quot;20307&quot; value=&quot;335&quot;/&gt;&lt;/object&gt;&lt;object type=&quot;3&quot; unique_id=&quot;10598&quot;&gt;&lt;property id=&quot;20148&quot; value=&quot;5&quot;/&gt;&lt;property id=&quot;20300&quot; value=&quot;Slide 34 - &amp;quot;CyberSecurity Tips&amp;quot;&quot;/&gt;&lt;property id=&quot;20307&quot; value=&quot;336&quot;/&gt;&lt;/object&gt;&lt;object type=&quot;3&quot; unique_id=&quot;10761&quot;&gt;&lt;property id=&quot;20148&quot; value=&quot;5&quot;/&gt;&lt;property id=&quot;20300&quot; value=&quot;Slide 15 - &amp;quot;Phishing example&amp;quot;&quot;/&gt;&lt;property id=&quot;20307&quot; value=&quot;337&quot;/&gt;&lt;/object&gt;&lt;object type=&quot;3&quot; unique_id=&quot;10762&quot;&gt;&lt;property id=&quot;20148&quot; value=&quot;5&quot;/&gt;&lt;property id=&quot;20300&quot; value=&quot;Slide 16&quot;/&gt;&lt;property id=&quot;20307&quot; value=&quot;338&quot;/&gt;&lt;/object&gt;&lt;object type=&quot;3&quot; unique_id=&quot;10763&quot;&gt;&lt;property id=&quot;20148&quot; value=&quot;5&quot;/&gt;&lt;property id=&quot;20300&quot; value=&quot;Slide 17 - &amp;quot;Facebook safety&amp;quot;&quot;/&gt;&lt;property id=&quot;20307&quot; value=&quot;339&quot;/&gt;&lt;/object&gt;&lt;object type=&quot;3&quot; unique_id=&quot;10764&quot;&gt;&lt;property id=&quot;20148&quot; value=&quot;5&quot;/&gt;&lt;property id=&quot;20300&quot; value=&quot;Slide 35 - &amp;quot;Passwords are like Gum&amp;quot;&quot;/&gt;&lt;property id=&quot;20307&quot; value=&quot;340&quot;/&gt;&lt;/object&gt;&lt;object type=&quot;3&quot; unique_id=&quot;10850&quot;&gt;&lt;property id=&quot;20148&quot; value=&quot;5&quot;/&gt;&lt;property id=&quot;20300&quot; value=&quot;Slide 20 - &amp;quot;Social Engineering&amp;quot;&quot;/&gt;&lt;property id=&quot;20307&quot; value=&quot;341&quot;/&gt;&lt;/object&gt;&lt;object type=&quot;3&quot; unique_id=&quot;10980&quot;&gt;&lt;property id=&quot;20148&quot; value=&quot;5&quot;/&gt;&lt;property id=&quot;20300&quot; value=&quot;Slide 36 - &amp;quot;Web Resources&amp;quot;&quot;/&gt;&lt;property id=&quot;20307&quot; value=&quot;34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hell" id="{0DC35351-3055-D24A-A6F5-912CDAA09BC3}" vid="{70A3832C-34BB-7046-A8CB-3DD9148359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</Template>
  <TotalTime>1573</TotalTime>
  <Words>652</Words>
  <Application>Microsoft Office PowerPoint</Application>
  <PresentationFormat>On-screen Show (4:3)</PresentationFormat>
  <Paragraphs>215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Silicon Prairie Gencyber</vt:lpstr>
      <vt:lpstr>Cybersecurity First Principles</vt:lpstr>
      <vt:lpstr>Overview</vt:lpstr>
      <vt:lpstr>Defining a Computer</vt:lpstr>
      <vt:lpstr>Types of Computers</vt:lpstr>
      <vt:lpstr>PC </vt:lpstr>
      <vt:lpstr>Mac</vt:lpstr>
      <vt:lpstr>Netbook</vt:lpstr>
      <vt:lpstr>Tablets</vt:lpstr>
      <vt:lpstr>Supercomputer</vt:lpstr>
      <vt:lpstr>Laptop</vt:lpstr>
      <vt:lpstr>Mainframe</vt:lpstr>
      <vt:lpstr>Smartphone</vt:lpstr>
      <vt:lpstr>Wearables</vt:lpstr>
      <vt:lpstr>Raspberry Pi</vt:lpstr>
      <vt:lpstr>Connection Identification</vt:lpstr>
      <vt:lpstr>Input/Output Devices</vt:lpstr>
      <vt:lpstr>Preparation to open System Unit</vt:lpstr>
      <vt:lpstr>PowerPoint Presentation</vt:lpstr>
      <vt:lpstr>Raspberry Pi</vt:lpstr>
      <vt:lpstr>Storage Types</vt:lpstr>
      <vt:lpstr>Software Types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Silicon Prairie Gencyber</dc:title>
  <dc:creator>Sparks, Gary</dc:creator>
  <cp:lastModifiedBy>Ronald Woerner</cp:lastModifiedBy>
  <cp:revision>27</cp:revision>
  <dcterms:created xsi:type="dcterms:W3CDTF">2016-07-16T17:15:30Z</dcterms:created>
  <dcterms:modified xsi:type="dcterms:W3CDTF">2016-07-21T18:57:19Z</dcterms:modified>
</cp:coreProperties>
</file>