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97" r:id="rId2"/>
    <p:sldId id="393" r:id="rId3"/>
    <p:sldId id="406" r:id="rId4"/>
    <p:sldId id="408" r:id="rId5"/>
    <p:sldId id="409" r:id="rId6"/>
    <p:sldId id="416" r:id="rId7"/>
    <p:sldId id="414" r:id="rId8"/>
    <p:sldId id="417" r:id="rId9"/>
    <p:sldId id="410" r:id="rId10"/>
    <p:sldId id="415" r:id="rId11"/>
    <p:sldId id="419" r:id="rId12"/>
    <p:sldId id="418" r:id="rId13"/>
    <p:sldId id="413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10" autoAdjust="0"/>
  </p:normalViewPr>
  <p:slideViewPr>
    <p:cSldViewPr>
      <p:cViewPr>
        <p:scale>
          <a:sx n="80" d="100"/>
          <a:sy n="80" d="100"/>
        </p:scale>
        <p:origin x="318" y="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ttp://www.onlinemba.com/wp-content/uploads/2012/10/Bellevue_University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384291"/>
            <a:ext cx="1625600" cy="30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mhale\Downloads\lockup-clr.gif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6" y="6296025"/>
            <a:ext cx="159448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bloximages.chicago2.vip.townnews.com/journalstar.com/content/tncms/assets/v3/editorial/5/9e/59ea32bb-eb8e-5961-b46a-1b55ef3cb9d0/516dd0ed4d696.image.jp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77611"/>
            <a:ext cx="1412240" cy="415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9197" y="5373469"/>
            <a:ext cx="189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Wireless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6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0" rtl="0" eaLnBrk="1" latinLnBrk="0" hangingPunct="1"/>
            <a:r>
              <a:rPr lang="en-US" dirty="0" smtClean="0">
                <a:effectLst/>
              </a:rPr>
              <a:t>Cellular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Mark the spot (AT&amp;T)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Field Test connection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iPhone (*3001#12345#*)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Each device will have a different</a:t>
            </a:r>
            <a:r>
              <a:rPr lang="en-US" baseline="0" dirty="0" smtClean="0">
                <a:effectLst/>
              </a:rPr>
              <a:t> process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Wi-Fi</a:t>
            </a:r>
          </a:p>
          <a:p>
            <a:pPr lvl="1" rtl="0" eaLnBrk="1" latinLnBrk="0" hangingPunct="1"/>
            <a:r>
              <a:rPr lang="en-US" dirty="0" err="1" smtClean="0">
                <a:effectLst/>
              </a:rPr>
              <a:t>Fing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dirty="0" smtClean="0">
                <a:effectLst/>
              </a:rPr>
              <a:t>Wi-Fi Scanner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Wi-Fi Analyzer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Wi-Fi Signal App</a:t>
            </a:r>
          </a:p>
          <a:p>
            <a:pPr lvl="1" rtl="0" eaLnBrk="1" latinLnBrk="0" hangingPunct="1"/>
            <a:r>
              <a:rPr lang="en-US" dirty="0" err="1" smtClean="0">
                <a:effectLst/>
              </a:rPr>
              <a:t>Visstumbler</a:t>
            </a:r>
            <a:endParaRPr lang="en-US" dirty="0" smtClean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66800"/>
            <a:ext cx="2382497" cy="42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Wi-Fi </a:t>
            </a:r>
            <a:r>
              <a:rPr lang="en-US" dirty="0" err="1" smtClean="0">
                <a:effectLst/>
              </a:rPr>
              <a:t>PineApple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Used for penetration testing</a:t>
            </a:r>
          </a:p>
          <a:p>
            <a:r>
              <a:rPr lang="en-US" dirty="0" smtClean="0"/>
              <a:t>Used for man-in-the</a:t>
            </a:r>
            <a:r>
              <a:rPr lang="en-US" baseline="0" dirty="0" smtClean="0"/>
              <a:t> middle attacks</a:t>
            </a:r>
          </a:p>
          <a:p>
            <a:r>
              <a:rPr lang="en-US" baseline="0" dirty="0" smtClean="0"/>
              <a:t>Can be setup as a Evil Twin</a:t>
            </a:r>
          </a:p>
        </p:txBody>
      </p:sp>
    </p:spTree>
    <p:extLst>
      <p:ext uri="{BB962C8B-B14F-4D97-AF65-F5344CB8AC3E}">
        <p14:creationId xmlns:p14="http://schemas.microsoft.com/office/powerpoint/2010/main" val="98738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MAC (Media Access Control) filtering</a:t>
            </a:r>
          </a:p>
          <a:p>
            <a:r>
              <a:rPr lang="en-US" dirty="0" smtClean="0"/>
              <a:t>Use encryption</a:t>
            </a:r>
          </a:p>
          <a:p>
            <a:r>
              <a:rPr lang="en-US" dirty="0" smtClean="0"/>
              <a:t>Disable</a:t>
            </a:r>
            <a:r>
              <a:rPr lang="en-US" baseline="0" dirty="0" smtClean="0"/>
              <a:t> SSID (Service Set Identifier) broadcast</a:t>
            </a:r>
          </a:p>
          <a:p>
            <a:r>
              <a:rPr lang="en-US" dirty="0" smtClean="0"/>
              <a:t>Change default passwords and SSID</a:t>
            </a:r>
          </a:p>
          <a:p>
            <a:r>
              <a:rPr lang="en-US" dirty="0" smtClean="0"/>
              <a:t>Limit</a:t>
            </a:r>
            <a:r>
              <a:rPr lang="en-US" baseline="0" dirty="0" smtClean="0"/>
              <a:t> range</a:t>
            </a:r>
          </a:p>
          <a:p>
            <a:r>
              <a:rPr lang="en-US" baseline="0" dirty="0" smtClean="0"/>
              <a:t>Keep firmware current</a:t>
            </a:r>
          </a:p>
          <a:p>
            <a:r>
              <a:rPr lang="en-US" baseline="0" dirty="0" smtClean="0"/>
              <a:t>Limit access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417"/>
            <a:ext cx="2809875" cy="18750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3200" baseline="0" dirty="0" smtClean="0">
                <a:effectLst/>
              </a:rPr>
              <a:t>Basics of wireless connectivity</a:t>
            </a:r>
          </a:p>
          <a:p>
            <a:pPr rtl="0" eaLnBrk="1" latinLnBrk="0" hangingPunct="1"/>
            <a:r>
              <a:rPr lang="en-US" sz="3200" baseline="0" dirty="0" smtClean="0">
                <a:effectLst/>
              </a:rPr>
              <a:t>Know the differences between </a:t>
            </a:r>
            <a:br>
              <a:rPr lang="en-US" sz="3200" baseline="0" dirty="0" smtClean="0">
                <a:effectLst/>
              </a:rPr>
            </a:br>
            <a:r>
              <a:rPr lang="en-US" sz="3200" baseline="0" dirty="0" smtClean="0">
                <a:effectLst/>
              </a:rPr>
              <a:t>cellular </a:t>
            </a:r>
            <a:r>
              <a:rPr lang="en-US" sz="3200" baseline="0" smtClean="0">
                <a:effectLst/>
              </a:rPr>
              <a:t>and Wi-Fi</a:t>
            </a:r>
            <a:endParaRPr lang="en-US" sz="3200" baseline="0" dirty="0" smtClean="0">
              <a:effectLst/>
            </a:endParaRPr>
          </a:p>
          <a:p>
            <a:pPr rtl="0" eaLnBrk="1" latinLnBrk="0" hangingPunct="1"/>
            <a:r>
              <a:rPr lang="en-US" sz="3200" baseline="0" dirty="0" smtClean="0">
                <a:effectLst/>
              </a:rPr>
              <a:t>Issues of using wireless</a:t>
            </a:r>
          </a:p>
          <a:p>
            <a:pPr rtl="0" eaLnBrk="1" latinLnBrk="0" hangingPunct="1"/>
            <a:r>
              <a:rPr lang="en-US" sz="3200" baseline="0" dirty="0" smtClean="0">
                <a:effectLst/>
              </a:rPr>
              <a:t>Tools for security and administrators</a:t>
            </a:r>
          </a:p>
          <a:p>
            <a:pPr rtl="0" eaLnBrk="1" latinLnBrk="0" hangingPunct="1"/>
            <a:r>
              <a:rPr lang="en-US" sz="3200" baseline="0" dirty="0" smtClean="0">
                <a:effectLst/>
              </a:rPr>
              <a:t>Countermeasures</a:t>
            </a:r>
          </a:p>
          <a:p>
            <a:pPr rtl="0" eaLnBrk="1" latinLnBrk="0" hangingPunct="1"/>
            <a:endParaRPr lang="en-US" sz="3200" baseline="0" dirty="0" smtClean="0">
              <a:effectLst/>
            </a:endParaRPr>
          </a:p>
          <a:p>
            <a:endParaRPr lang="en-US" sz="3200" dirty="0" smtClean="0">
              <a:effectLst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76581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Least 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Design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417"/>
            <a:ext cx="2809875" cy="18750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Define wireless</a:t>
            </a:r>
          </a:p>
          <a:p>
            <a:pPr rtl="0" eaLnBrk="1" latinLnBrk="0" hangingPunct="1"/>
            <a:r>
              <a:rPr lang="en-US" sz="3200" kern="120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Cellular</a:t>
            </a:r>
          </a:p>
          <a:p>
            <a:pPr rtl="0" eaLnBrk="1" latinLnBrk="0" hangingPunct="1"/>
            <a:r>
              <a:rPr lang="en-US" sz="3200" kern="120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Wi-Fi (Wireless Fidelity)</a:t>
            </a:r>
          </a:p>
          <a:p>
            <a:pPr rtl="0" eaLnBrk="1" latinLnBrk="0" hangingPunct="1"/>
            <a:r>
              <a:rPr lang="en-US" sz="3200" kern="120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Issues</a:t>
            </a:r>
          </a:p>
          <a:p>
            <a:pPr rtl="0" eaLnBrk="1" latinLnBrk="0" hangingPunct="1"/>
            <a:r>
              <a:rPr lang="en-US" sz="3200" kern="120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5638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Sending and receiving data using</a:t>
            </a:r>
            <a:r>
              <a:rPr lang="en-US" baseline="0" dirty="0" smtClean="0"/>
              <a:t> radio waves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62" y="3352800"/>
            <a:ext cx="2809875" cy="18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radio network distributed across the area in cells</a:t>
            </a:r>
          </a:p>
          <a:p>
            <a:r>
              <a:rPr lang="en-US" baseline="0" dirty="0" smtClean="0"/>
              <a:t>Uses two frequencies to give full </a:t>
            </a:r>
            <a:br>
              <a:rPr lang="en-US" baseline="0" dirty="0" smtClean="0"/>
            </a:br>
            <a:r>
              <a:rPr lang="en-US" baseline="0" dirty="0" smtClean="0"/>
              <a:t>duplex communications</a:t>
            </a:r>
          </a:p>
          <a:p>
            <a:pPr lvl="1"/>
            <a:r>
              <a:rPr lang="en-US" baseline="0" dirty="0" smtClean="0"/>
              <a:t>Transmit</a:t>
            </a:r>
          </a:p>
          <a:p>
            <a:pPr lvl="1"/>
            <a:r>
              <a:rPr lang="en-US" baseline="0" dirty="0" smtClean="0"/>
              <a:t>Receive</a:t>
            </a:r>
          </a:p>
          <a:p>
            <a:pPr lvl="0"/>
            <a:r>
              <a:rPr lang="en-US" baseline="0" dirty="0" smtClean="0"/>
              <a:t>Typical cell covers between 9 and 21 miles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970"/>
            <a:ext cx="2657475" cy="177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9" y="2362200"/>
            <a:ext cx="266911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26" y="3459105"/>
            <a:ext cx="1905000" cy="190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14" y="1405606"/>
            <a:ext cx="2809875" cy="187503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device is handed off to the </a:t>
            </a:r>
            <a:br>
              <a:rPr lang="en-US" baseline="0" dirty="0" smtClean="0"/>
            </a:br>
            <a:r>
              <a:rPr lang="en-US" baseline="0" dirty="0" smtClean="0"/>
              <a:t>next cell when the s</a:t>
            </a:r>
            <a:r>
              <a:rPr lang="en-US" dirty="0" smtClean="0"/>
              <a:t>ignal on one </a:t>
            </a:r>
            <a:br>
              <a:rPr lang="en-US" dirty="0" smtClean="0"/>
            </a:br>
            <a:r>
              <a:rPr lang="en-US" dirty="0" smtClean="0"/>
              <a:t>becomes weak</a:t>
            </a:r>
          </a:p>
          <a:p>
            <a:r>
              <a:rPr lang="en-US" dirty="0" smtClean="0"/>
              <a:t>Divided into generations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Analog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GSM,</a:t>
            </a:r>
            <a:r>
              <a:rPr lang="en-US" baseline="0" dirty="0" smtClean="0"/>
              <a:t> TDMA, CDMA, PDC</a:t>
            </a:r>
          </a:p>
          <a:p>
            <a:pPr lvl="1"/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CDMA, UMTS, EDGE</a:t>
            </a:r>
          </a:p>
          <a:p>
            <a:pPr lvl="1"/>
            <a:r>
              <a:rPr lang="en-US" baseline="0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CDMA, HSDPA, LTE</a:t>
            </a:r>
          </a:p>
          <a:p>
            <a:pPr lvl="1"/>
            <a:r>
              <a:rPr lang="en-US" baseline="0" dirty="0" smtClean="0"/>
              <a:t>5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Used for VR and driverless cars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2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</a:t>
            </a:r>
            <a:r>
              <a:rPr lang="en-US" baseline="0" dirty="0" smtClean="0"/>
              <a:t> (Wireless Fidelity)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Short</a:t>
            </a:r>
            <a:r>
              <a:rPr lang="en-US" baseline="0" dirty="0" smtClean="0"/>
              <a:t> range wireless broadband</a:t>
            </a:r>
          </a:p>
          <a:p>
            <a:pPr lvl="1"/>
            <a:r>
              <a:rPr lang="en-US" baseline="0" dirty="0" smtClean="0"/>
              <a:t>Standards</a:t>
            </a:r>
          </a:p>
          <a:p>
            <a:pPr lvl="2"/>
            <a:r>
              <a:rPr lang="en-US" baseline="0" dirty="0" smtClean="0"/>
              <a:t>Established by the IEEE (Institute of Electrical and Electronic Engineers)</a:t>
            </a:r>
          </a:p>
          <a:p>
            <a:pPr lvl="2"/>
            <a:r>
              <a:rPr lang="en-US" baseline="0" dirty="0" smtClean="0"/>
              <a:t>Base standard 802.11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(Wireless Fidelity)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3" y="1600200"/>
            <a:ext cx="81705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417"/>
            <a:ext cx="2809875" cy="18750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lvl="0" rtl="0" eaLnBrk="1" latinLnBrk="0" hangingPunct="1"/>
            <a:r>
              <a:rPr lang="en-US" dirty="0" smtClean="0">
                <a:effectLst/>
              </a:rPr>
              <a:t>Cellular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Congestion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Interference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Fading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Tower</a:t>
            </a:r>
            <a:r>
              <a:rPr lang="en-US" baseline="0" dirty="0" smtClean="0">
                <a:effectLst/>
              </a:rPr>
              <a:t> coverage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Wi-Fi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Interference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Channels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Fading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Firmware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Location of AP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War Driving</a:t>
            </a:r>
          </a:p>
        </p:txBody>
      </p:sp>
    </p:spTree>
    <p:extLst>
      <p:ext uri="{BB962C8B-B14F-4D97-AF65-F5344CB8AC3E}">
        <p14:creationId xmlns:p14="http://schemas.microsoft.com/office/powerpoint/2010/main" val="10918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ell" id="{0DC35351-3055-D24A-A6F5-912CDAA09BC3}" vid="{70A3832C-34BB-7046-A8CB-3DD9148359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</Template>
  <TotalTime>685</TotalTime>
  <Words>211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Silicon Prairie Gencyber</vt:lpstr>
      <vt:lpstr>Cybersecurity First Principles</vt:lpstr>
      <vt:lpstr>Silicon Prairie Gencyber</vt:lpstr>
      <vt:lpstr>Defining Wireless</vt:lpstr>
      <vt:lpstr>Cellular</vt:lpstr>
      <vt:lpstr>Cellular</vt:lpstr>
      <vt:lpstr>Wi-Fi (Wireless Fidelity)</vt:lpstr>
      <vt:lpstr>Wi-Fi (Wireless Fidelity)</vt:lpstr>
      <vt:lpstr>Issues</vt:lpstr>
      <vt:lpstr>Tools</vt:lpstr>
      <vt:lpstr>Wi-Fi PineApple</vt:lpstr>
      <vt:lpstr>Countermeasures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Silicon Prairie Gencyber</dc:title>
  <dc:creator>Sparks, Gary</dc:creator>
  <cp:lastModifiedBy>Ronald Woerner</cp:lastModifiedBy>
  <cp:revision>41</cp:revision>
  <dcterms:created xsi:type="dcterms:W3CDTF">2016-07-15T15:14:13Z</dcterms:created>
  <dcterms:modified xsi:type="dcterms:W3CDTF">2016-07-21T18:57:33Z</dcterms:modified>
</cp:coreProperties>
</file>