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97" r:id="rId2"/>
    <p:sldId id="398" r:id="rId3"/>
    <p:sldId id="393" r:id="rId4"/>
    <p:sldId id="407" r:id="rId5"/>
    <p:sldId id="408" r:id="rId6"/>
    <p:sldId id="409" r:id="rId7"/>
    <p:sldId id="410" r:id="rId8"/>
    <p:sldId id="411" r:id="rId9"/>
    <p:sldId id="412" r:id="rId10"/>
    <p:sldId id="406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91994" autoAdjust="0"/>
  </p:normalViewPr>
  <p:slideViewPr>
    <p:cSldViewPr>
      <p:cViewPr>
        <p:scale>
          <a:sx n="70" d="100"/>
          <a:sy n="70" d="100"/>
        </p:scale>
        <p:origin x="-426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2D89A-9642-4C88-B95E-94E733CBB658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F3CD-B119-413C-8255-B51846EB4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ttp://www.onlinemba.com/wp-content/uploads/2012/10/Bellevue_University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384291"/>
            <a:ext cx="1625600" cy="309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mhale\Downloads\lockup-clr.gif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56" y="6296025"/>
            <a:ext cx="159448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://bloximages.chicago2.vip.townnews.com/journalstar.com/content/tncms/assets/v3/editorial/5/9e/59ea32bb-eb8e-5961-b46a-1b55ef3cb9d0/516dd0ed4d696.image.jp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277611"/>
            <a:ext cx="1412240" cy="4159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Prairie </a:t>
            </a:r>
            <a:r>
              <a:rPr lang="en-US" dirty="0" err="1" smtClean="0"/>
              <a:t>Gencyber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15" y="1676400"/>
            <a:ext cx="501015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5334000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Cryptography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576581"/>
            <a:ext cx="1389852" cy="3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4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Prairie </a:t>
            </a:r>
            <a:r>
              <a:rPr lang="en-US" dirty="0" err="1" smtClean="0"/>
              <a:t>Gencyber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15" y="1676400"/>
            <a:ext cx="5010150" cy="3343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2824" y="5257800"/>
            <a:ext cx="7052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00B0F0"/>
                </a:solidFill>
              </a:rPr>
              <a:t>pfiggszg</a:t>
            </a:r>
            <a:r>
              <a:rPr lang="en-US" sz="4000" b="1" dirty="0" smtClean="0">
                <a:solidFill>
                  <a:srgbClr val="00B0F0"/>
                </a:solidFill>
              </a:rPr>
              <a:t> </a:t>
            </a:r>
            <a:r>
              <a:rPr lang="en-US" sz="4000" b="1" dirty="0" err="1">
                <a:solidFill>
                  <a:srgbClr val="00B0F0"/>
                </a:solidFill>
              </a:rPr>
              <a:t>gdfcihg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b="1" dirty="0" err="1">
                <a:solidFill>
                  <a:srgbClr val="00B0F0"/>
                </a:solidFill>
              </a:rPr>
              <a:t>cb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b="1" dirty="0" err="1">
                <a:solidFill>
                  <a:srgbClr val="00B0F0"/>
                </a:solidFill>
              </a:rPr>
              <a:t>zwbs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b="1" dirty="0" err="1">
                <a:solidFill>
                  <a:srgbClr val="00B0F0"/>
                </a:solidFill>
              </a:rPr>
              <a:t>gwl</a:t>
            </a:r>
            <a:r>
              <a:rPr lang="en-US" sz="4000" b="1" dirty="0">
                <a:solidFill>
                  <a:srgbClr val="00B0F0"/>
                </a:solidFill>
              </a:rPr>
              <a:t>. 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1389852" cy="3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8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dirty="0" smtClean="0"/>
              <a:t>Why is cryptography important to cybersecurity</a:t>
            </a:r>
          </a:p>
          <a:p>
            <a:pPr lvl="1" fontAlgn="base"/>
            <a:r>
              <a:rPr lang="en-US" dirty="0" smtClean="0"/>
              <a:t>Early example of cryptography: Caesar cipher</a:t>
            </a:r>
          </a:p>
          <a:p>
            <a:pPr lvl="1" fontAlgn="base"/>
            <a:r>
              <a:rPr lang="en-US" dirty="0" smtClean="0"/>
              <a:t>Weaknesses of cryptography</a:t>
            </a:r>
            <a:endParaRPr lang="en-US" sz="800" dirty="0"/>
          </a:p>
          <a:p>
            <a:pPr lvl="1" fontAlgn="base"/>
            <a:r>
              <a:rPr lang="en-US" dirty="0" smtClean="0"/>
              <a:t>Using Python to break a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Cybersecurity First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9313C1-E672-491F-956F-86844E25C6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219200"/>
            <a:ext cx="7315200" cy="509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Domain </a:t>
            </a:r>
            <a:r>
              <a:rPr lang="en-US" sz="2800" dirty="0" smtClean="0"/>
              <a:t>Separation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Process </a:t>
            </a:r>
            <a:r>
              <a:rPr lang="en-US" sz="2800" dirty="0" smtClean="0"/>
              <a:t>Isolation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Resource </a:t>
            </a:r>
            <a:r>
              <a:rPr lang="en-US" sz="2800" dirty="0" smtClean="0"/>
              <a:t>Encapsulation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Least </a:t>
            </a:r>
            <a:r>
              <a:rPr lang="en-US" sz="2800" dirty="0" smtClean="0"/>
              <a:t>Privilege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Layering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Abstraction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Information </a:t>
            </a:r>
            <a:r>
              <a:rPr lang="en-US" sz="2800" dirty="0" smtClean="0">
                <a:solidFill>
                  <a:srgbClr val="00B0F0"/>
                </a:solidFill>
              </a:rPr>
              <a:t>Hiding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Modularity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Simplicity of </a:t>
            </a:r>
            <a:r>
              <a:rPr lang="en-US" sz="2800" dirty="0" smtClean="0"/>
              <a:t>Design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Minimization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61" y="1981200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1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Cryptography?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s://upload.wikimedia.org/wikipedia/commons/5/51/Skyt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828799"/>
            <a:ext cx="3311252" cy="189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a/ae/Enig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1524000"/>
            <a:ext cx="2568303" cy="342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-math.ucdenver.edu/~wcherowi/sd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1828"/>
            <a:ext cx="23241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resources.infosecinstitute.com/wp-content/uploads/sn-cryptograph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848600" cy="482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2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Early Cryptography</a:t>
            </a:r>
            <a:br>
              <a:rPr lang="en-US" dirty="0" smtClean="0"/>
            </a:br>
            <a:r>
              <a:rPr lang="en-US" dirty="0" smtClean="0"/>
              <a:t>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are you?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Pwe</a:t>
            </a:r>
            <a:r>
              <a:rPr lang="en-US" dirty="0" smtClean="0"/>
              <a:t> </a:t>
            </a:r>
            <a:r>
              <a:rPr lang="en-US" dirty="0" err="1" smtClean="0"/>
              <a:t>izm</a:t>
            </a:r>
            <a:r>
              <a:rPr lang="en-US" dirty="0" smtClean="0"/>
              <a:t> </a:t>
            </a:r>
            <a:r>
              <a:rPr lang="en-US" dirty="0" err="1" smtClean="0"/>
              <a:t>gwc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What’s the key?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66454" y="4687669"/>
            <a:ext cx="333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</a:t>
            </a:r>
          </a:p>
        </p:txBody>
      </p:sp>
      <p:pic>
        <p:nvPicPr>
          <p:cNvPr id="2050" name="Picture 2" descr="https://pifflelab.files.wordpress.com/2012/05/vigenere-tab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89464"/>
            <a:ext cx="5514975" cy="478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52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.eet.com/media/1158620/aes_security_fi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81713"/>
            <a:ext cx="305752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Keyspace</a:t>
            </a:r>
            <a:endParaRPr lang="en-US" dirty="0" smtClean="0"/>
          </a:p>
          <a:p>
            <a:r>
              <a:rPr lang="en-US" dirty="0" smtClean="0"/>
              <a:t>Cryptanalysis</a:t>
            </a:r>
          </a:p>
          <a:p>
            <a:pPr lvl="1"/>
            <a:r>
              <a:rPr lang="en-US" dirty="0" smtClean="0"/>
              <a:t>___is the most common first letter of a word</a:t>
            </a:r>
          </a:p>
          <a:p>
            <a:pPr lvl="1"/>
            <a:r>
              <a:rPr lang="en-US" dirty="0" smtClean="0"/>
              <a:t>___ is the most common last letter of a word</a:t>
            </a:r>
          </a:p>
          <a:p>
            <a:pPr lvl="1"/>
            <a:r>
              <a:rPr lang="en-US" dirty="0" smtClean="0"/>
              <a:t>___ is them most common word</a:t>
            </a:r>
          </a:p>
          <a:p>
            <a:pPr lvl="1"/>
            <a:r>
              <a:rPr lang="en-US" dirty="0" smtClean="0"/>
              <a:t>Common two-letter combos: _______________</a:t>
            </a:r>
          </a:p>
          <a:p>
            <a:pPr lvl="1"/>
            <a:r>
              <a:rPr lang="en-US" dirty="0" smtClean="0"/>
              <a:t>Common three-letter combos: ______________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Caesar?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2779608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78012" y="328688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4505" y="3805535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262735"/>
            <a:ext cx="2527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e, re, an, </a:t>
            </a:r>
            <a:r>
              <a:rPr lang="en-US" sz="2400" dirty="0" err="1" smtClean="0"/>
              <a:t>th</a:t>
            </a:r>
            <a:r>
              <a:rPr lang="en-US" sz="2400" dirty="0" smtClean="0"/>
              <a:t>, </a:t>
            </a:r>
            <a:r>
              <a:rPr lang="en-US" sz="2400" dirty="0" err="1" smtClean="0"/>
              <a:t>er</a:t>
            </a:r>
            <a:r>
              <a:rPr lang="en-US" sz="2400" dirty="0" smtClean="0"/>
              <a:t>, in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851464" y="4800600"/>
            <a:ext cx="2327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</a:t>
            </a:r>
            <a:r>
              <a:rPr lang="en-US" sz="2400" dirty="0" err="1" smtClean="0"/>
              <a:t>nt</a:t>
            </a:r>
            <a:r>
              <a:rPr lang="en-US" sz="2400" dirty="0" smtClean="0"/>
              <a:t>, </a:t>
            </a:r>
            <a:r>
              <a:rPr lang="en-US" sz="2400" dirty="0" err="1" smtClean="0"/>
              <a:t>ing</a:t>
            </a:r>
            <a:r>
              <a:rPr lang="en-US" sz="2400" dirty="0" smtClean="0"/>
              <a:t>, ion, 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78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Cryptography Used?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 descr="http://www.link-assistant.com/images/landings/https-ranking-signal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33813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barclaycardus.com/servicing/img/chipcard/emv-c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6525"/>
            <a:ext cx="2028288" cy="136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dn.ghacks.net/wp-content/uploads/2011/09/wireless-encryp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3505200" cy="27502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dn.arstechnica.net/wp-content/uploads/2014/05/Photo-Oct-02-12-08-26-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226" y="3405125"/>
            <a:ext cx="2862763" cy="16192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icons.iconarchive.com/icons/kyo-tux/aeon/256/Apps-7-Zip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2147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8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Just when you thought it was safe to take a break you've found out that Claire, Elf Corp's lead programmer got lost on the way to work playing </a:t>
            </a:r>
            <a:r>
              <a:rPr lang="en-US" dirty="0" err="1"/>
              <a:t>Pokemon</a:t>
            </a:r>
            <a:r>
              <a:rPr lang="en-US" dirty="0"/>
              <a:t> GO.  She developed a program to encrypt the company's lunch menu with a Caesar cipher.  Unfortunately, she never completed the decrypting program and the cafeteria is serving blanched </a:t>
            </a:r>
            <a:r>
              <a:rPr lang="en-US" dirty="0" err="1"/>
              <a:t>b</a:t>
            </a:r>
            <a:r>
              <a:rPr lang="en-US" dirty="0" err="1" smtClean="0"/>
              <a:t>russels</a:t>
            </a:r>
            <a:r>
              <a:rPr lang="en-US" dirty="0" smtClean="0"/>
              <a:t> </a:t>
            </a:r>
            <a:r>
              <a:rPr lang="en-US" dirty="0"/>
              <a:t>sprouts today, no one wants to get in that line.  You've been recruited to write a decrypting algorithm, </a:t>
            </a:r>
            <a:r>
              <a:rPr lang="en-US" dirty="0" smtClean="0"/>
              <a:t>and…oh </a:t>
            </a:r>
            <a:r>
              <a:rPr lang="en-US" dirty="0"/>
              <a:t>yea, no one knows the key.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 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python3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ALPHABET = "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abcdefghijklmnopqrstuvwxyz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caesar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(word, key):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encoded = ""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word: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ALPHABET: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index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ALPHABET.find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nextIndex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(index + key) % 26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encoded += ALPHABET[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nextIndex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encoded +=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encoded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2824" y="5562600"/>
            <a:ext cx="7052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00B0F0"/>
                </a:solidFill>
              </a:rPr>
              <a:t>pfiggszg</a:t>
            </a:r>
            <a:r>
              <a:rPr lang="en-US" sz="4000" b="1" dirty="0" smtClean="0">
                <a:solidFill>
                  <a:srgbClr val="00B0F0"/>
                </a:solidFill>
              </a:rPr>
              <a:t> </a:t>
            </a:r>
            <a:r>
              <a:rPr lang="en-US" sz="4000" b="1" dirty="0" err="1">
                <a:solidFill>
                  <a:srgbClr val="00B0F0"/>
                </a:solidFill>
              </a:rPr>
              <a:t>gdfcihg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b="1" dirty="0" err="1">
                <a:solidFill>
                  <a:srgbClr val="00B0F0"/>
                </a:solidFill>
              </a:rPr>
              <a:t>cb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b="1" dirty="0" err="1">
                <a:solidFill>
                  <a:srgbClr val="00B0F0"/>
                </a:solidFill>
              </a:rPr>
              <a:t>zwbs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b="1" dirty="0" err="1">
                <a:solidFill>
                  <a:srgbClr val="00B0F0"/>
                </a:solidFill>
              </a:rPr>
              <a:t>gwl</a:t>
            </a:r>
            <a:r>
              <a:rPr lang="en-US" sz="4000" b="1" dirty="0">
                <a:solidFill>
                  <a:srgbClr val="00B0F0"/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739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ruses, Worms, and Spyware, Oh My! &amp;quot;&quot;/&gt;&lt;property id=&quot;20307&quot; value=&quot;256&quot;/&gt;&lt;/object&gt;&lt;object type=&quot;3&quot; unique_id=&quot;10005&quot;&gt;&lt;property id=&quot;20148&quot; value=&quot;5&quot;/&gt;&lt;property id=&quot;20300&quot; value=&quot;Slide 6&quot;/&gt;&lt;property id=&quot;20307&quot; value=&quot;298&quot;/&gt;&lt;/object&gt;&lt;object type=&quot;3&quot; unique_id=&quot;10006&quot;&gt;&lt;property id=&quot;20148&quot; value=&quot;5&quot;/&gt;&lt;property id=&quot;20300&quot; value=&quot;Slide 7&quot;/&gt;&lt;property id=&quot;20307&quot; value=&quot;299&quot;/&gt;&lt;/object&gt;&lt;object type=&quot;3&quot; unique_id=&quot;10008&quot;&gt;&lt;property id=&quot;20148&quot; value=&quot;5&quot;/&gt;&lt;property id=&quot;20300&quot; value=&quot;Slide 9 - &amp;quot;The Biggest Internet Danger&amp;quot;&quot;/&gt;&lt;property id=&quot;20307&quot; value=&quot;304&quot;/&gt;&lt;/object&gt;&lt;object type=&quot;3&quot; unique_id=&quot;10009&quot;&gt;&lt;property id=&quot;20148&quot; value=&quot;5&quot;/&gt;&lt;property id=&quot;20300&quot; value=&quot;Slide 21 - &amp;quot;What is Privacy?&amp;quot;&quot;/&gt;&lt;property id=&quot;20307&quot; value=&quot;309&quot;/&gt;&lt;/object&gt;&lt;object type=&quot;3&quot; unique_id=&quot;10010&quot;&gt;&lt;property id=&quot;20148&quot; value=&quot;5&quot;/&gt;&lt;property id=&quot;20300&quot; value=&quot;Slide 22 - &amp;quot;The Problem&amp;quot;&quot;/&gt;&lt;property id=&quot;20307&quot; value=&quot;310&quot;/&gt;&lt;/object&gt;&lt;object type=&quot;3&quot; unique_id=&quot;10011&quot;&gt;&lt;property id=&quot;20148&quot; value=&quot;5&quot;/&gt;&lt;property id=&quot;20300&quot; value=&quot;Slide 23 - &amp;quot;What is Personal Information?&amp;quot;&quot;/&gt;&lt;property id=&quot;20307&quot; value=&quot;319&quot;/&gt;&lt;/object&gt;&lt;object type=&quot;3&quot; unique_id=&quot;10012&quot;&gt;&lt;property id=&quot;20148&quot; value=&quot;5&quot;/&gt;&lt;property id=&quot;20300&quot; value=&quot;Slide 24&quot;/&gt;&lt;property id=&quot;20307&quot; value=&quot;311&quot;/&gt;&lt;/object&gt;&lt;object type=&quot;3&quot; unique_id=&quot;10013&quot;&gt;&lt;property id=&quot;20148&quot; value=&quot;5&quot;/&gt;&lt;property id=&quot;20300&quot; value=&quot;Slide 25 - &amp;quot;Identity Theft&amp;quot;&quot;/&gt;&lt;property id=&quot;20307&quot; value=&quot;305&quot;/&gt;&lt;/object&gt;&lt;object type=&quot;3&quot; unique_id=&quot;10014&quot;&gt;&lt;property id=&quot;20148&quot; value=&quot;5&quot;/&gt;&lt;property id=&quot;20300&quot; value=&quot;Slide 26&quot;/&gt;&lt;property id=&quot;20307&quot; value=&quot;312&quot;/&gt;&lt;/object&gt;&lt;object type=&quot;3&quot; unique_id=&quot;10015&quot;&gt;&lt;property id=&quot;20148&quot; value=&quot;5&quot;/&gt;&lt;property id=&quot;20300&quot; value=&quot;Slide 27 - &amp;quot;What’s in your wallet (or phone)?&amp;quot;&quot;/&gt;&lt;property id=&quot;20307&quot; value=&quot;313&quot;/&gt;&lt;/object&gt;&lt;object type=&quot;3&quot; unique_id=&quot;10016&quot;&gt;&lt;property id=&quot;20148&quot; value=&quot;5&quot;/&gt;&lt;property id=&quot;20300&quot; value=&quot;Slide 28 - &amp;quot;Use of Social Security Number (SSN)&amp;quot;&quot;/&gt;&lt;property id=&quot;20307&quot; value=&quot;315&quot;/&gt;&lt;/object&gt;&lt;object type=&quot;3&quot; unique_id=&quot;10017&quot;&gt;&lt;property id=&quot;20148&quot; value=&quot;5&quot;/&gt;&lt;property id=&quot;20300&quot; value=&quot;Slide 29 - &amp;quot;ID Theft Prevention&amp;quot;&quot;/&gt;&lt;property id=&quot;20307&quot; value=&quot;307&quot;/&gt;&lt;/object&gt;&lt;object type=&quot;3&quot; unique_id=&quot;10018&quot;&gt;&lt;property id=&quot;20148&quot; value=&quot;5&quot;/&gt;&lt;property id=&quot;20300&quot; value=&quot;Slide 30 - &amp;quot;If You’re a Victim&amp;quot;&quot;/&gt;&lt;property id=&quot;20307&quot; value=&quot;316&quot;/&gt;&lt;/object&gt;&lt;object type=&quot;3&quot; unique_id=&quot;10019&quot;&gt;&lt;property id=&quot;20148&quot; value=&quot;5&quot;/&gt;&lt;property id=&quot;20300&quot; value=&quot;Slide 31 - &amp;quot;If You’re a Victim&amp;quot;&quot;/&gt;&lt;property id=&quot;20307&quot; value=&quot;317&quot;/&gt;&lt;/object&gt;&lt;object type=&quot;3&quot; unique_id=&quot;10020&quot;&gt;&lt;property id=&quot;20148&quot; value=&quot;5&quot;/&gt;&lt;property id=&quot;20300&quot; value=&quot;Slide 32 - &amp;quot;FTC Resources&amp;quot;&quot;/&gt;&lt;property id=&quot;20307&quot; value=&quot;318&quot;/&gt;&lt;/object&gt;&lt;object type=&quot;3&quot; unique_id=&quot;10022&quot;&gt;&lt;property id=&quot;20148&quot; value=&quot;5&quot;/&gt;&lt;property id=&quot;20300&quot; value=&quot;Slide 33 - &amp;quot;Remember&amp;quot;&quot;/&gt;&lt;property id=&quot;20307&quot; value=&quot;308&quot;/&gt;&lt;/object&gt;&lt;object type=&quot;3&quot; unique_id=&quot;10023&quot;&gt;&lt;property id=&quot;20148&quot; value=&quot;5&quot;/&gt;&lt;property id=&quot;20300&quot; value=&quot;Slide 37 - &amp;quot;Contact Info&amp;quot;&quot;/&gt;&lt;property id=&quot;20307&quot; value=&quot;282&quot;/&gt;&lt;/object&gt;&lt;object type=&quot;3&quot; unique_id=&quot;10200&quot;&gt;&lt;property id=&quot;20148&quot; value=&quot;5&quot;/&gt;&lt;property id=&quot;20300&quot; value=&quot;Slide 2 - &amp;quot;Protecting yourself from the evils of the Internet&amp;quot;&quot;/&gt;&lt;property id=&quot;20307&quot; value=&quot;320&quot;/&gt;&lt;/object&gt;&lt;object type=&quot;3&quot; unique_id=&quot;10201&quot;&gt;&lt;property id=&quot;20148&quot; value=&quot;5&quot;/&gt;&lt;property id=&quot;20300&quot; value=&quot;Slide 10 - &amp;quot;The Biggest Internet Danger&amp;quot;&quot;/&gt;&lt;property id=&quot;20307&quot; value=&quot;321&quot;/&gt;&lt;/object&gt;&lt;object type=&quot;3&quot; unique_id=&quot;10299&quot;&gt;&lt;property id=&quot;20148&quot; value=&quot;5&quot;/&gt;&lt;property id=&quot;20300&quot; value=&quot;Slide 3 - &amp;quot;Identity Paradox&amp;quot;&quot;/&gt;&lt;property id=&quot;20307&quot; value=&quot;323&quot;/&gt;&lt;/object&gt;&lt;object type=&quot;3&quot; unique_id=&quot;10300&quot;&gt;&lt;property id=&quot;20148&quot; value=&quot;5&quot;/&gt;&lt;property id=&quot;20300&quot; value=&quot;Slide 4 - &amp;quot;Introduction&amp;quot;&quot;/&gt;&lt;property id=&quot;20307&quot; value=&quot;324&quot;/&gt;&lt;/object&gt;&lt;object type=&quot;3&quot; unique_id=&quot;10301&quot;&gt;&lt;property id=&quot;20148&quot; value=&quot;5&quot;/&gt;&lt;property id=&quot;20300&quot; value=&quot;Slide 5&quot;/&gt;&lt;property id=&quot;20307&quot; value=&quot;325&quot;/&gt;&lt;/object&gt;&lt;object type=&quot;3&quot; unique_id=&quot;10302&quot;&gt;&lt;property id=&quot;20148&quot; value=&quot;5&quot;/&gt;&lt;property id=&quot;20300&quot; value=&quot;Slide 8&quot;/&gt;&lt;property id=&quot;20307&quot; value=&quot;326&quot;/&gt;&lt;/object&gt;&lt;object type=&quot;3&quot; unique_id=&quot;10303&quot;&gt;&lt;property id=&quot;20148&quot; value=&quot;5&quot;/&gt;&lt;property id=&quot;20300&quot; value=&quot;Slide 11 - &amp;quot;Internet Threats&amp;quot;&quot;/&gt;&lt;property id=&quot;20307&quot; value=&quot;328&quot;/&gt;&lt;/object&gt;&lt;object type=&quot;3&quot; unique_id=&quot;10304&quot;&gt;&lt;property id=&quot;20148&quot; value=&quot;5&quot;/&gt;&lt;property id=&quot;20300&quot; value=&quot;Slide 18 - &amp;quot;The Easiest Hack&amp;quot;&quot;/&gt;&lt;property id=&quot;20307&quot; value=&quot;331&quot;/&gt;&lt;/object&gt;&lt;object type=&quot;3&quot; unique_id=&quot;10305&quot;&gt;&lt;property id=&quot;20148&quot; value=&quot;5&quot;/&gt;&lt;property id=&quot;20300&quot; value=&quot;Slide 19 - &amp;quot;Social Engineering&amp;quot;&quot;/&gt;&lt;property id=&quot;20307&quot; value=&quot;332&quot;/&gt;&lt;/object&gt;&lt;object type=&quot;3&quot; unique_id=&quot;10519&quot;&gt;&lt;property id=&quot;20148&quot; value=&quot;5&quot;/&gt;&lt;property id=&quot;20300&quot; value=&quot;Slide 12 - &amp;quot;Malware&amp;quot;&quot;/&gt;&lt;property id=&quot;20307&quot; value=&quot;333&quot;/&gt;&lt;/object&gt;&lt;object type=&quot;3&quot; unique_id=&quot;10520&quot;&gt;&lt;property id=&quot;20148&quot; value=&quot;5&quot;/&gt;&lt;property id=&quot;20300&quot; value=&quot;Slide 13 - &amp;quot;Spyware&amp;quot;&quot;/&gt;&lt;property id=&quot;20307&quot; value=&quot;334&quot;/&gt;&lt;/object&gt;&lt;object type=&quot;3&quot; unique_id=&quot;10521&quot;&gt;&lt;property id=&quot;20148&quot; value=&quot;5&quot;/&gt;&lt;property id=&quot;20300&quot; value=&quot;Slide 14 - &amp;quot;Information Leakage&amp;quot;&quot;/&gt;&lt;property id=&quot;20307&quot; value=&quot;335&quot;/&gt;&lt;/object&gt;&lt;object type=&quot;3&quot; unique_id=&quot;10598&quot;&gt;&lt;property id=&quot;20148&quot; value=&quot;5&quot;/&gt;&lt;property id=&quot;20300&quot; value=&quot;Slide 34 - &amp;quot;CyberSecurity Tips&amp;quot;&quot;/&gt;&lt;property id=&quot;20307&quot; value=&quot;336&quot;/&gt;&lt;/object&gt;&lt;object type=&quot;3&quot; unique_id=&quot;10761&quot;&gt;&lt;property id=&quot;20148&quot; value=&quot;5&quot;/&gt;&lt;property id=&quot;20300&quot; value=&quot;Slide 15 - &amp;quot;Phishing example&amp;quot;&quot;/&gt;&lt;property id=&quot;20307&quot; value=&quot;337&quot;/&gt;&lt;/object&gt;&lt;object type=&quot;3&quot; unique_id=&quot;10762&quot;&gt;&lt;property id=&quot;20148&quot; value=&quot;5&quot;/&gt;&lt;property id=&quot;20300&quot; value=&quot;Slide 16&quot;/&gt;&lt;property id=&quot;20307&quot; value=&quot;338&quot;/&gt;&lt;/object&gt;&lt;object type=&quot;3&quot; unique_id=&quot;10763&quot;&gt;&lt;property id=&quot;20148&quot; value=&quot;5&quot;/&gt;&lt;property id=&quot;20300&quot; value=&quot;Slide 17 - &amp;quot;Facebook safety&amp;quot;&quot;/&gt;&lt;property id=&quot;20307&quot; value=&quot;339&quot;/&gt;&lt;/object&gt;&lt;object type=&quot;3&quot; unique_id=&quot;10764&quot;&gt;&lt;property id=&quot;20148&quot; value=&quot;5&quot;/&gt;&lt;property id=&quot;20300&quot; value=&quot;Slide 35 - &amp;quot;Passwords are like Gum&amp;quot;&quot;/&gt;&lt;property id=&quot;20307&quot; value=&quot;340&quot;/&gt;&lt;/object&gt;&lt;object type=&quot;3&quot; unique_id=&quot;10850&quot;&gt;&lt;property id=&quot;20148&quot; value=&quot;5&quot;/&gt;&lt;property id=&quot;20300&quot; value=&quot;Slide 20 - &amp;quot;Social Engineering&amp;quot;&quot;/&gt;&lt;property id=&quot;20307&quot; value=&quot;341&quot;/&gt;&lt;/object&gt;&lt;object type=&quot;3&quot; unique_id=&quot;10980&quot;&gt;&lt;property id=&quot;20148&quot; value=&quot;5&quot;/&gt;&lt;property id=&quot;20300&quot; value=&quot;Slide 36 - &amp;quot;Web Resources&amp;quot;&quot;/&gt;&lt;property id=&quot;20307&quot; value=&quot;34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10244</TotalTime>
  <Words>258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Silicon Prairie Gencyber</vt:lpstr>
      <vt:lpstr>Objectives</vt:lpstr>
      <vt:lpstr>Cybersecurity First Principles</vt:lpstr>
      <vt:lpstr>What is Cryptography?</vt:lpstr>
      <vt:lpstr>Early Cryptography Caesar Cipher</vt:lpstr>
      <vt:lpstr>What’s wrong with Caesar?</vt:lpstr>
      <vt:lpstr>Where is Cryptography Used?</vt:lpstr>
      <vt:lpstr>HELP!!!!</vt:lpstr>
      <vt:lpstr>Found Code</vt:lpstr>
      <vt:lpstr>Silicon Prairie Gencyber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Ronald Woerner</dc:creator>
  <cp:lastModifiedBy>Ronald Woerner</cp:lastModifiedBy>
  <cp:revision>274</cp:revision>
  <dcterms:created xsi:type="dcterms:W3CDTF">2006-08-16T00:00:00Z</dcterms:created>
  <dcterms:modified xsi:type="dcterms:W3CDTF">2016-07-21T17:42:40Z</dcterms:modified>
</cp:coreProperties>
</file>