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97" r:id="rId2"/>
    <p:sldId id="398" r:id="rId3"/>
    <p:sldId id="393" r:id="rId4"/>
    <p:sldId id="407" r:id="rId5"/>
    <p:sldId id="402" r:id="rId6"/>
    <p:sldId id="399" r:id="rId7"/>
    <p:sldId id="400" r:id="rId8"/>
    <p:sldId id="401" r:id="rId9"/>
    <p:sldId id="408" r:id="rId10"/>
    <p:sldId id="403" r:id="rId11"/>
    <p:sldId id="404" r:id="rId12"/>
    <p:sldId id="405" r:id="rId13"/>
    <p:sldId id="406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91994" autoAdjust="0"/>
  </p:normalViewPr>
  <p:slideViewPr>
    <p:cSldViewPr>
      <p:cViewPr>
        <p:scale>
          <a:sx n="80" d="100"/>
          <a:sy n="80" d="100"/>
        </p:scale>
        <p:origin x="-12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2D89A-9642-4C88-B95E-94E733CBB658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F3CD-B119-413C-8255-B51846EB4A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6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CIS 406 / 606 Winter 2010-2011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http://www.onlinemba.com/wp-content/uploads/2012/10/Bellevue_University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384291"/>
            <a:ext cx="1625600" cy="309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mhale\Downloads\lockup-clr.gif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56" y="6296025"/>
            <a:ext cx="159448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://bloximages.chicago2.vip.townnews.com/journalstar.com/content/tncms/assets/v3/editorial/5/9e/59ea32bb-eb8e-5961-b46a-1b55ef3cb9d0/516dd0ed4d696.image.jp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277611"/>
            <a:ext cx="1412240" cy="4159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www.google.com/url?sa=i&amp;rct=j&amp;q=&amp;esrc=s&amp;source=images&amp;cd=&amp;cad=rja&amp;uact=8&amp;ved=0ahUKEwi48q6Fi_HNAhVLOiYKHaGPDK4QjRwIBw&amp;url=http://etc.usf.edu/clipart/37100/37122/euro-10_37122.htm&amp;psig=AFQjCNE-xxV_i6K5sBtXC-vLLPbfJymItQ&amp;ust=146852148871962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://www.google.com/url?sa=i&amp;rct=j&amp;q=&amp;esrc=s&amp;source=images&amp;cd=&amp;cad=rja&amp;uact=8&amp;ved=0ahUKEwickt_Di_HNAhXBdSYKHQ3BCNgQjRwIBw&amp;url=http://www.hgtv.com/remodel/mechanical-systems/lighting-controls&amp;bvm=bv.126993452,d.eWE&amp;psig=AFQjCNGX2eFrJss_rmYM7lqR7zR_7jc7qg&amp;ust=146852153298944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Prairie </a:t>
            </a:r>
            <a:r>
              <a:rPr lang="en-US" dirty="0" err="1" smtClean="0"/>
              <a:t>Gencyber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15" y="1676400"/>
            <a:ext cx="501015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5373469"/>
            <a:ext cx="4127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Numbering Systems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524970"/>
            <a:ext cx="1389852" cy="3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46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Between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Binary and 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8661" y="2815679"/>
            <a:ext cx="5477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2</a:t>
            </a:r>
            <a:r>
              <a:rPr lang="en-US" sz="4400" baseline="30000" dirty="0"/>
              <a:t>7</a:t>
            </a:r>
            <a:r>
              <a:rPr lang="en-US" sz="4400" dirty="0"/>
              <a:t> 2</a:t>
            </a:r>
            <a:r>
              <a:rPr lang="en-US" sz="4400" baseline="30000" dirty="0"/>
              <a:t>6</a:t>
            </a:r>
            <a:r>
              <a:rPr lang="en-US" sz="4400" dirty="0"/>
              <a:t> 2</a:t>
            </a:r>
            <a:r>
              <a:rPr lang="en-US" sz="4400" baseline="30000" dirty="0"/>
              <a:t>5</a:t>
            </a:r>
            <a:r>
              <a:rPr lang="en-US" sz="4400" dirty="0"/>
              <a:t> 2</a:t>
            </a:r>
            <a:r>
              <a:rPr lang="en-US" sz="4400" baseline="30000" dirty="0"/>
              <a:t>4</a:t>
            </a:r>
            <a:r>
              <a:rPr lang="en-US" sz="4400" dirty="0"/>
              <a:t>   2</a:t>
            </a:r>
            <a:r>
              <a:rPr lang="en-US" sz="4400" baseline="30000" dirty="0"/>
              <a:t>3</a:t>
            </a:r>
            <a:r>
              <a:rPr lang="en-US" sz="4400" dirty="0"/>
              <a:t> 2</a:t>
            </a:r>
            <a:r>
              <a:rPr lang="en-US" sz="4400" baseline="30000" dirty="0"/>
              <a:t>2</a:t>
            </a:r>
            <a:r>
              <a:rPr lang="en-US" sz="4400" dirty="0"/>
              <a:t> 2</a:t>
            </a:r>
            <a:r>
              <a:rPr lang="en-US" sz="4400" baseline="30000" dirty="0"/>
              <a:t>1</a:t>
            </a:r>
            <a:r>
              <a:rPr lang="en-US" sz="4400" dirty="0"/>
              <a:t> </a:t>
            </a:r>
            <a:r>
              <a:rPr lang="en-US" sz="4400" dirty="0" smtClean="0"/>
              <a:t>2</a:t>
            </a:r>
            <a:r>
              <a:rPr lang="en-US" sz="4400" baseline="30000" dirty="0" smtClean="0"/>
              <a:t>0</a:t>
            </a:r>
            <a:endParaRPr lang="en-US" sz="44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1862496" y="3276600"/>
            <a:ext cx="54649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4"/>
                </a:solidFill>
              </a:rPr>
              <a:t>0 </a:t>
            </a:r>
            <a:r>
              <a:rPr lang="en-US" sz="6000" dirty="0" smtClean="0">
                <a:solidFill>
                  <a:schemeClr val="accent4"/>
                </a:solidFill>
              </a:rPr>
              <a:t>0  0 0   </a:t>
            </a:r>
            <a:r>
              <a:rPr lang="en-US" sz="6000" dirty="0">
                <a:solidFill>
                  <a:schemeClr val="accent4"/>
                </a:solidFill>
              </a:rPr>
              <a:t>0 </a:t>
            </a:r>
            <a:r>
              <a:rPr lang="en-US" sz="6000" dirty="0" smtClean="0">
                <a:solidFill>
                  <a:schemeClr val="accent4"/>
                </a:solidFill>
              </a:rPr>
              <a:t>0 0  </a:t>
            </a:r>
            <a:r>
              <a:rPr lang="en-US" sz="6000" dirty="0">
                <a:solidFill>
                  <a:schemeClr val="accent4"/>
                </a:solidFill>
              </a:rPr>
              <a:t>0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192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Between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Octal and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38400" y="3048000"/>
            <a:ext cx="40222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011000010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9299" y="2209800"/>
            <a:ext cx="582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Work in groups of three binary digits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98563" y="4114800"/>
            <a:ext cx="4701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011  000  010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28167" y="5168068"/>
            <a:ext cx="3842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3</a:t>
            </a:r>
            <a:r>
              <a:rPr lang="en-US" sz="6000" dirty="0" smtClean="0"/>
              <a:t>       0       2</a:t>
            </a:r>
          </a:p>
        </p:txBody>
      </p:sp>
    </p:spTree>
    <p:extLst>
      <p:ext uri="{BB962C8B-B14F-4D97-AF65-F5344CB8AC3E}">
        <p14:creationId xmlns:p14="http://schemas.microsoft.com/office/powerpoint/2010/main" val="45064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74638"/>
            <a:ext cx="5486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Converting Between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447800"/>
            <a:ext cx="35052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Hex and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2971800"/>
            <a:ext cx="2998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Work in groups of </a:t>
            </a:r>
          </a:p>
          <a:p>
            <a:r>
              <a:rPr lang="en-US" sz="2800" dirty="0" smtClean="0"/>
              <a:t>four binary digits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2799"/>
              </p:ext>
            </p:extLst>
          </p:nvPr>
        </p:nvGraphicFramePr>
        <p:xfrm>
          <a:off x="685800" y="381000"/>
          <a:ext cx="2320638" cy="5646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319"/>
                <a:gridCol w="1160319"/>
              </a:tblGrid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Hex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0000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0001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0010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0011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0100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0101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0110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0111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1000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1001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1010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1011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1100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1101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1110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  <a:tr h="3321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1111</a:t>
                      </a:r>
                      <a:endParaRPr lang="en-US" sz="1600" dirty="0"/>
                    </a:p>
                  </a:txBody>
                  <a:tcPr marL="81905" marR="81905" marT="40952" marB="4095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87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Prairie </a:t>
            </a:r>
            <a:r>
              <a:rPr lang="en-US" dirty="0" err="1" smtClean="0"/>
              <a:t>Gencyber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15" y="1676400"/>
            <a:ext cx="501015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6697" y="5334000"/>
            <a:ext cx="5932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B050"/>
                </a:solidFill>
              </a:rPr>
              <a:t>Find Your Groups!</a:t>
            </a:r>
            <a:endParaRPr lang="en-US" sz="5400" b="1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034" y="5009602"/>
            <a:ext cx="1389852" cy="34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82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numbering system</a:t>
            </a:r>
          </a:p>
          <a:p>
            <a:r>
              <a:rPr lang="en-US" dirty="0" smtClean="0"/>
              <a:t>Why do we use them</a:t>
            </a:r>
          </a:p>
          <a:p>
            <a:r>
              <a:rPr lang="en-US" dirty="0" smtClean="0"/>
              <a:t>What are some common numbering systems in cyber</a:t>
            </a:r>
          </a:p>
          <a:p>
            <a:r>
              <a:rPr lang="en-US" dirty="0" smtClean="0"/>
              <a:t>Conversions</a:t>
            </a:r>
          </a:p>
          <a:p>
            <a:r>
              <a:rPr lang="en-US" dirty="0" smtClean="0"/>
              <a:t>Find your group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pPr algn="ctr"/>
            <a:r>
              <a:rPr lang="en-US" dirty="0" smtClean="0"/>
              <a:t>Cybersecurity First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008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9313C1-E672-491F-956F-86844E25C6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295400"/>
            <a:ext cx="7315200" cy="509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Domain </a:t>
            </a:r>
            <a:r>
              <a:rPr lang="en-US" sz="2800" dirty="0" smtClean="0"/>
              <a:t>Separation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Process </a:t>
            </a:r>
            <a:r>
              <a:rPr lang="en-US" sz="2800" dirty="0" smtClean="0"/>
              <a:t>Isolation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Resource </a:t>
            </a:r>
            <a:r>
              <a:rPr lang="en-US" sz="2800" dirty="0" smtClean="0"/>
              <a:t>Encapsulation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Least </a:t>
            </a:r>
            <a:r>
              <a:rPr lang="en-US" sz="2800" dirty="0" smtClean="0"/>
              <a:t>Privilege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Layering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1"/>
                </a:solidFill>
              </a:rPr>
              <a:t>Abstraction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Information </a:t>
            </a:r>
            <a:r>
              <a:rPr lang="en-US" sz="2800" dirty="0" smtClean="0"/>
              <a:t>Hiding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Modularity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Simplicity of </a:t>
            </a:r>
            <a:r>
              <a:rPr lang="en-US" sz="2800" dirty="0" smtClean="0"/>
              <a:t>Design</a:t>
            </a:r>
          </a:p>
          <a:p>
            <a:pPr marL="457200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Minimization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61" y="1981200"/>
            <a:ext cx="2514600" cy="3220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1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Number System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://etc.usf.edu/clipart/37100/37122/euro-10_37122_md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85060"/>
            <a:ext cx="4988509" cy="280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gtvhome.sndimg.com/content/dam/images/hgrm/fullset/2011/7/26/1/HGRM_toggle-light-switch_s3x4.jpg.rend.hgtvcom.1280.1707.jpe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971800"/>
            <a:ext cx="2345871" cy="31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11876" y="4573426"/>
            <a:ext cx="1726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Base 10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557957" y="2325469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Base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881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Communicating with Earth</a:t>
            </a:r>
          </a:p>
          <a:p>
            <a:r>
              <a:rPr lang="en-US" dirty="0" smtClean="0"/>
              <a:t>Reprogramming Rover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ascii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7" y="381000"/>
            <a:ext cx="8915400" cy="59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59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speak (binary)</a:t>
            </a:r>
          </a:p>
          <a:p>
            <a:pPr lvl="1"/>
            <a:r>
              <a:rPr lang="en-US" dirty="0" smtClean="0"/>
              <a:t>00001010.00000001.00010111.00010011</a:t>
            </a:r>
          </a:p>
          <a:p>
            <a:r>
              <a:rPr lang="en-US" dirty="0" smtClean="0"/>
              <a:t>Human speak (decimal)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    10</a:t>
            </a:r>
            <a:r>
              <a:rPr lang="en-US" dirty="0"/>
              <a:t>. </a:t>
            </a:r>
            <a:r>
              <a:rPr lang="en-US" dirty="0" smtClean="0"/>
              <a:t>               1</a:t>
            </a:r>
            <a:r>
              <a:rPr lang="en-US" dirty="0"/>
              <a:t>. </a:t>
            </a:r>
            <a:r>
              <a:rPr lang="en-US" dirty="0" smtClean="0"/>
              <a:t>            23</a:t>
            </a:r>
            <a:r>
              <a:rPr lang="en-US" dirty="0"/>
              <a:t>. </a:t>
            </a:r>
            <a:r>
              <a:rPr lang="en-US" dirty="0" smtClean="0"/>
              <a:t>            19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8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*NIX Permissions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752600"/>
            <a:ext cx="828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sz="2400" dirty="0" err="1" smtClean="0"/>
              <a:t>rw</a:t>
            </a:r>
            <a:r>
              <a:rPr lang="en-US" sz="2400" dirty="0" smtClean="0"/>
              <a:t>-</a:t>
            </a:r>
            <a:r>
              <a:rPr lang="en-US" sz="2400" dirty="0" err="1" smtClean="0"/>
              <a:t>rw</a:t>
            </a:r>
            <a:r>
              <a:rPr lang="en-US" sz="2400" dirty="0" smtClean="0"/>
              <a:t>-r--      1      pi      </a:t>
            </a:r>
            <a:r>
              <a:rPr lang="en-US" sz="2400" dirty="0" err="1" smtClean="0"/>
              <a:t>pi</a:t>
            </a:r>
            <a:r>
              <a:rPr lang="en-US" sz="2400" dirty="0" smtClean="0"/>
              <a:t>      8612   Jan  27   2015   filename.py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65760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111  110  100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9352" y="4349338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7  6  4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343400"/>
            <a:ext cx="3840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c</a:t>
            </a:r>
            <a:r>
              <a:rPr lang="en-US" sz="2800" dirty="0" err="1" smtClean="0">
                <a:solidFill>
                  <a:srgbClr val="00B050"/>
                </a:solidFill>
              </a:rPr>
              <a:t>hmod</a:t>
            </a:r>
            <a:r>
              <a:rPr lang="en-US" sz="2800" dirty="0" smtClean="0">
                <a:solidFill>
                  <a:srgbClr val="00B050"/>
                </a:solidFill>
              </a:rPr>
              <a:t> 764 filename.py 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2293203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110  110  100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2895600"/>
            <a:ext cx="8283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sz="2400" dirty="0" err="1" smtClean="0"/>
              <a:t>rw</a:t>
            </a:r>
            <a:r>
              <a:rPr lang="en-US" sz="2400" dirty="0" err="1"/>
              <a:t>x</a:t>
            </a:r>
            <a:r>
              <a:rPr lang="en-US" sz="2400" dirty="0" err="1" smtClean="0"/>
              <a:t>rw</a:t>
            </a:r>
            <a:r>
              <a:rPr lang="en-US" sz="2400" dirty="0" smtClean="0"/>
              <a:t>-r--      1      pi      </a:t>
            </a:r>
            <a:r>
              <a:rPr lang="en-US" sz="2400" dirty="0" err="1" smtClean="0"/>
              <a:t>pi</a:t>
            </a:r>
            <a:r>
              <a:rPr lang="en-US" sz="2400" dirty="0" smtClean="0"/>
              <a:t>      8612   Jan  27   2015   filename.py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900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033" y="2209800"/>
            <a:ext cx="443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Decimal: 2016</a:t>
            </a:r>
            <a:r>
              <a:rPr lang="en-US" sz="4800" baseline="-25000" dirty="0" smtClean="0"/>
              <a:t>10</a:t>
            </a:r>
            <a:endParaRPr lang="en-US" sz="4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5453751" y="3505200"/>
            <a:ext cx="3425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Octal: 3740</a:t>
            </a:r>
            <a:r>
              <a:rPr lang="en-US" sz="4800" baseline="-25000" dirty="0" smtClean="0"/>
              <a:t>8</a:t>
            </a:r>
            <a:endParaRPr lang="en-US" sz="4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297033" y="4876800"/>
            <a:ext cx="833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Hexadecimal: 7e0</a:t>
            </a:r>
            <a:r>
              <a:rPr lang="en-US" sz="4800" baseline="-25000" dirty="0" smtClean="0"/>
              <a:t>16</a:t>
            </a:r>
            <a:r>
              <a:rPr lang="en-US" sz="4800" dirty="0" smtClean="0"/>
              <a:t>or </a:t>
            </a:r>
            <a:r>
              <a:rPr lang="en-US" sz="4800" dirty="0"/>
              <a:t>0x7e0</a:t>
            </a:r>
            <a:endParaRPr lang="en-US" sz="4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219200"/>
            <a:ext cx="5541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Binary: 111111000</a:t>
            </a:r>
            <a:r>
              <a:rPr lang="en-US" sz="4800" baseline="-25000" dirty="0" smtClean="0"/>
              <a:t>2</a:t>
            </a:r>
            <a:endParaRPr lang="en-US" sz="4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639937"/>
            <a:ext cx="188224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00B050"/>
                </a:solidFill>
              </a:rPr>
              <a:t>=</a:t>
            </a:r>
            <a:endParaRPr lang="en-US" sz="23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801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Viruses, Worms, and Spyware, Oh My! &amp;quot;&quot;/&gt;&lt;property id=&quot;20307&quot; value=&quot;256&quot;/&gt;&lt;/object&gt;&lt;object type=&quot;3&quot; unique_id=&quot;10005&quot;&gt;&lt;property id=&quot;20148&quot; value=&quot;5&quot;/&gt;&lt;property id=&quot;20300&quot; value=&quot;Slide 6&quot;/&gt;&lt;property id=&quot;20307&quot; value=&quot;298&quot;/&gt;&lt;/object&gt;&lt;object type=&quot;3&quot; unique_id=&quot;10006&quot;&gt;&lt;property id=&quot;20148&quot; value=&quot;5&quot;/&gt;&lt;property id=&quot;20300&quot; value=&quot;Slide 7&quot;/&gt;&lt;property id=&quot;20307&quot; value=&quot;299&quot;/&gt;&lt;/object&gt;&lt;object type=&quot;3&quot; unique_id=&quot;10008&quot;&gt;&lt;property id=&quot;20148&quot; value=&quot;5&quot;/&gt;&lt;property id=&quot;20300&quot; value=&quot;Slide 9 - &amp;quot;The Biggest Internet Danger&amp;quot;&quot;/&gt;&lt;property id=&quot;20307&quot; value=&quot;304&quot;/&gt;&lt;/object&gt;&lt;object type=&quot;3&quot; unique_id=&quot;10009&quot;&gt;&lt;property id=&quot;20148&quot; value=&quot;5&quot;/&gt;&lt;property id=&quot;20300&quot; value=&quot;Slide 21 - &amp;quot;What is Privacy?&amp;quot;&quot;/&gt;&lt;property id=&quot;20307&quot; value=&quot;309&quot;/&gt;&lt;/object&gt;&lt;object type=&quot;3&quot; unique_id=&quot;10010&quot;&gt;&lt;property id=&quot;20148&quot; value=&quot;5&quot;/&gt;&lt;property id=&quot;20300&quot; value=&quot;Slide 22 - &amp;quot;The Problem&amp;quot;&quot;/&gt;&lt;property id=&quot;20307&quot; value=&quot;310&quot;/&gt;&lt;/object&gt;&lt;object type=&quot;3&quot; unique_id=&quot;10011&quot;&gt;&lt;property id=&quot;20148&quot; value=&quot;5&quot;/&gt;&lt;property id=&quot;20300&quot; value=&quot;Slide 23 - &amp;quot;What is Personal Information?&amp;quot;&quot;/&gt;&lt;property id=&quot;20307&quot; value=&quot;319&quot;/&gt;&lt;/object&gt;&lt;object type=&quot;3&quot; unique_id=&quot;10012&quot;&gt;&lt;property id=&quot;20148&quot; value=&quot;5&quot;/&gt;&lt;property id=&quot;20300&quot; value=&quot;Slide 24&quot;/&gt;&lt;property id=&quot;20307&quot; value=&quot;311&quot;/&gt;&lt;/object&gt;&lt;object type=&quot;3&quot; unique_id=&quot;10013&quot;&gt;&lt;property id=&quot;20148&quot; value=&quot;5&quot;/&gt;&lt;property id=&quot;20300&quot; value=&quot;Slide 25 - &amp;quot;Identity Theft&amp;quot;&quot;/&gt;&lt;property id=&quot;20307&quot; value=&quot;305&quot;/&gt;&lt;/object&gt;&lt;object type=&quot;3&quot; unique_id=&quot;10014&quot;&gt;&lt;property id=&quot;20148&quot; value=&quot;5&quot;/&gt;&lt;property id=&quot;20300&quot; value=&quot;Slide 26&quot;/&gt;&lt;property id=&quot;20307&quot; value=&quot;312&quot;/&gt;&lt;/object&gt;&lt;object type=&quot;3&quot; unique_id=&quot;10015&quot;&gt;&lt;property id=&quot;20148&quot; value=&quot;5&quot;/&gt;&lt;property id=&quot;20300&quot; value=&quot;Slide 27 - &amp;quot;What’s in your wallet (or phone)?&amp;quot;&quot;/&gt;&lt;property id=&quot;20307&quot; value=&quot;313&quot;/&gt;&lt;/object&gt;&lt;object type=&quot;3&quot; unique_id=&quot;10016&quot;&gt;&lt;property id=&quot;20148&quot; value=&quot;5&quot;/&gt;&lt;property id=&quot;20300&quot; value=&quot;Slide 28 - &amp;quot;Use of Social Security Number (SSN)&amp;quot;&quot;/&gt;&lt;property id=&quot;20307&quot; value=&quot;315&quot;/&gt;&lt;/object&gt;&lt;object type=&quot;3&quot; unique_id=&quot;10017&quot;&gt;&lt;property id=&quot;20148&quot; value=&quot;5&quot;/&gt;&lt;property id=&quot;20300&quot; value=&quot;Slide 29 - &amp;quot;ID Theft Prevention&amp;quot;&quot;/&gt;&lt;property id=&quot;20307&quot; value=&quot;307&quot;/&gt;&lt;/object&gt;&lt;object type=&quot;3&quot; unique_id=&quot;10018&quot;&gt;&lt;property id=&quot;20148&quot; value=&quot;5&quot;/&gt;&lt;property id=&quot;20300&quot; value=&quot;Slide 30 - &amp;quot;If You’re a Victim&amp;quot;&quot;/&gt;&lt;property id=&quot;20307&quot; value=&quot;316&quot;/&gt;&lt;/object&gt;&lt;object type=&quot;3&quot; unique_id=&quot;10019&quot;&gt;&lt;property id=&quot;20148&quot; value=&quot;5&quot;/&gt;&lt;property id=&quot;20300&quot; value=&quot;Slide 31 - &amp;quot;If You’re a Victim&amp;quot;&quot;/&gt;&lt;property id=&quot;20307&quot; value=&quot;317&quot;/&gt;&lt;/object&gt;&lt;object type=&quot;3&quot; unique_id=&quot;10020&quot;&gt;&lt;property id=&quot;20148&quot; value=&quot;5&quot;/&gt;&lt;property id=&quot;20300&quot; value=&quot;Slide 32 - &amp;quot;FTC Resources&amp;quot;&quot;/&gt;&lt;property id=&quot;20307&quot; value=&quot;318&quot;/&gt;&lt;/object&gt;&lt;object type=&quot;3&quot; unique_id=&quot;10022&quot;&gt;&lt;property id=&quot;20148&quot; value=&quot;5&quot;/&gt;&lt;property id=&quot;20300&quot; value=&quot;Slide 33 - &amp;quot;Remember&amp;quot;&quot;/&gt;&lt;property id=&quot;20307&quot; value=&quot;308&quot;/&gt;&lt;/object&gt;&lt;object type=&quot;3&quot; unique_id=&quot;10023&quot;&gt;&lt;property id=&quot;20148&quot; value=&quot;5&quot;/&gt;&lt;property id=&quot;20300&quot; value=&quot;Slide 37 - &amp;quot;Contact Info&amp;quot;&quot;/&gt;&lt;property id=&quot;20307&quot; value=&quot;282&quot;/&gt;&lt;/object&gt;&lt;object type=&quot;3&quot; unique_id=&quot;10200&quot;&gt;&lt;property id=&quot;20148&quot; value=&quot;5&quot;/&gt;&lt;property id=&quot;20300&quot; value=&quot;Slide 2 - &amp;quot;Protecting yourself from the evils of the Internet&amp;quot;&quot;/&gt;&lt;property id=&quot;20307&quot; value=&quot;320&quot;/&gt;&lt;/object&gt;&lt;object type=&quot;3&quot; unique_id=&quot;10201&quot;&gt;&lt;property id=&quot;20148&quot; value=&quot;5&quot;/&gt;&lt;property id=&quot;20300&quot; value=&quot;Slide 10 - &amp;quot;The Biggest Internet Danger&amp;quot;&quot;/&gt;&lt;property id=&quot;20307&quot; value=&quot;321&quot;/&gt;&lt;/object&gt;&lt;object type=&quot;3&quot; unique_id=&quot;10299&quot;&gt;&lt;property id=&quot;20148&quot; value=&quot;5&quot;/&gt;&lt;property id=&quot;20300&quot; value=&quot;Slide 3 - &amp;quot;Identity Paradox&amp;quot;&quot;/&gt;&lt;property id=&quot;20307&quot; value=&quot;323&quot;/&gt;&lt;/object&gt;&lt;object type=&quot;3&quot; unique_id=&quot;10300&quot;&gt;&lt;property id=&quot;20148&quot; value=&quot;5&quot;/&gt;&lt;property id=&quot;20300&quot; value=&quot;Slide 4 - &amp;quot;Introduction&amp;quot;&quot;/&gt;&lt;property id=&quot;20307&quot; value=&quot;324&quot;/&gt;&lt;/object&gt;&lt;object type=&quot;3&quot; unique_id=&quot;10301&quot;&gt;&lt;property id=&quot;20148&quot; value=&quot;5&quot;/&gt;&lt;property id=&quot;20300&quot; value=&quot;Slide 5&quot;/&gt;&lt;property id=&quot;20307&quot; value=&quot;325&quot;/&gt;&lt;/object&gt;&lt;object type=&quot;3&quot; unique_id=&quot;10302&quot;&gt;&lt;property id=&quot;20148&quot; value=&quot;5&quot;/&gt;&lt;property id=&quot;20300&quot; value=&quot;Slide 8&quot;/&gt;&lt;property id=&quot;20307&quot; value=&quot;326&quot;/&gt;&lt;/object&gt;&lt;object type=&quot;3&quot; unique_id=&quot;10303&quot;&gt;&lt;property id=&quot;20148&quot; value=&quot;5&quot;/&gt;&lt;property id=&quot;20300&quot; value=&quot;Slide 11 - &amp;quot;Internet Threats&amp;quot;&quot;/&gt;&lt;property id=&quot;20307&quot; value=&quot;328&quot;/&gt;&lt;/object&gt;&lt;object type=&quot;3&quot; unique_id=&quot;10304&quot;&gt;&lt;property id=&quot;20148&quot; value=&quot;5&quot;/&gt;&lt;property id=&quot;20300&quot; value=&quot;Slide 18 - &amp;quot;The Easiest Hack&amp;quot;&quot;/&gt;&lt;property id=&quot;20307&quot; value=&quot;331&quot;/&gt;&lt;/object&gt;&lt;object type=&quot;3&quot; unique_id=&quot;10305&quot;&gt;&lt;property id=&quot;20148&quot; value=&quot;5&quot;/&gt;&lt;property id=&quot;20300&quot; value=&quot;Slide 19 - &amp;quot;Social Engineering&amp;quot;&quot;/&gt;&lt;property id=&quot;20307&quot; value=&quot;332&quot;/&gt;&lt;/object&gt;&lt;object type=&quot;3&quot; unique_id=&quot;10519&quot;&gt;&lt;property id=&quot;20148&quot; value=&quot;5&quot;/&gt;&lt;property id=&quot;20300&quot; value=&quot;Slide 12 - &amp;quot;Malware&amp;quot;&quot;/&gt;&lt;property id=&quot;20307&quot; value=&quot;333&quot;/&gt;&lt;/object&gt;&lt;object type=&quot;3&quot; unique_id=&quot;10520&quot;&gt;&lt;property id=&quot;20148&quot; value=&quot;5&quot;/&gt;&lt;property id=&quot;20300&quot; value=&quot;Slide 13 - &amp;quot;Spyware&amp;quot;&quot;/&gt;&lt;property id=&quot;20307&quot; value=&quot;334&quot;/&gt;&lt;/object&gt;&lt;object type=&quot;3&quot; unique_id=&quot;10521&quot;&gt;&lt;property id=&quot;20148&quot; value=&quot;5&quot;/&gt;&lt;property id=&quot;20300&quot; value=&quot;Slide 14 - &amp;quot;Information Leakage&amp;quot;&quot;/&gt;&lt;property id=&quot;20307&quot; value=&quot;335&quot;/&gt;&lt;/object&gt;&lt;object type=&quot;3&quot; unique_id=&quot;10598&quot;&gt;&lt;property id=&quot;20148&quot; value=&quot;5&quot;/&gt;&lt;property id=&quot;20300&quot; value=&quot;Slide 34 - &amp;quot;CyberSecurity Tips&amp;quot;&quot;/&gt;&lt;property id=&quot;20307&quot; value=&quot;336&quot;/&gt;&lt;/object&gt;&lt;object type=&quot;3&quot; unique_id=&quot;10761&quot;&gt;&lt;property id=&quot;20148&quot; value=&quot;5&quot;/&gt;&lt;property id=&quot;20300&quot; value=&quot;Slide 15 - &amp;quot;Phishing example&amp;quot;&quot;/&gt;&lt;property id=&quot;20307&quot; value=&quot;337&quot;/&gt;&lt;/object&gt;&lt;object type=&quot;3&quot; unique_id=&quot;10762&quot;&gt;&lt;property id=&quot;20148&quot; value=&quot;5&quot;/&gt;&lt;property id=&quot;20300&quot; value=&quot;Slide 16&quot;/&gt;&lt;property id=&quot;20307&quot; value=&quot;338&quot;/&gt;&lt;/object&gt;&lt;object type=&quot;3&quot; unique_id=&quot;10763&quot;&gt;&lt;property id=&quot;20148&quot; value=&quot;5&quot;/&gt;&lt;property id=&quot;20300&quot; value=&quot;Slide 17 - &amp;quot;Facebook safety&amp;quot;&quot;/&gt;&lt;property id=&quot;20307&quot; value=&quot;339&quot;/&gt;&lt;/object&gt;&lt;object type=&quot;3&quot; unique_id=&quot;10764&quot;&gt;&lt;property id=&quot;20148&quot; value=&quot;5&quot;/&gt;&lt;property id=&quot;20300&quot; value=&quot;Slide 35 - &amp;quot;Passwords are like Gum&amp;quot;&quot;/&gt;&lt;property id=&quot;20307&quot; value=&quot;340&quot;/&gt;&lt;/object&gt;&lt;object type=&quot;3&quot; unique_id=&quot;10850&quot;&gt;&lt;property id=&quot;20148&quot; value=&quot;5&quot;/&gt;&lt;property id=&quot;20300&quot; value=&quot;Slide 20 - &amp;quot;Social Engineering&amp;quot;&quot;/&gt;&lt;property id=&quot;20307&quot; value=&quot;341&quot;/&gt;&lt;/object&gt;&lt;object type=&quot;3&quot; unique_id=&quot;10980&quot;&gt;&lt;property id=&quot;20148&quot; value=&quot;5&quot;/&gt;&lt;property id=&quot;20300&quot; value=&quot;Slide 36 - &amp;quot;Web Resources&amp;quot;&quot;/&gt;&lt;property id=&quot;20307&quot; value=&quot;34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7276</TotalTime>
  <Words>249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Silicon Prairie Gencyber</vt:lpstr>
      <vt:lpstr>Overview</vt:lpstr>
      <vt:lpstr>Cybersecurity First Principles</vt:lpstr>
      <vt:lpstr>What is a Number System Base</vt:lpstr>
      <vt:lpstr>The Martian</vt:lpstr>
      <vt:lpstr>PowerPoint Presentation</vt:lpstr>
      <vt:lpstr>IP Addressing</vt:lpstr>
      <vt:lpstr>*NIX Permissions</vt:lpstr>
      <vt:lpstr>All the Same</vt:lpstr>
      <vt:lpstr>Converting Between Systems</vt:lpstr>
      <vt:lpstr>Converting Between Systems</vt:lpstr>
      <vt:lpstr>Converting Between Systems</vt:lpstr>
      <vt:lpstr>Silicon Prairie Gencyber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Ronald Woerner</dc:creator>
  <cp:lastModifiedBy>Ronald Woerner</cp:lastModifiedBy>
  <cp:revision>254</cp:revision>
  <dcterms:created xsi:type="dcterms:W3CDTF">2006-08-16T00:00:00Z</dcterms:created>
  <dcterms:modified xsi:type="dcterms:W3CDTF">2016-07-21T17:43:04Z</dcterms:modified>
</cp:coreProperties>
</file>