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97" r:id="rId2"/>
    <p:sldId id="429" r:id="rId3"/>
    <p:sldId id="393" r:id="rId4"/>
    <p:sldId id="413" r:id="rId5"/>
    <p:sldId id="408" r:id="rId6"/>
    <p:sldId id="409" r:id="rId7"/>
    <p:sldId id="411" r:id="rId8"/>
    <p:sldId id="415" r:id="rId9"/>
    <p:sldId id="416" r:id="rId10"/>
    <p:sldId id="412" r:id="rId11"/>
    <p:sldId id="417" r:id="rId12"/>
    <p:sldId id="410" r:id="rId13"/>
    <p:sldId id="418" r:id="rId14"/>
    <p:sldId id="419" r:id="rId15"/>
    <p:sldId id="420" r:id="rId16"/>
    <p:sldId id="421" r:id="rId17"/>
    <p:sldId id="423" r:id="rId18"/>
    <p:sldId id="430" r:id="rId19"/>
    <p:sldId id="424" r:id="rId20"/>
    <p:sldId id="431" r:id="rId21"/>
    <p:sldId id="422" r:id="rId22"/>
    <p:sldId id="426" r:id="rId23"/>
    <p:sldId id="427" r:id="rId24"/>
    <p:sldId id="414" r:id="rId25"/>
    <p:sldId id="428" r:id="rId26"/>
    <p:sldId id="406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1994" autoAdjust="0"/>
  </p:normalViewPr>
  <p:slideViewPr>
    <p:cSldViewPr>
      <p:cViewPr>
        <p:scale>
          <a:sx n="80" d="100"/>
          <a:sy n="80" d="100"/>
        </p:scale>
        <p:origin x="-12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4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ttp://www.onlinemba.com/wp-content/uploads/2012/10/Bellevue_University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384291"/>
            <a:ext cx="1625600" cy="30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mhale\Downloads\lockup-clr.gif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56" y="6296025"/>
            <a:ext cx="159448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://bloximages.chicago2.vip.townnews.com/journalstar.com/content/tncms/assets/v3/editorial/5/9e/59ea32bb-eb8e-5961-b46a-1b55ef3cb9d0/516dd0ed4d696.image.jp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77611"/>
            <a:ext cx="1412240" cy="415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Prairie </a:t>
            </a:r>
            <a:r>
              <a:rPr lang="en-US" dirty="0" err="1" smtClean="0"/>
              <a:t>Gencyber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5" y="1676400"/>
            <a:ext cx="5010150" cy="3343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648" y="4953000"/>
            <a:ext cx="3609552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76581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Enclosed in quotes</a:t>
            </a:r>
          </a:p>
          <a:p>
            <a:pPr lvl="1"/>
            <a:r>
              <a:rPr lang="en-US" dirty="0" smtClean="0"/>
              <a:t>‘Single’ or “double”</a:t>
            </a:r>
          </a:p>
          <a:p>
            <a:pPr lvl="1"/>
            <a:r>
              <a:rPr lang="en-US" dirty="0" smtClean="0"/>
              <a:t>Don’t mix in same line or Python gets angry</a:t>
            </a:r>
          </a:p>
          <a:p>
            <a:r>
              <a:rPr lang="en-US" dirty="0" smtClean="0"/>
              <a:t>Lots of functions (see page 60)</a:t>
            </a:r>
          </a:p>
          <a:p>
            <a:pPr lvl="1"/>
            <a:r>
              <a:rPr lang="en-US" dirty="0" smtClean="0"/>
              <a:t>General format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string.function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038600"/>
            <a:ext cx="7818767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&gt;&gt;&gt;’</a:t>
            </a:r>
            <a:r>
              <a:rPr lang="en-US" sz="3200" dirty="0" err="1" smtClean="0">
                <a:latin typeface="Courier"/>
                <a:cs typeface="Courier"/>
              </a:rPr>
              <a:t>ADedE</a:t>
            </a:r>
            <a:r>
              <a:rPr lang="en-US" sz="3200" dirty="0" smtClean="0">
                <a:latin typeface="Courier"/>
                <a:cs typeface="Courier"/>
              </a:rPr>
              <a:t>’.upper()</a:t>
            </a:r>
          </a:p>
          <a:p>
            <a:r>
              <a:rPr lang="en-US" sz="3200" dirty="0" smtClean="0">
                <a:latin typeface="Courier"/>
                <a:cs typeface="Courier"/>
              </a:rPr>
              <a:t>&gt;&gt;&gt;’lots of </a:t>
            </a:r>
            <a:r>
              <a:rPr lang="en-US" sz="3200" dirty="0" err="1" smtClean="0">
                <a:latin typeface="Courier"/>
                <a:cs typeface="Courier"/>
              </a:rPr>
              <a:t>letters’.find</a:t>
            </a:r>
            <a:r>
              <a:rPr lang="en-US" sz="3200" dirty="0" smtClean="0">
                <a:latin typeface="Courier"/>
                <a:cs typeface="Courier"/>
              </a:rPr>
              <a:t>(‘of’)</a:t>
            </a:r>
          </a:p>
          <a:p>
            <a:r>
              <a:rPr lang="en-US" sz="3200" dirty="0" smtClean="0">
                <a:latin typeface="Courier"/>
                <a:cs typeface="Courier"/>
              </a:rPr>
              <a:t>&gt;&gt;&gt;’</a:t>
            </a:r>
            <a:r>
              <a:rPr lang="en-US" sz="3200" dirty="0" err="1" smtClean="0">
                <a:latin typeface="Courier"/>
                <a:cs typeface="Courier"/>
              </a:rPr>
              <a:t>middle’.center</a:t>
            </a:r>
            <a:r>
              <a:rPr lang="en-US" sz="3200" dirty="0" smtClean="0">
                <a:latin typeface="Courier"/>
                <a:cs typeface="Courier"/>
              </a:rPr>
              <a:t>(20, ‘*’)</a:t>
            </a:r>
          </a:p>
          <a:p>
            <a:r>
              <a:rPr lang="en-US" sz="3200" dirty="0" smtClean="0">
                <a:latin typeface="Courier"/>
                <a:cs typeface="Courier"/>
              </a:rPr>
              <a:t>&gt;&gt;&gt;’e’ in ‘hello’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288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a value, number, string, list, others</a:t>
            </a:r>
          </a:p>
          <a:p>
            <a:r>
              <a:rPr lang="en-US" dirty="0" smtClean="0"/>
              <a:t>Any name as long as</a:t>
            </a:r>
          </a:p>
          <a:p>
            <a:pPr lvl="1"/>
            <a:r>
              <a:rPr lang="en-US" dirty="0" smtClean="0"/>
              <a:t>Not reserved word</a:t>
            </a:r>
          </a:p>
          <a:p>
            <a:pPr lvl="1"/>
            <a:r>
              <a:rPr lang="en-US" dirty="0" smtClean="0"/>
              <a:t>No spaces</a:t>
            </a:r>
          </a:p>
          <a:p>
            <a:pPr lvl="1"/>
            <a:r>
              <a:rPr lang="en-US" dirty="0" smtClean="0"/>
              <a:t>Begins with a letter</a:t>
            </a:r>
          </a:p>
          <a:p>
            <a:r>
              <a:rPr lang="en-US" dirty="0" smtClean="0"/>
              <a:t>Good practice is</a:t>
            </a:r>
          </a:p>
          <a:p>
            <a:pPr lvl="1"/>
            <a:r>
              <a:rPr lang="en-US" dirty="0" smtClean="0"/>
              <a:t>Begin with lower case</a:t>
            </a:r>
          </a:p>
          <a:p>
            <a:pPr lvl="1"/>
            <a:r>
              <a:rPr lang="en-US" dirty="0" err="1" smtClean="0"/>
              <a:t>Use_underscore_for_spaces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Indents are important</a:t>
            </a:r>
            <a:endParaRPr lang="en-US" dirty="0"/>
          </a:p>
          <a:p>
            <a:pPr lvl="1"/>
            <a:r>
              <a:rPr lang="en-US" dirty="0" smtClean="0"/>
              <a:t>You can define blocks of instructions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 editors do this for you</a:t>
            </a:r>
          </a:p>
          <a:p>
            <a:r>
              <a:rPr lang="en-US" dirty="0" smtClean="0"/>
              <a:t>You can use spaces (4 are standard) or tabs</a:t>
            </a:r>
          </a:p>
          <a:p>
            <a:r>
              <a:rPr lang="en-US" dirty="0" smtClean="0"/>
              <a:t>Python gets angry if you mix spaces and tabs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repeat blocks of statements</a:t>
            </a:r>
          </a:p>
          <a:p>
            <a:r>
              <a:rPr lang="en-US" dirty="0" smtClean="0"/>
              <a:t>A set number of times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Until a condition is met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5934" y="2895600"/>
            <a:ext cx="480206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&gt;&gt;&gt;for x in range(1, 10):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print (x)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9206" y="4567297"/>
            <a:ext cx="350919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&gt;&gt;&gt;</a:t>
            </a:r>
            <a:r>
              <a:rPr lang="en-US" sz="2400" dirty="0" err="1" smtClean="0">
                <a:latin typeface="Courier"/>
                <a:cs typeface="Courier"/>
              </a:rPr>
              <a:t>num</a:t>
            </a:r>
            <a:r>
              <a:rPr lang="en-US" sz="2400" dirty="0" smtClean="0">
                <a:latin typeface="Courier"/>
                <a:cs typeface="Courier"/>
              </a:rPr>
              <a:t> = 0</a:t>
            </a:r>
          </a:p>
          <a:p>
            <a:r>
              <a:rPr lang="en-US" sz="2400" dirty="0" smtClean="0">
                <a:latin typeface="Courier"/>
                <a:cs typeface="Courier"/>
              </a:rPr>
              <a:t>&gt;&gt;&gt;while (</a:t>
            </a:r>
            <a:r>
              <a:rPr lang="en-US" sz="2400" dirty="0" err="1" smtClean="0">
                <a:latin typeface="Courier"/>
                <a:cs typeface="Courier"/>
              </a:rPr>
              <a:t>num</a:t>
            </a:r>
            <a:r>
              <a:rPr lang="en-US" sz="2400" dirty="0" smtClean="0">
                <a:latin typeface="Courier"/>
                <a:cs typeface="Courier"/>
              </a:rPr>
              <a:t>&lt;6):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  print (</a:t>
            </a:r>
            <a:r>
              <a:rPr lang="en-US" sz="2400" dirty="0" err="1" smtClean="0">
                <a:latin typeface="Courier"/>
                <a:cs typeface="Courier"/>
              </a:rPr>
              <a:t>num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</a:t>
            </a:r>
            <a:r>
              <a:rPr lang="en-US" sz="2400" dirty="0" err="1" smtClean="0">
                <a:latin typeface="Courier"/>
                <a:cs typeface="Courier"/>
              </a:rPr>
              <a:t>num</a:t>
            </a:r>
            <a:r>
              <a:rPr lang="en-US" sz="2400" dirty="0" smtClean="0">
                <a:latin typeface="Courier"/>
                <a:cs typeface="Courier"/>
              </a:rPr>
              <a:t>+=1</a:t>
            </a:r>
          </a:p>
        </p:txBody>
      </p:sp>
    </p:spTree>
    <p:extLst>
      <p:ext uri="{BB962C8B-B14F-4D97-AF65-F5344CB8AC3E}">
        <p14:creationId xmlns:p14="http://schemas.microsoft.com/office/powerpoint/2010/main" val="29031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not limited to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438400"/>
            <a:ext cx="437110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&gt;&gt;&gt;name = ‘Bart’</a:t>
            </a:r>
          </a:p>
          <a:p>
            <a:r>
              <a:rPr lang="en-US" sz="3200" dirty="0" smtClean="0">
                <a:latin typeface="Courier"/>
                <a:cs typeface="Courier"/>
              </a:rPr>
              <a:t>&gt;&gt;&gt;For c in name</a:t>
            </a:r>
          </a:p>
          <a:p>
            <a:r>
              <a:rPr lang="en-US" sz="3200" dirty="0" smtClean="0">
                <a:latin typeface="Courier"/>
                <a:cs typeface="Courier"/>
              </a:rPr>
              <a:t>       print </a:t>
            </a:r>
            <a:r>
              <a:rPr lang="de-DE" sz="3200" dirty="0" smtClean="0">
                <a:latin typeface="Courier"/>
                <a:cs typeface="Courier"/>
              </a:rPr>
              <a:t>(c);</a:t>
            </a:r>
            <a:endParaRPr lang="en-US" sz="32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876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comparisons</a:t>
            </a:r>
          </a:p>
          <a:p>
            <a:pPr lvl="1"/>
            <a:r>
              <a:rPr lang="en-US" dirty="0" smtClean="0"/>
              <a:t>Equals ==</a:t>
            </a:r>
          </a:p>
          <a:p>
            <a:pPr lvl="1"/>
            <a:r>
              <a:rPr lang="en-US" dirty="0" smtClean="0"/>
              <a:t>Not equal !=</a:t>
            </a:r>
          </a:p>
          <a:p>
            <a:pPr lvl="1"/>
            <a:r>
              <a:rPr lang="en-US" dirty="0" smtClean="0"/>
              <a:t>Greater than &gt;</a:t>
            </a:r>
          </a:p>
          <a:p>
            <a:pPr lvl="1"/>
            <a:r>
              <a:rPr lang="en-US" dirty="0" smtClean="0"/>
              <a:t>Less than &lt;</a:t>
            </a:r>
          </a:p>
          <a:p>
            <a:pPr lvl="1"/>
            <a:r>
              <a:rPr lang="en-US" dirty="0" smtClean="0"/>
              <a:t>Greater than or equal to &gt;=</a:t>
            </a:r>
          </a:p>
          <a:p>
            <a:pPr lvl="1"/>
            <a:r>
              <a:rPr lang="en-US" dirty="0" smtClean="0"/>
              <a:t>Less than or equal to &lt;=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– three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834207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n</a:t>
            </a:r>
            <a:r>
              <a:rPr lang="en-US" sz="2000" dirty="0" err="1" smtClean="0">
                <a:latin typeface="Courier"/>
                <a:cs typeface="Courier"/>
              </a:rPr>
              <a:t>um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(input (‘Pick a number between 1 and 10: ’))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</a:t>
            </a:r>
            <a:r>
              <a:rPr lang="en-US" sz="2000" dirty="0" err="1" smtClean="0">
                <a:latin typeface="Courier"/>
                <a:cs typeface="Courier"/>
              </a:rPr>
              <a:t>num</a:t>
            </a:r>
            <a:r>
              <a:rPr lang="en-US" sz="2000" dirty="0" smtClean="0">
                <a:latin typeface="Courier"/>
                <a:cs typeface="Courier"/>
              </a:rPr>
              <a:t> == 6: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print (‘Correct’)</a:t>
            </a:r>
          </a:p>
          <a:p>
            <a:r>
              <a:rPr lang="en-US" sz="2000" dirty="0" smtClean="0">
                <a:latin typeface="Courier"/>
                <a:cs typeface="Courier"/>
              </a:rPr>
              <a:t>print (‘Next player’)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834207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n</a:t>
            </a:r>
            <a:r>
              <a:rPr lang="en-US" sz="2000" dirty="0" err="1" smtClean="0">
                <a:latin typeface="Courier"/>
                <a:cs typeface="Courier"/>
              </a:rPr>
              <a:t>um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(input (‘Pick a number between 1 and 10: ’))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</a:t>
            </a:r>
            <a:r>
              <a:rPr lang="en-US" sz="2000" dirty="0" err="1" smtClean="0">
                <a:latin typeface="Courier"/>
                <a:cs typeface="Courier"/>
              </a:rPr>
              <a:t>num</a:t>
            </a:r>
            <a:r>
              <a:rPr lang="en-US" sz="2000" dirty="0" smtClean="0">
                <a:latin typeface="Courier"/>
                <a:cs typeface="Courier"/>
              </a:rPr>
              <a:t> == 6: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print (‘Correct’)</a:t>
            </a:r>
          </a:p>
          <a:p>
            <a:r>
              <a:rPr lang="en-US" sz="2000" dirty="0" smtClean="0">
                <a:latin typeface="Courier"/>
                <a:cs typeface="Courier"/>
              </a:rPr>
              <a:t>else: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print (‘Incorrect’)</a:t>
            </a:r>
          </a:p>
          <a:p>
            <a:r>
              <a:rPr lang="en-US" sz="2000" dirty="0" smtClean="0">
                <a:latin typeface="Courier"/>
                <a:cs typeface="Courier"/>
              </a:rPr>
              <a:t>print (‘Next player’)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94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– three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667000"/>
            <a:ext cx="834207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n</a:t>
            </a:r>
            <a:r>
              <a:rPr lang="en-US" sz="2000" dirty="0" err="1" smtClean="0">
                <a:latin typeface="Courier"/>
                <a:cs typeface="Courier"/>
              </a:rPr>
              <a:t>um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(input (‘Pick a number between 1 and 10: ’))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</a:t>
            </a:r>
            <a:r>
              <a:rPr lang="en-US" sz="2000" dirty="0" err="1" smtClean="0">
                <a:latin typeface="Courier"/>
                <a:cs typeface="Courier"/>
              </a:rPr>
              <a:t>num</a:t>
            </a:r>
            <a:r>
              <a:rPr lang="en-US" sz="2000" dirty="0" smtClean="0">
                <a:latin typeface="Courier"/>
                <a:cs typeface="Courier"/>
              </a:rPr>
              <a:t> == 6: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print (‘Correct’)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Elif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num</a:t>
            </a:r>
            <a:r>
              <a:rPr lang="en-US" sz="2000" dirty="0" smtClean="0">
                <a:latin typeface="Courier"/>
                <a:cs typeface="Courier"/>
              </a:rPr>
              <a:t>&gt;6: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print (‘Too high’)</a:t>
            </a:r>
          </a:p>
          <a:p>
            <a:r>
              <a:rPr lang="en-US" sz="2000" dirty="0">
                <a:latin typeface="Courier"/>
                <a:cs typeface="Courier"/>
              </a:rPr>
              <a:t>e</a:t>
            </a:r>
            <a:r>
              <a:rPr lang="en-US" sz="2000" dirty="0" smtClean="0">
                <a:latin typeface="Courier"/>
                <a:cs typeface="Courier"/>
              </a:rPr>
              <a:t>lse: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print (‘Too low’)</a:t>
            </a:r>
          </a:p>
          <a:p>
            <a:r>
              <a:rPr lang="en-US" sz="2000" dirty="0" smtClean="0">
                <a:latin typeface="Courier"/>
                <a:cs typeface="Courier"/>
              </a:rPr>
              <a:t>print (‘Next player’)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04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to organize programs, increase capability</a:t>
            </a:r>
          </a:p>
          <a:p>
            <a:r>
              <a:rPr lang="en-US" dirty="0" smtClean="0"/>
              <a:t>Like a mini-program inside your python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3352800"/>
            <a:ext cx="403249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d</a:t>
            </a:r>
            <a:r>
              <a:rPr lang="en-US" sz="2000" dirty="0" err="1" smtClean="0">
                <a:latin typeface="Courier"/>
                <a:cs typeface="Courier"/>
              </a:rPr>
              <a:t>ef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say_hello</a:t>
            </a:r>
            <a:r>
              <a:rPr lang="en-US" sz="2000" dirty="0" smtClean="0">
                <a:latin typeface="Courier"/>
                <a:cs typeface="Courier"/>
              </a:rPr>
              <a:t>(n):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for x in range (0,n):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print (‘Hello’)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say_hello</a:t>
            </a:r>
            <a:r>
              <a:rPr lang="en-US" sz="2000" dirty="0" smtClean="0">
                <a:latin typeface="Courier"/>
                <a:cs typeface="Courier"/>
              </a:rPr>
              <a:t>(5)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32881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python more capabilities</a:t>
            </a:r>
          </a:p>
          <a:p>
            <a:endParaRPr lang="en-US" dirty="0" smtClean="0"/>
          </a:p>
          <a:p>
            <a:r>
              <a:rPr lang="en-US" dirty="0" smtClean="0"/>
              <a:t>Regular expressions – pattern matching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2209800"/>
            <a:ext cx="372467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#! /</a:t>
            </a:r>
            <a:r>
              <a:rPr lang="en-US" sz="2000" dirty="0" err="1" smtClean="0">
                <a:latin typeface="Courier"/>
                <a:cs typeface="Courier"/>
              </a:rPr>
              <a:t>usr</a:t>
            </a:r>
            <a:r>
              <a:rPr lang="en-US" sz="2000" dirty="0" smtClean="0">
                <a:latin typeface="Courier"/>
                <a:cs typeface="Courier"/>
              </a:rPr>
              <a:t>/bin/</a:t>
            </a:r>
            <a:r>
              <a:rPr lang="en-US" sz="2000" dirty="0" err="1" smtClean="0">
                <a:latin typeface="Courier"/>
                <a:cs typeface="Courier"/>
              </a:rPr>
              <a:t>env</a:t>
            </a:r>
            <a:r>
              <a:rPr lang="en-US" sz="2000" dirty="0" smtClean="0">
                <a:latin typeface="Courier"/>
                <a:cs typeface="Courier"/>
              </a:rPr>
              <a:t> python3</a:t>
            </a:r>
          </a:p>
          <a:p>
            <a:r>
              <a:rPr lang="en-US" sz="2000" dirty="0" smtClean="0">
                <a:latin typeface="Courier"/>
                <a:cs typeface="Courier"/>
              </a:rPr>
              <a:t>Import &lt;</a:t>
            </a:r>
            <a:r>
              <a:rPr lang="en-US" sz="2000" dirty="0" err="1" smtClean="0">
                <a:latin typeface="Courier"/>
                <a:cs typeface="Courier"/>
              </a:rPr>
              <a:t>module_name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658" y="3505200"/>
            <a:ext cx="8218942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&gt;&gt;&gt;import re</a:t>
            </a:r>
          </a:p>
          <a:p>
            <a:r>
              <a:rPr lang="en-US" dirty="0" smtClean="0">
                <a:latin typeface="Courier"/>
                <a:cs typeface="Courier"/>
              </a:rPr>
              <a:t>&gt;&gt;&gt;</a:t>
            </a:r>
            <a:r>
              <a:rPr lang="en-US" dirty="0" err="1" smtClean="0">
                <a:latin typeface="Courier"/>
                <a:cs typeface="Courier"/>
              </a:rPr>
              <a:t>phoneNumRegex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re.compile</a:t>
            </a:r>
            <a:r>
              <a:rPr lang="en-US" dirty="0" smtClean="0">
                <a:latin typeface="Courier"/>
                <a:cs typeface="Courier"/>
              </a:rPr>
              <a:t>(r’\d\d\d-\d\d\d-\d\d\d\d’)</a:t>
            </a:r>
          </a:p>
          <a:p>
            <a:r>
              <a:rPr lang="en-US" dirty="0" smtClean="0">
                <a:latin typeface="Courier"/>
                <a:cs typeface="Courier"/>
              </a:rPr>
              <a:t>Or</a:t>
            </a:r>
          </a:p>
          <a:p>
            <a:r>
              <a:rPr lang="en-US" dirty="0" smtClean="0">
                <a:latin typeface="Courier"/>
                <a:cs typeface="Courier"/>
              </a:rPr>
              <a:t>&gt;&gt;&gt;</a:t>
            </a:r>
            <a:r>
              <a:rPr lang="en-US" dirty="0" err="1">
                <a:latin typeface="Courier"/>
                <a:cs typeface="Courier"/>
              </a:rPr>
              <a:t>phoneNumRegex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re.compile</a:t>
            </a:r>
            <a:r>
              <a:rPr lang="en-US" dirty="0">
                <a:latin typeface="Courier"/>
                <a:cs typeface="Courier"/>
              </a:rPr>
              <a:t>(r</a:t>
            </a:r>
            <a:r>
              <a:rPr lang="en-US" dirty="0" smtClean="0">
                <a:latin typeface="Courier"/>
                <a:cs typeface="Courier"/>
              </a:rPr>
              <a:t>’\d{3}-\d{3}-\d{4}’)</a:t>
            </a:r>
          </a:p>
          <a:p>
            <a:r>
              <a:rPr lang="en-US" dirty="0" smtClean="0">
                <a:latin typeface="Courier"/>
                <a:cs typeface="Courier"/>
              </a:rPr>
              <a:t>&gt;&gt;&gt;</a:t>
            </a:r>
            <a:r>
              <a:rPr lang="en-US" dirty="0" err="1" smtClean="0">
                <a:latin typeface="Courier"/>
                <a:cs typeface="Courier"/>
              </a:rPr>
              <a:t>mo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phoneNumRegex.search</a:t>
            </a:r>
            <a:r>
              <a:rPr lang="en-US" dirty="0" smtClean="0">
                <a:latin typeface="Courier"/>
                <a:cs typeface="Courier"/>
              </a:rPr>
              <a:t>(‘My number is 312-867-5309.’)</a:t>
            </a:r>
          </a:p>
          <a:p>
            <a:r>
              <a:rPr lang="en-US" dirty="0" smtClean="0">
                <a:latin typeface="Courier"/>
                <a:cs typeface="Courier"/>
              </a:rPr>
              <a:t>&gt;&gt;&gt;print (‘Phone number found: ‘ + </a:t>
            </a:r>
            <a:r>
              <a:rPr lang="en-US" dirty="0" err="1" smtClean="0">
                <a:latin typeface="Courier"/>
                <a:cs typeface="Courier"/>
              </a:rPr>
              <a:t>mo.group</a:t>
            </a:r>
            <a:r>
              <a:rPr lang="en-US" dirty="0" smtClean="0">
                <a:latin typeface="Courier"/>
                <a:cs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5182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 and why would you use it?</a:t>
            </a:r>
          </a:p>
          <a:p>
            <a:r>
              <a:rPr lang="en-US" dirty="0" smtClean="0"/>
              <a:t>How do you write and run Python code</a:t>
            </a:r>
          </a:p>
          <a:p>
            <a:r>
              <a:rPr lang="en-US" dirty="0" smtClean="0"/>
              <a:t>Use Python for cybersecurity tasks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Regular </a:t>
            </a:r>
            <a:r>
              <a:rPr lang="en-US" dirty="0" err="1" smtClean="0"/>
              <a:t>Experssions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\d	Any numeric digit from 0 to 9</a:t>
            </a:r>
          </a:p>
          <a:p>
            <a:r>
              <a:rPr lang="en-US" sz="2800" dirty="0" smtClean="0"/>
              <a:t>\D	Any character that is not a numeric from 0 to 9</a:t>
            </a:r>
          </a:p>
          <a:p>
            <a:r>
              <a:rPr lang="en-US" sz="2800" dirty="0" smtClean="0"/>
              <a:t>\w	Any letter, numeric digit, or underscore</a:t>
            </a:r>
          </a:p>
          <a:p>
            <a:r>
              <a:rPr lang="en-US" sz="2800" dirty="0" smtClean="0"/>
              <a:t>\W	Any character that is not a letter, numeric digit, or underscore</a:t>
            </a:r>
          </a:p>
          <a:p>
            <a:r>
              <a:rPr lang="en-US" sz="2800" dirty="0" smtClean="0"/>
              <a:t>\s	Any space, tab, or newline character</a:t>
            </a:r>
          </a:p>
          <a:p>
            <a:r>
              <a:rPr lang="en-US" sz="2800" dirty="0" smtClean="0"/>
              <a:t>\S	Any character that is not a space, tab or newline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line tells computer the interpreter to use</a:t>
            </a:r>
          </a:p>
          <a:p>
            <a:endParaRPr lang="en-US" dirty="0" smtClean="0"/>
          </a:p>
          <a:p>
            <a:r>
              <a:rPr lang="en-US" dirty="0" smtClean="0"/>
              <a:t>Use editor of your choice</a:t>
            </a:r>
          </a:p>
          <a:p>
            <a:pPr lvl="1"/>
            <a:r>
              <a:rPr lang="en-US" dirty="0" smtClean="0"/>
              <a:t>Nano from terminal</a:t>
            </a:r>
          </a:p>
          <a:p>
            <a:pPr lvl="1"/>
            <a:r>
              <a:rPr lang="en-US" dirty="0" smtClean="0"/>
              <a:t>IDLE also a good choice</a:t>
            </a:r>
          </a:p>
          <a:p>
            <a:r>
              <a:rPr lang="en-US" dirty="0" smtClean="0"/>
              <a:t>Be kind to yourself and those that follow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2209800"/>
            <a:ext cx="372467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#! /</a:t>
            </a:r>
            <a:r>
              <a:rPr lang="en-US" sz="2000" dirty="0" err="1" smtClean="0">
                <a:latin typeface="Courier"/>
                <a:cs typeface="Courier"/>
              </a:rPr>
              <a:t>usr</a:t>
            </a:r>
            <a:r>
              <a:rPr lang="en-US" sz="2000" dirty="0" smtClean="0">
                <a:latin typeface="Courier"/>
                <a:cs typeface="Courier"/>
              </a:rPr>
              <a:t>/bin/</a:t>
            </a:r>
            <a:r>
              <a:rPr lang="en-US" sz="2000" dirty="0" err="1" smtClean="0">
                <a:latin typeface="Courier"/>
                <a:cs typeface="Courier"/>
              </a:rPr>
              <a:t>env</a:t>
            </a:r>
            <a:r>
              <a:rPr lang="en-US" sz="2000" dirty="0" smtClean="0">
                <a:latin typeface="Courier"/>
                <a:cs typeface="Courier"/>
              </a:rPr>
              <a:t> python3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0" y="5105400"/>
            <a:ext cx="310901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Comment your code</a:t>
            </a:r>
          </a:p>
        </p:txBody>
      </p:sp>
    </p:spTree>
    <p:extLst>
      <p:ext uri="{BB962C8B-B14F-4D97-AF65-F5344CB8AC3E}">
        <p14:creationId xmlns:p14="http://schemas.microsoft.com/office/powerpoint/2010/main" val="1398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text file is just a bunch of strings, and we know how to work with them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pen(filename) </a:t>
            </a:r>
            <a:r>
              <a:rPr lang="en-US" dirty="0" smtClean="0"/>
              <a:t>returns a pointer to the file for reading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pen(filename, ‘w’) </a:t>
            </a:r>
            <a:r>
              <a:rPr lang="en-US" dirty="0" smtClean="0"/>
              <a:t>returns a pointer to the file for writing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pointer.readline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 </a:t>
            </a:r>
            <a:r>
              <a:rPr lang="en-US" dirty="0" smtClean="0"/>
              <a:t>returns the next line from the file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pointer.write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string_to_write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dirty="0" smtClean="0"/>
              <a:t>writes to the output file – may need newline character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/n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pointer.close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 </a:t>
            </a:r>
            <a:r>
              <a:rPr lang="en-US" dirty="0" smtClean="0"/>
              <a:t>closes the file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ALWAYS close your files otherwise the universe will collapse in on itself and we will all die in a horrific quantum collapse – or you may loose some data, I can never remember which – so don’t take chances!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have just completed an audit on the </a:t>
            </a:r>
            <a:r>
              <a:rPr lang="en-US" dirty="0" err="1" smtClean="0"/>
              <a:t>fileshare</a:t>
            </a:r>
            <a:r>
              <a:rPr lang="en-US" dirty="0" smtClean="0"/>
              <a:t> for the sales department and found a file named </a:t>
            </a:r>
            <a:r>
              <a:rPr lang="en-US" dirty="0" err="1" smtClean="0">
                <a:solidFill>
                  <a:srgbClr val="FF0000"/>
                </a:solidFill>
              </a:rPr>
              <a:t>SSNData.csv</a:t>
            </a:r>
            <a:r>
              <a:rPr lang="en-US" dirty="0" smtClean="0"/>
              <a:t>.  As you guessed, closer inspection shows the file lists every customer’s last name, first name, and social security number.  Your first thought was to take out a few bank loans but you have ethics and report the violation</a:t>
            </a:r>
          </a:p>
          <a:p>
            <a:r>
              <a:rPr lang="en-US" dirty="0" smtClean="0"/>
              <a:t>Your boss tells you the file needs to stay but all the social security numbers need to be replaced with </a:t>
            </a:r>
            <a:r>
              <a:rPr lang="en-US" dirty="0" err="1" smtClean="0"/>
              <a:t>xxxxxxxxx</a:t>
            </a:r>
            <a:endParaRPr lang="en-US" dirty="0" smtClean="0"/>
          </a:p>
          <a:p>
            <a:r>
              <a:rPr lang="en-US" dirty="0" smtClean="0"/>
              <a:t>You check – there are 200,000 names, ouch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– </a:t>
            </a:r>
            <a:r>
              <a:rPr lang="en-US" dirty="0" err="1" smtClean="0"/>
              <a:t>codecombat.com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Content Placeholder 5" descr="code combat2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304800" y="1371600"/>
            <a:ext cx="8645265" cy="4754563"/>
          </a:xfrm>
        </p:spPr>
      </p:pic>
    </p:spTree>
    <p:extLst>
      <p:ext uri="{BB962C8B-B14F-4D97-AF65-F5344CB8AC3E}">
        <p14:creationId xmlns:p14="http://schemas.microsoft.com/office/powerpoint/2010/main" val="8584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just completed an </a:t>
            </a:r>
            <a:r>
              <a:rPr lang="en-US" dirty="0" err="1" smtClean="0"/>
              <a:t>nmap</a:t>
            </a:r>
            <a:r>
              <a:rPr lang="en-US" dirty="0" smtClean="0"/>
              <a:t> scan of your network looking for potential vulnerable systems.  The </a:t>
            </a:r>
            <a:r>
              <a:rPr lang="en-US" dirty="0" err="1" smtClean="0"/>
              <a:t>nmap</a:t>
            </a:r>
            <a:r>
              <a:rPr lang="en-US" dirty="0" smtClean="0"/>
              <a:t> results are in the file </a:t>
            </a:r>
            <a:r>
              <a:rPr lang="en-US" dirty="0" err="1" smtClean="0">
                <a:solidFill>
                  <a:srgbClr val="FF0000"/>
                </a:solidFill>
              </a:rPr>
              <a:t>nmap.gnmap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8064A2"/>
                </a:solidFill>
              </a:rPr>
              <a:t>Write a python script to print out 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T</a:t>
            </a:r>
            <a:r>
              <a:rPr lang="en-US" dirty="0" smtClean="0">
                <a:solidFill>
                  <a:srgbClr val="8064A2"/>
                </a:solidFill>
              </a:rPr>
              <a:t>he IP addresses of the two domain controllers</a:t>
            </a:r>
          </a:p>
          <a:p>
            <a:pPr lvl="1"/>
            <a:r>
              <a:rPr lang="en-US" dirty="0" smtClean="0">
                <a:solidFill>
                  <a:srgbClr val="8064A2"/>
                </a:solidFill>
              </a:rPr>
              <a:t>Which host is running a website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Prairie </a:t>
            </a:r>
            <a:r>
              <a:rPr lang="en-US" dirty="0" err="1" smtClean="0"/>
              <a:t>Gencyber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5" y="1676400"/>
            <a:ext cx="5010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76581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8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219200"/>
            <a:ext cx="7315200" cy="509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Process </a:t>
            </a:r>
            <a:r>
              <a:rPr lang="en-US" sz="2800" dirty="0" smtClean="0">
                <a:solidFill>
                  <a:schemeClr val="accent1"/>
                </a:solidFill>
              </a:rPr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4F81BD"/>
                </a:solidFill>
              </a:rPr>
              <a:t>Resource </a:t>
            </a:r>
            <a:r>
              <a:rPr lang="en-US" sz="2800" dirty="0" smtClean="0">
                <a:solidFill>
                  <a:srgbClr val="4F81BD"/>
                </a:solidFill>
              </a:rPr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4F81BD"/>
                </a:solidFill>
              </a:rPr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4F81BD"/>
                </a:solidFill>
              </a:rPr>
              <a:t>Information </a:t>
            </a:r>
            <a:r>
              <a:rPr lang="en-US" sz="2800" dirty="0" smtClean="0">
                <a:solidFill>
                  <a:srgbClr val="4F81BD"/>
                </a:solidFill>
              </a:rPr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4F81BD"/>
                </a:solidFill>
              </a:rPr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4F81BD"/>
                </a:solidFill>
              </a:rPr>
              <a:t>Simplicity of </a:t>
            </a:r>
            <a:r>
              <a:rPr lang="en-US" sz="2800" dirty="0" smtClean="0">
                <a:solidFill>
                  <a:srgbClr val="4F81BD"/>
                </a:solidFill>
              </a:rPr>
              <a:t>Design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Minimization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language</a:t>
            </a:r>
          </a:p>
          <a:p>
            <a:pPr lvl="1"/>
            <a:r>
              <a:rPr lang="en-US" dirty="0" smtClean="0"/>
              <a:t>High level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Dynamic semantics</a:t>
            </a:r>
          </a:p>
          <a:p>
            <a:r>
              <a:rPr lang="en-US" dirty="0" smtClean="0"/>
              <a:t>Fast debug cycle – no compiling</a:t>
            </a:r>
          </a:p>
          <a:p>
            <a:r>
              <a:rPr lang="en-US" dirty="0" smtClean="0"/>
              <a:t>Good beginner language but also very powerful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powerful than shell scripting (when you need it)</a:t>
            </a:r>
          </a:p>
          <a:p>
            <a:r>
              <a:rPr lang="en-US" dirty="0" smtClean="0"/>
              <a:t>Saves time when dealing with repetitive tasks</a:t>
            </a:r>
          </a:p>
          <a:p>
            <a:r>
              <a:rPr lang="en-US" dirty="0" smtClean="0"/>
              <a:t>Lots of 3</a:t>
            </a:r>
            <a:r>
              <a:rPr lang="en-US" baseline="30000" dirty="0" smtClean="0"/>
              <a:t>rd</a:t>
            </a:r>
            <a:r>
              <a:rPr lang="en-US" dirty="0" smtClean="0"/>
              <a:t> party modules (check version)</a:t>
            </a:r>
          </a:p>
          <a:p>
            <a:r>
              <a:rPr lang="en-US" dirty="0" smtClean="0"/>
              <a:t>If you write a routine to do it you understand the procedure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build/run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Python2 or Python3?</a:t>
            </a: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/>
              <a:t>Direct from command line</a:t>
            </a:r>
          </a:p>
          <a:p>
            <a:pPr lvl="1"/>
            <a:r>
              <a:rPr lang="en-US" dirty="0" smtClean="0"/>
              <a:t>Inside python interpreter</a:t>
            </a:r>
          </a:p>
          <a:p>
            <a:pPr lvl="2"/>
            <a:r>
              <a:rPr lang="en-US" dirty="0" smtClean="0"/>
              <a:t>Great for testing</a:t>
            </a:r>
          </a:p>
          <a:p>
            <a:pPr lvl="1"/>
            <a:r>
              <a:rPr lang="en-US" dirty="0" smtClean="0"/>
              <a:t>From a file</a:t>
            </a:r>
          </a:p>
          <a:p>
            <a:pPr lvl="2"/>
            <a:r>
              <a:rPr lang="en-US" dirty="0" smtClean="0"/>
              <a:t>Need to specify interpreter</a:t>
            </a:r>
          </a:p>
          <a:p>
            <a:pPr lvl="2"/>
            <a:r>
              <a:rPr lang="en-US" dirty="0" smtClean="0"/>
              <a:t>Some editors recognize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but we will be looking at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Integers</a:t>
            </a:r>
          </a:p>
          <a:p>
            <a:r>
              <a:rPr lang="en-US" dirty="0" smtClean="0"/>
              <a:t>No need to define variable type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4267200"/>
            <a:ext cx="338606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n</a:t>
            </a:r>
            <a:r>
              <a:rPr lang="en-US" sz="3200" dirty="0" smtClean="0">
                <a:latin typeface="Courier"/>
                <a:cs typeface="Courier"/>
              </a:rPr>
              <a:t>umber = 1056</a:t>
            </a:r>
          </a:p>
          <a:p>
            <a:r>
              <a:rPr lang="en-US" sz="3200" dirty="0">
                <a:latin typeface="Courier"/>
                <a:cs typeface="Courier"/>
              </a:rPr>
              <a:t>n</a:t>
            </a:r>
            <a:r>
              <a:rPr lang="en-US" sz="3200" dirty="0" smtClean="0">
                <a:latin typeface="Courier"/>
                <a:cs typeface="Courier"/>
              </a:rPr>
              <a:t>ame = ‘bill’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460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print(‘Hello, world!’)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ame = input(‘What is your name? ‘)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Print(‘Hello’, name, ‘glad to meet you’)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-&gt;  6</a:t>
            </a:r>
          </a:p>
          <a:p>
            <a:r>
              <a:rPr lang="en-US" dirty="0" smtClean="0"/>
              <a:t>Floating point -&gt; 12.4</a:t>
            </a:r>
          </a:p>
          <a:p>
            <a:r>
              <a:rPr lang="en-US" dirty="0" smtClean="0"/>
              <a:t>Can be used directly or assigned to a variable</a:t>
            </a:r>
          </a:p>
          <a:p>
            <a:r>
              <a:rPr lang="en-US" dirty="0" smtClean="0"/>
              <a:t>Lot’s of useful functions (see page 59)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4038600"/>
            <a:ext cx="437110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&gt;&gt;&gt;abs(-46)</a:t>
            </a:r>
          </a:p>
          <a:p>
            <a:r>
              <a:rPr lang="en-US" sz="3200" dirty="0" smtClean="0">
                <a:latin typeface="Courier"/>
                <a:cs typeface="Courier"/>
              </a:rPr>
              <a:t>&gt;&gt;&gt;bin(234)</a:t>
            </a:r>
          </a:p>
          <a:p>
            <a:r>
              <a:rPr lang="en-US" sz="3200" dirty="0" smtClean="0">
                <a:latin typeface="Courier"/>
                <a:cs typeface="Courier"/>
              </a:rPr>
              <a:t>&gt;&gt;&gt;hex(56)</a:t>
            </a:r>
          </a:p>
          <a:p>
            <a:r>
              <a:rPr lang="en-US" sz="3200" dirty="0" smtClean="0">
                <a:latin typeface="Courier"/>
                <a:cs typeface="Courier"/>
              </a:rPr>
              <a:t>&gt;&gt;&gt;</a:t>
            </a:r>
            <a:r>
              <a:rPr lang="en-US" sz="3200" dirty="0" err="1" smtClean="0">
                <a:latin typeface="Courier"/>
                <a:cs typeface="Courier"/>
              </a:rPr>
              <a:t>int</a:t>
            </a:r>
            <a:r>
              <a:rPr lang="en-US" sz="3200" dirty="0" smtClean="0">
                <a:latin typeface="Courier"/>
                <a:cs typeface="Courier"/>
              </a:rPr>
              <a:t>(‘1101’, 2)</a:t>
            </a:r>
          </a:p>
        </p:txBody>
      </p:sp>
    </p:spTree>
    <p:extLst>
      <p:ext uri="{BB962C8B-B14F-4D97-AF65-F5344CB8AC3E}">
        <p14:creationId xmlns:p14="http://schemas.microsoft.com/office/powerpoint/2010/main" val="23480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9335</TotalTime>
  <Words>1029</Words>
  <Application>Microsoft Office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Silicon Prairie Gencyber</vt:lpstr>
      <vt:lpstr>Objectives</vt:lpstr>
      <vt:lpstr>Cybersecurity First Principles</vt:lpstr>
      <vt:lpstr>What is Python</vt:lpstr>
      <vt:lpstr>Why Python for Security</vt:lpstr>
      <vt:lpstr>How to build/run Python code</vt:lpstr>
      <vt:lpstr>Data Types</vt:lpstr>
      <vt:lpstr>Input/Output</vt:lpstr>
      <vt:lpstr>Numbers</vt:lpstr>
      <vt:lpstr>Strings</vt:lpstr>
      <vt:lpstr>Variables</vt:lpstr>
      <vt:lpstr>Indentation</vt:lpstr>
      <vt:lpstr>Loops</vt:lpstr>
      <vt:lpstr>Loops</vt:lpstr>
      <vt:lpstr>Decisions</vt:lpstr>
      <vt:lpstr>If Statement – three forms</vt:lpstr>
      <vt:lpstr>If Statement – three forms</vt:lpstr>
      <vt:lpstr>Functions</vt:lpstr>
      <vt:lpstr>Importing Modules</vt:lpstr>
      <vt:lpstr>More Regular Experssions</vt:lpstr>
      <vt:lpstr>Running from a file</vt:lpstr>
      <vt:lpstr>Working With Files</vt:lpstr>
      <vt:lpstr>Group Project</vt:lpstr>
      <vt:lpstr>Try This – codecombat.com</vt:lpstr>
      <vt:lpstr>Challenge Project</vt:lpstr>
      <vt:lpstr>Silicon Prairie Gencyber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Ronald Woerner</dc:creator>
  <cp:lastModifiedBy>Ronald Woerner</cp:lastModifiedBy>
  <cp:revision>291</cp:revision>
  <dcterms:created xsi:type="dcterms:W3CDTF">2006-08-16T00:00:00Z</dcterms:created>
  <dcterms:modified xsi:type="dcterms:W3CDTF">2016-07-21T17:44:44Z</dcterms:modified>
</cp:coreProperties>
</file>