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95" r:id="rId2"/>
    <p:sldId id="393" r:id="rId3"/>
    <p:sldId id="413" r:id="rId4"/>
    <p:sldId id="426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3" r:id="rId14"/>
    <p:sldId id="424" r:id="rId15"/>
    <p:sldId id="429" r:id="rId16"/>
    <p:sldId id="430" r:id="rId17"/>
    <p:sldId id="425" r:id="rId18"/>
    <p:sldId id="431" r:id="rId19"/>
    <p:sldId id="434" r:id="rId20"/>
    <p:sldId id="432" r:id="rId21"/>
    <p:sldId id="433" r:id="rId22"/>
    <p:sldId id="427" r:id="rId23"/>
    <p:sldId id="428" r:id="rId24"/>
    <p:sldId id="422" r:id="rId25"/>
    <p:sldId id="41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6" autoAdjust="0"/>
    <p:restoredTop sz="95187" autoAdjust="0"/>
  </p:normalViewPr>
  <p:slideViewPr>
    <p:cSldViewPr>
      <p:cViewPr>
        <p:scale>
          <a:sx n="70" d="100"/>
          <a:sy n="70" d="100"/>
        </p:scale>
        <p:origin x="-4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Planning Your Investigation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basic investigation plan (cont’d):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Prepare your </a:t>
            </a:r>
            <a:r>
              <a:rPr lang="en-US" altLang="en-US" b="1" dirty="0" smtClean="0"/>
              <a:t>forensics workstation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Retrieve the evidence from the secure container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Make a forensic copy of the evidence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Return the evidence to the secure container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Process the copied evidence with computer forensics tools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661AAD67-E8D5-4ABC-8B98-1BDBEE82119B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Conducting an Investigation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Gather resources identified in investigation plan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Items needed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Original storage media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Evidence custody form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Evidence container for the storage media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Bit-stream imaging tool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Forensic workstation to copy and examine your evidence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Securable evidence locker, cabinet, or safe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AA6D2AE2-588D-4A4A-974C-E678FEA51C5B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Gathering the Evidence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Avoid damaging the evidence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Steps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Meet the IT manager to interview him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Fill out the evidence form, have the IT manager sign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Place the evidence in a secure container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Carry the evidence to the computer forensics lab 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Complete the evidence custody form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evidence by locking the container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1EFF5029-DA9E-49B5-9392-4D7E55A24312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https://mxtoolbox.com/Public/Content/EmailHeaders/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Objectives</a:t>
            </a:r>
          </a:p>
          <a:p>
            <a:pPr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Describe the field of digital forensics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Explain how to prepare computer investigations and summarize the difference between public-sector and private-sector investigations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Explain the importance of maintaining professional conduct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Describe how to prepare a digital forensics investigation by taking a systematic approach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110494F1-4DD9-4921-889B-24C39E071FBA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An Overview of Digital Forensics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Digital forensics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application of computer science and investigative procedures for a legal purpose involving the analysis of digital evidence after proper search authority, chain of custody, validation with mathematics, use of validated tools, repeatability, reporting, and possible expert presentation.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 October 2012, an ISO standard for digital forensics was ratified - ISO 27037 Information technology - Security techniques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0F3E6008-C74F-4449-A3E4-31C7D15A8234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Digital Forensics and Other Related Disciplines</a:t>
            </a:r>
          </a:p>
          <a:p>
            <a:endParaRPr lang="en-US" altLang="en-US" smtClean="0"/>
          </a:p>
          <a:p>
            <a:r>
              <a:rPr lang="en-US" altLang="en-US" smtClean="0"/>
              <a:t>Forensics investigators often work as part of a team, known as the investigations triad</a:t>
            </a:r>
          </a:p>
          <a:p>
            <a:endParaRPr lang="en-US" altLang="en-US" smtClean="0"/>
          </a:p>
          <a:p>
            <a:r>
              <a:rPr lang="en-US" altLang="en-US" smtClean="0"/>
              <a:t>Figure 1-2  The investigation triad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05AAAA43-BD5F-41BA-962E-2D76ED5BF121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Understanding Private-Sector Investigations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During private investigations, you search for evidence to support allegations of violations of a company’s rules or an attack on its assets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Three types of situations are common: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Abuse or misuse of computing assets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E-mail abuse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Internet abuse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private-sector investigator’s job is to minimize risk to the company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2BC50D8B-352C-42B9-86EA-27166E2A2379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Maintaining Professional Conduct</a:t>
            </a:r>
          </a:p>
          <a:p>
            <a:pPr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Professional conduct </a:t>
            </a:r>
            <a:r>
              <a:rPr lang="en-US" altLang="en-US" dirty="0" smtClean="0"/>
              <a:t>- includes ethics, morals, and standards of behavior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investigator must exhibit the highest level of professional behavior at all times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Maintain objectivity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Maintain credibility by maintaining confidentiality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Investigators should also attend training to stay current with the latest technical changes in computer hardware and software, networking, and forensic tools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0B5DADBD-FD3E-4D8A-9801-14C1A94C50E8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Taking a Systematic Approach</a:t>
            </a:r>
          </a:p>
          <a:p>
            <a:pPr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Steps for problem solving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Make an initial assessment about the type of case you are investigating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 a preliminary design or approach to the case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Create a detailed checklist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 the resources you need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Obtain and copy an evidence drive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5AA7B174-1D38-4170-9C55-B686C4EF1F49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Taking a Systematic Approach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Steps for problem solving (cont’d) 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Identify the risks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Mitigate or minimize the risks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Test the design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Analyze and recover the digital evidence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Investigate the data you recover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Complete the case report</a:t>
            </a:r>
          </a:p>
          <a:p>
            <a:pPr lvl="1" eaLnBrk="1" hangingPunct="1">
              <a:defRPr/>
            </a:pPr>
            <a:r>
              <a:rPr lang="en-US" altLang="en-US" dirty="0" smtClean="0"/>
              <a:t>Critique the case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D5DA4012-61AF-4F66-B1EC-43BB62BD0BCE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Assessing the Case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Systematically outline the case details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Situation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Nature of the case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Specifics of the case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 of evidence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Known disk format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Location of evidence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Based on these details, you can determine the case requirements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CDE7615C-81F9-4180-A43E-661B3185DF38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xtoolbox.com/Public/Content/EmailHeade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how.com/View-Cookies" TargetMode="External"/><Relationship Id="rId2" Type="http://schemas.openxmlformats.org/officeDocument/2006/relationships/hyperlink" Target="https://kb.iu.edu/d/ajf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how.com/View-Browsing-Histor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n.net/" TargetMode="External"/><Relationship Id="rId2" Type="http://schemas.openxmlformats.org/officeDocument/2006/relationships/hyperlink" Target="http://apw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fentis.com/expert-witness/forensic-software" TargetMode="External"/><Relationship Id="rId5" Type="http://schemas.openxmlformats.org/officeDocument/2006/relationships/hyperlink" Target="http://www.x1.com/products/x1_social_discovery/" TargetMode="External"/><Relationship Id="rId4" Type="http://schemas.openxmlformats.org/officeDocument/2006/relationships/hyperlink" Target="http://www.internic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active.bellevue.edu/bbcswebdav/pid-7033059-dt-content-rid-8862362_2/xid-8862362_2" TargetMode="External"/><Relationship Id="rId7" Type="http://schemas.openxmlformats.org/officeDocument/2006/relationships/hyperlink" Target="http://www.cheat-sheets.org/saved-copy/fwunixref.pdf" TargetMode="External"/><Relationship Id="rId2" Type="http://schemas.openxmlformats.org/officeDocument/2006/relationships/hyperlink" Target="https://cyberactive.bellevue.edu/bbcswebdav/pid-7033059-dt-content-rid-8862361_2/xid-8862361_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gital-forensics.sans.org/community/cheat-sheets" TargetMode="External"/><Relationship Id="rId5" Type="http://schemas.openxmlformats.org/officeDocument/2006/relationships/hyperlink" Target="http://www.howtogeek.com/211680/web-apps-have-keyboard-shortcuts-too-and-many-work-almost-everywhere/" TargetMode="External"/><Relationship Id="rId4" Type="http://schemas.openxmlformats.org/officeDocument/2006/relationships/hyperlink" Target="http://blogs.msdn.com/b/mssmallbiz/archive/2014/07/07/largest-collection-of-free-microsoft-ebooks-ever-including-windows-8-1-windows-8-windows-7-office-2013-office-365-office-2010-sharepoint-2013-dynamics-crm-powershell-exchange-server-lync-2013-system-center-azure-cloud-sql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4972697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b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Forensics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5" y="6176262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9C3B43-E4A5-44AA-9FA1-AD13D6377DE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Taking a Systematic Approach</a:t>
            </a:r>
          </a:p>
        </p:txBody>
      </p:sp>
      <p:sp>
        <p:nvSpPr>
          <p:cNvPr id="3379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 Steps for problem solving (cont’d) </a:t>
            </a:r>
          </a:p>
          <a:p>
            <a:pPr lvl="1" eaLnBrk="1" hangingPunct="1"/>
            <a:r>
              <a:rPr lang="en-US" altLang="en-US" smtClean="0"/>
              <a:t>Identify the risks</a:t>
            </a:r>
          </a:p>
          <a:p>
            <a:pPr lvl="1" eaLnBrk="1" hangingPunct="1"/>
            <a:r>
              <a:rPr lang="en-US" altLang="en-US" smtClean="0"/>
              <a:t>Mitigate or minimize the risks</a:t>
            </a:r>
          </a:p>
          <a:p>
            <a:pPr lvl="1" eaLnBrk="1" hangingPunct="1"/>
            <a:r>
              <a:rPr lang="en-US" altLang="en-US" smtClean="0"/>
              <a:t>Test the design</a:t>
            </a:r>
          </a:p>
          <a:p>
            <a:pPr lvl="1" eaLnBrk="1" hangingPunct="1"/>
            <a:r>
              <a:rPr lang="en-US" altLang="en-US" smtClean="0"/>
              <a:t>Analyze and recover the digital evidence</a:t>
            </a:r>
          </a:p>
          <a:p>
            <a:pPr lvl="1" eaLnBrk="1" hangingPunct="1"/>
            <a:r>
              <a:rPr lang="en-US" altLang="en-US" smtClean="0"/>
              <a:t>Investigate the data you recover</a:t>
            </a:r>
          </a:p>
          <a:p>
            <a:pPr lvl="1" eaLnBrk="1" hangingPunct="1"/>
            <a:r>
              <a:rPr lang="en-US" altLang="en-US" smtClean="0"/>
              <a:t>Complete the case report</a:t>
            </a:r>
          </a:p>
          <a:p>
            <a:pPr lvl="1" eaLnBrk="1" hangingPunct="1"/>
            <a:r>
              <a:rPr lang="en-US" altLang="en-US" smtClean="0"/>
              <a:t>Critique the case</a:t>
            </a:r>
          </a:p>
        </p:txBody>
      </p:sp>
    </p:spTree>
    <p:extLst>
      <p:ext uri="{BB962C8B-B14F-4D97-AF65-F5344CB8AC3E}">
        <p14:creationId xmlns:p14="http://schemas.microsoft.com/office/powerpoint/2010/main" val="23689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88B11-9F02-4ABB-B707-0583846ED878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Assessing the Case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26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Systematically outline the case details</a:t>
            </a:r>
          </a:p>
          <a:p>
            <a:pPr lvl="1" eaLnBrk="1" hangingPunct="1"/>
            <a:r>
              <a:rPr lang="en-US" altLang="en-US" smtClean="0"/>
              <a:t>Situation</a:t>
            </a:r>
          </a:p>
          <a:p>
            <a:pPr lvl="1" eaLnBrk="1" hangingPunct="1"/>
            <a:r>
              <a:rPr lang="en-US" altLang="en-US" smtClean="0"/>
              <a:t>Nature of the case</a:t>
            </a:r>
          </a:p>
          <a:p>
            <a:pPr lvl="1" eaLnBrk="1" hangingPunct="1"/>
            <a:r>
              <a:rPr lang="en-US" altLang="en-US" smtClean="0"/>
              <a:t>Specifics of the case</a:t>
            </a:r>
          </a:p>
          <a:p>
            <a:pPr lvl="1" eaLnBrk="1" hangingPunct="1"/>
            <a:r>
              <a:rPr lang="en-US" altLang="en-US" smtClean="0"/>
              <a:t>Type of evidence</a:t>
            </a:r>
          </a:p>
          <a:p>
            <a:pPr lvl="1" eaLnBrk="1" hangingPunct="1"/>
            <a:r>
              <a:rPr lang="en-US" altLang="en-US" smtClean="0"/>
              <a:t>Known disk format</a:t>
            </a:r>
          </a:p>
          <a:p>
            <a:pPr lvl="1" eaLnBrk="1" hangingPunct="1"/>
            <a:r>
              <a:rPr lang="en-US" altLang="en-US" smtClean="0"/>
              <a:t>Location of evidence</a:t>
            </a:r>
          </a:p>
          <a:p>
            <a:pPr eaLnBrk="1" hangingPunct="1"/>
            <a:r>
              <a:rPr lang="en-US" altLang="en-US" smtClean="0"/>
              <a:t>Based on these details, you can determine the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40E12E-E9A2-4E01-A239-19FF1EEB2C51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Your Investigation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basic investigation plan (cont’d):</a:t>
            </a:r>
          </a:p>
          <a:p>
            <a:pPr lvl="1" eaLnBrk="1" hangingPunct="1"/>
            <a:r>
              <a:rPr lang="en-US" altLang="en-US" smtClean="0"/>
              <a:t>Prepare your </a:t>
            </a:r>
            <a:r>
              <a:rPr lang="en-US" altLang="en-US" b="1" smtClean="0"/>
              <a:t>forensics workstation</a:t>
            </a:r>
          </a:p>
          <a:p>
            <a:pPr lvl="1" eaLnBrk="1" hangingPunct="1"/>
            <a:r>
              <a:rPr lang="en-US" altLang="en-US" smtClean="0"/>
              <a:t>Retrieve the evidence from the secure container</a:t>
            </a:r>
          </a:p>
          <a:p>
            <a:pPr lvl="1" eaLnBrk="1" hangingPunct="1"/>
            <a:r>
              <a:rPr lang="en-US" altLang="en-US" smtClean="0"/>
              <a:t>Make a forensic copy of the evidence</a:t>
            </a:r>
          </a:p>
          <a:p>
            <a:pPr lvl="1" eaLnBrk="1" hangingPunct="1"/>
            <a:r>
              <a:rPr lang="en-US" altLang="en-US" smtClean="0"/>
              <a:t>Return the evidence to the secure container</a:t>
            </a:r>
          </a:p>
          <a:p>
            <a:pPr lvl="1" eaLnBrk="1" hangingPunct="1"/>
            <a:r>
              <a:rPr lang="en-US" altLang="en-US" smtClean="0"/>
              <a:t>Process the copied evidence with computer forensics tools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217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1AE64-F3EE-414D-AA6B-E780545B383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Conducting an Investigation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Gather resources identified in investigation plan</a:t>
            </a:r>
          </a:p>
          <a:p>
            <a:pPr eaLnBrk="1" hangingPunct="1"/>
            <a:r>
              <a:rPr lang="en-US" altLang="en-US" sz="2800" dirty="0" smtClean="0"/>
              <a:t>Items needed</a:t>
            </a:r>
          </a:p>
          <a:p>
            <a:pPr lvl="1" eaLnBrk="1" hangingPunct="1"/>
            <a:r>
              <a:rPr lang="en-US" altLang="en-US" sz="2400" dirty="0" smtClean="0"/>
              <a:t>Original storage media</a:t>
            </a:r>
          </a:p>
          <a:p>
            <a:pPr lvl="1" eaLnBrk="1" hangingPunct="1"/>
            <a:r>
              <a:rPr lang="en-US" altLang="en-US" sz="2400" dirty="0" smtClean="0"/>
              <a:t>Evidence custody form</a:t>
            </a:r>
          </a:p>
          <a:p>
            <a:pPr lvl="1" eaLnBrk="1" hangingPunct="1"/>
            <a:r>
              <a:rPr lang="en-US" altLang="en-US" sz="2400" dirty="0" smtClean="0"/>
              <a:t>Evidence container for the storage media</a:t>
            </a:r>
          </a:p>
          <a:p>
            <a:pPr lvl="1" eaLnBrk="1" hangingPunct="1"/>
            <a:r>
              <a:rPr lang="en-US" altLang="en-US" sz="2400" dirty="0" smtClean="0"/>
              <a:t>Bit-stream imaging tool</a:t>
            </a:r>
          </a:p>
          <a:p>
            <a:pPr lvl="1" eaLnBrk="1" hangingPunct="1"/>
            <a:r>
              <a:rPr lang="en-US" altLang="en-US" sz="2400" dirty="0" smtClean="0"/>
              <a:t>Forensic workstation to copy and examine your evidence</a:t>
            </a:r>
          </a:p>
          <a:p>
            <a:pPr lvl="1" eaLnBrk="1" hangingPunct="1"/>
            <a:r>
              <a:rPr lang="en-US" altLang="en-US" sz="2400" dirty="0" smtClean="0"/>
              <a:t>Securable evidence locker, cabinet, or safe</a:t>
            </a:r>
          </a:p>
        </p:txBody>
      </p:sp>
    </p:spTree>
    <p:extLst>
      <p:ext uri="{BB962C8B-B14F-4D97-AF65-F5344CB8AC3E}">
        <p14:creationId xmlns:p14="http://schemas.microsoft.com/office/powerpoint/2010/main" val="6828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F4BB6-3633-4957-91B7-7D915767FEC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Gathering the Evidence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Avoid damaging the evidence</a:t>
            </a:r>
          </a:p>
          <a:p>
            <a:pPr eaLnBrk="1" hangingPunct="1"/>
            <a:r>
              <a:rPr lang="en-US" altLang="en-US" dirty="0" smtClean="0"/>
              <a:t>Steps</a:t>
            </a:r>
          </a:p>
          <a:p>
            <a:pPr lvl="1" eaLnBrk="1" hangingPunct="1"/>
            <a:r>
              <a:rPr lang="en-US" altLang="en-US" dirty="0" smtClean="0"/>
              <a:t>Fill out the evidence form, have the manager sign</a:t>
            </a:r>
          </a:p>
          <a:p>
            <a:pPr lvl="1" eaLnBrk="1" hangingPunct="1"/>
            <a:r>
              <a:rPr lang="en-US" altLang="en-US" dirty="0" smtClean="0"/>
              <a:t>Place the evidence in a secure container</a:t>
            </a:r>
          </a:p>
          <a:p>
            <a:pPr lvl="1" eaLnBrk="1" hangingPunct="1"/>
            <a:r>
              <a:rPr lang="en-US" altLang="en-US" dirty="0" smtClean="0"/>
              <a:t>Carry the evidence to the computer forensics lab </a:t>
            </a:r>
          </a:p>
          <a:p>
            <a:pPr lvl="1"/>
            <a:r>
              <a:rPr lang="en-US" altLang="en-US" dirty="0"/>
              <a:t>Make bit-stream copies of the evidence</a:t>
            </a:r>
          </a:p>
          <a:p>
            <a:pPr lvl="1" eaLnBrk="1" hangingPunct="1"/>
            <a:r>
              <a:rPr lang="en-US" altLang="en-US" dirty="0" smtClean="0"/>
              <a:t>Complete the evidence custody form</a:t>
            </a:r>
          </a:p>
          <a:p>
            <a:pPr lvl="1" eaLnBrk="1" hangingPunct="1"/>
            <a:r>
              <a:rPr lang="en-US" altLang="en-US" dirty="0" smtClean="0"/>
              <a:t>Secure evidence by locking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04145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/ 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Unique identifiers</a:t>
            </a:r>
          </a:p>
          <a:p>
            <a:r>
              <a:rPr lang="en-US" dirty="0" smtClean="0"/>
              <a:t>Used for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Forensics</a:t>
            </a:r>
          </a:p>
          <a:p>
            <a:pPr lvl="1"/>
            <a:r>
              <a:rPr lang="en-US" dirty="0" smtClean="0"/>
              <a:t>File Integrity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/ 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029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MD5</a:t>
            </a:r>
          </a:p>
          <a:p>
            <a:pPr lvl="1"/>
            <a:r>
              <a:rPr lang="en-US" dirty="0" smtClean="0"/>
              <a:t>SHA-256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267575" cy="333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54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Forensics</a:t>
            </a:r>
          </a:p>
          <a:p>
            <a:r>
              <a:rPr lang="en-US" dirty="0" smtClean="0"/>
              <a:t>Forensics </a:t>
            </a:r>
            <a:r>
              <a:rPr lang="en-US" dirty="0" err="1" smtClean="0"/>
              <a:t>ToolKit</a:t>
            </a:r>
            <a:r>
              <a:rPr lang="en-US" dirty="0" smtClean="0"/>
              <a:t> (FTK)</a:t>
            </a:r>
          </a:p>
          <a:p>
            <a:r>
              <a:rPr lang="en-US" dirty="0" err="1" smtClean="0"/>
              <a:t>EnCase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9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57" y="1752600"/>
            <a:ext cx="7391400" cy="31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0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6105435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https://github.com/MLHale/GenCyber-web-content/tree/master/day3/email-headers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5072"/>
            <a:ext cx="6934200" cy="448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Browser History &amp;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view cookies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kb.iu.edu/d/ajfi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www.wikihow.com/View-Cookies</a:t>
            </a:r>
            <a:r>
              <a:rPr lang="en-US" dirty="0" smtClean="0"/>
              <a:t> </a:t>
            </a:r>
          </a:p>
          <a:p>
            <a:r>
              <a:rPr lang="en-US" dirty="0"/>
              <a:t>How to </a:t>
            </a:r>
            <a:r>
              <a:rPr lang="en-US" dirty="0" smtClean="0"/>
              <a:t>view browsing history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www.wikihow.com/View-Browsing-History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Links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Phishing</a:t>
            </a:r>
          </a:p>
          <a:p>
            <a:pPr lvl="1"/>
            <a:r>
              <a:rPr lang="en-US" sz="2400" dirty="0">
                <a:solidFill>
                  <a:schemeClr val="accent4">
                    <a:lumMod val="10000"/>
                  </a:schemeClr>
                </a:solidFill>
              </a:rPr>
              <a:t>Anti-Phishing Working Group (</a:t>
            </a:r>
            <a:r>
              <a:rPr lang="en-US" sz="2400" dirty="0">
                <a:solidFill>
                  <a:schemeClr val="accent4">
                    <a:lumMod val="10000"/>
                  </a:schemeClr>
                </a:solidFill>
                <a:hlinkClick r:id="rId2"/>
              </a:rPr>
              <a:t>http://apwg.org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Tracing</a:t>
            </a:r>
          </a:p>
          <a:p>
            <a:pPr lvl="1"/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hlinkClick r:id="rId3"/>
              </a:rPr>
              <a:t>www.arin.net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hlinkClick r:id="rId4"/>
              </a:rPr>
              <a:t>www.internic.com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Social Networking forensics</a:t>
            </a:r>
          </a:p>
          <a:p>
            <a:pPr lvl="1"/>
            <a:r>
              <a:rPr lang="en-US" sz="2400" dirty="0">
                <a:solidFill>
                  <a:schemeClr val="accent4">
                    <a:lumMod val="10000"/>
                  </a:schemeClr>
                </a:solidFill>
                <a:hlinkClick r:id="rId5"/>
              </a:rPr>
              <a:t>http://www.x1.com/products/x1_social_discovery</a:t>
            </a: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afentis.com/expert-witness/forensic-software</a:t>
            </a:r>
            <a:r>
              <a:rPr lang="en-US" sz="2400" dirty="0" smtClean="0"/>
              <a:t> </a:t>
            </a:r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Try It - </a:t>
            </a:r>
            <a:r>
              <a:rPr lang="en-US" dirty="0" err="1" smtClean="0"/>
              <a:t>OSForensics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092358" cy="54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the Gen-Cyber Windows image</a:t>
            </a:r>
          </a:p>
          <a:p>
            <a:r>
              <a:rPr lang="en-US" dirty="0" smtClean="0"/>
              <a:t>Find the hidden folder / file</a:t>
            </a:r>
          </a:p>
          <a:p>
            <a:r>
              <a:rPr lang="en-US" dirty="0" smtClean="0"/>
              <a:t>Why can’t you open the file?</a:t>
            </a:r>
          </a:p>
          <a:p>
            <a:r>
              <a:rPr lang="en-US" dirty="0" smtClean="0"/>
              <a:t>How do you view the file? </a:t>
            </a:r>
          </a:p>
          <a:p>
            <a:r>
              <a:rPr lang="en-US" dirty="0"/>
              <a:t>Identify </a:t>
            </a:r>
          </a:p>
          <a:p>
            <a:pPr lvl="1"/>
            <a:r>
              <a:rPr lang="en-US" dirty="0" smtClean="0"/>
              <a:t>What (type of file) </a:t>
            </a:r>
          </a:p>
          <a:p>
            <a:pPr lvl="1"/>
            <a:r>
              <a:rPr lang="en-US" dirty="0" smtClean="0"/>
              <a:t>Where (geo coordinates)</a:t>
            </a:r>
          </a:p>
          <a:p>
            <a:pPr lvl="1"/>
            <a:r>
              <a:rPr lang="en-US" dirty="0" smtClean="0"/>
              <a:t>When (exact date/time)</a:t>
            </a:r>
          </a:p>
          <a:p>
            <a:pPr lvl="1"/>
            <a:r>
              <a:rPr lang="en-US" dirty="0" smtClean="0"/>
              <a:t>How (device used)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 &amp; 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Computer Shortcut Keys</a:t>
            </a:r>
            <a:r>
              <a:rPr lang="en-US" dirty="0"/>
              <a:t>  </a:t>
            </a:r>
          </a:p>
          <a:p>
            <a:r>
              <a:rPr lang="en-US" dirty="0">
                <a:hlinkClick r:id="rId3"/>
              </a:rPr>
              <a:t>Windows 7 Keyboard Shortcuts</a:t>
            </a:r>
            <a:r>
              <a:rPr lang="en-US" dirty="0"/>
              <a:t> </a:t>
            </a:r>
            <a:r>
              <a:rPr lang="en-US" sz="2800" dirty="0"/>
              <a:t>(also found at </a:t>
            </a:r>
            <a:r>
              <a:rPr lang="en-US" sz="2800" dirty="0">
                <a:hlinkClick r:id="rId4"/>
              </a:rPr>
              <a:t>Microsoft eBooks &amp; Resources</a:t>
            </a:r>
            <a:r>
              <a:rPr lang="en-US" sz="2800" dirty="0"/>
              <a:t>)</a:t>
            </a:r>
            <a:endParaRPr lang="en-US" dirty="0"/>
          </a:p>
          <a:p>
            <a:r>
              <a:rPr lang="en-US" dirty="0">
                <a:hlinkClick r:id="rId5" tooltip="Web Apps Have Keyboard Shortcuts, Too — And Many Work Almost Everywhere"/>
              </a:rPr>
              <a:t>Web Apps Have Keyboard Shortcuts, Too — And Many Work Almost </a:t>
            </a:r>
            <a:r>
              <a:rPr lang="en-US" dirty="0" smtClean="0">
                <a:hlinkClick r:id="rId5" tooltip="Web Apps Have Keyboard Shortcuts, Too — And Many Work Almost Everywhere"/>
              </a:rPr>
              <a:t>Everywhere</a:t>
            </a:r>
            <a:endParaRPr lang="en-US" dirty="0" smtClean="0"/>
          </a:p>
          <a:p>
            <a:r>
              <a:rPr lang="en-US" dirty="0"/>
              <a:t>SANS Digital Forensics Cheat Sheets - </a:t>
            </a: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digital-forensics.sans.org/community/cheat-sheets</a:t>
            </a:r>
            <a:endParaRPr lang="en-US" sz="2400" dirty="0" smtClean="0"/>
          </a:p>
          <a:p>
            <a:r>
              <a:rPr lang="en-US" dirty="0"/>
              <a:t>Linux -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http://</a:t>
            </a:r>
            <a:r>
              <a:rPr lang="en-US" sz="2400" dirty="0" smtClean="0">
                <a:hlinkClick r:id="rId7"/>
              </a:rPr>
              <a:t>www.cheat-sheets.org/saved-copy/fwunixref.pdf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Security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dirty="0"/>
              <a:t>Domain Separation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Resource </a:t>
            </a:r>
            <a:r>
              <a:rPr lang="en-US" dirty="0"/>
              <a:t>Encapsulation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Layering</a:t>
            </a:r>
            <a:endParaRPr lang="en-US" dirty="0"/>
          </a:p>
          <a:p>
            <a:pPr marL="457200" indent="-457200">
              <a:spcAft>
                <a:spcPts val="600"/>
              </a:spcAft>
            </a:pPr>
            <a:r>
              <a:rPr lang="en-US" dirty="0"/>
              <a:t>Abstraction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/>
              <a:t>Information Hiding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Modularity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/>
              <a:t>Minimization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810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1DF4F-33CF-4E28-A69C-ADB6E31B595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Describe the field of digital forensics</a:t>
            </a:r>
          </a:p>
          <a:p>
            <a:pPr eaLnBrk="1" hangingPunct="1"/>
            <a:r>
              <a:rPr lang="en-US" altLang="en-US" sz="2800" dirty="0" smtClean="0"/>
              <a:t>Explain how to prepare computer investigations and summarize the difference between public-sector and private-sector investigations</a:t>
            </a:r>
          </a:p>
          <a:p>
            <a:pPr eaLnBrk="1" hangingPunct="1"/>
            <a:r>
              <a:rPr lang="en-US" altLang="en-US" sz="2800" dirty="0" smtClean="0"/>
              <a:t>Explain the importance of maintaining professional conduct</a:t>
            </a:r>
          </a:p>
          <a:p>
            <a:pPr eaLnBrk="1" hangingPunct="1"/>
            <a:r>
              <a:rPr lang="en-US" altLang="en-US" sz="2800" dirty="0" smtClean="0"/>
              <a:t>Describe how to prepare a digital forensics investigation by taking a systematic approach</a:t>
            </a:r>
          </a:p>
        </p:txBody>
      </p:sp>
    </p:spTree>
    <p:extLst>
      <p:ext uri="{BB962C8B-B14F-4D97-AF65-F5344CB8AC3E}">
        <p14:creationId xmlns:p14="http://schemas.microsoft.com/office/powerpoint/2010/main" val="411842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0"/>
            <a:ext cx="8229600" cy="2239962"/>
          </a:xfrm>
        </p:spPr>
        <p:txBody>
          <a:bodyPr>
            <a:normAutofit/>
          </a:bodyPr>
          <a:lstStyle/>
          <a:p>
            <a:r>
              <a:rPr lang="en-US" dirty="0" smtClean="0"/>
              <a:t>If you don’t know what your doing,</a:t>
            </a:r>
            <a:br>
              <a:rPr lang="en-US" dirty="0" smtClean="0"/>
            </a:br>
            <a:r>
              <a:rPr lang="en-US" dirty="0" smtClean="0"/>
              <a:t>it’s often better not to do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54" y="609600"/>
            <a:ext cx="4269153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2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Overview of Digital Forensics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Digital forensics</a:t>
            </a:r>
          </a:p>
          <a:p>
            <a:pPr lvl="1"/>
            <a:r>
              <a:rPr lang="en-US" altLang="en-US" sz="2400" dirty="0" smtClean="0"/>
              <a:t>The application of computer science and investigative procedures for a legal purpose involving the analysis of digital evidence after proper search authority, chain of custody, validation with mathematics, use of validated tools, repeatability, reporting, and possible expert presentation.</a:t>
            </a:r>
          </a:p>
          <a:p>
            <a:pPr lvl="1"/>
            <a:r>
              <a:rPr lang="en-US" altLang="en-US" sz="2400" dirty="0" smtClean="0"/>
              <a:t>In October 2012, an ISO standard for digital forensics was ratified - ISO 27037 Information technology - Security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85DFF-C25B-402C-8858-E571479871E8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0098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Digital Forensics and Other Related Disciplines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dirty="0" smtClean="0"/>
              <a:t>Forensics investigators often work as part of a team, known as the investigations triad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8B8D5-7099-4883-B8F8-1E1D107F8F8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  <p:pic>
        <p:nvPicPr>
          <p:cNvPr id="11270" name="Picture 2" descr="The investigation triad" title="Figure 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9400"/>
            <a:ext cx="38862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0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Understanding Private-Sector Investigations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During private investigations, you search for evidence to support allegations of violations of a company’s rules or an attack on its assets</a:t>
            </a:r>
          </a:p>
          <a:p>
            <a:r>
              <a:rPr lang="en-US" altLang="en-US" sz="2800" dirty="0" smtClean="0"/>
              <a:t>Three types of situations are common:</a:t>
            </a:r>
          </a:p>
          <a:p>
            <a:pPr lvl="1"/>
            <a:r>
              <a:rPr lang="en-US" altLang="en-US" sz="2400" dirty="0" smtClean="0"/>
              <a:t>Abuse or misuse of computing assets</a:t>
            </a:r>
          </a:p>
          <a:p>
            <a:pPr lvl="1"/>
            <a:r>
              <a:rPr lang="en-US" altLang="en-US" sz="2400" dirty="0" smtClean="0"/>
              <a:t>E-mail abuse</a:t>
            </a:r>
          </a:p>
          <a:p>
            <a:pPr lvl="1"/>
            <a:r>
              <a:rPr lang="en-US" altLang="en-US" sz="2400" dirty="0" smtClean="0"/>
              <a:t>Internet abuse</a:t>
            </a:r>
          </a:p>
          <a:p>
            <a:r>
              <a:rPr lang="en-US" altLang="en-US" sz="2800" dirty="0" smtClean="0"/>
              <a:t>A private-sector investigator’s job is to minimize risk to the company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9172C-AEBF-4EFD-B333-1E3C1AF3EAA5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5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Maintaining Professional Conduct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b="1" dirty="0" smtClean="0"/>
              <a:t>Professional conduct </a:t>
            </a:r>
            <a:r>
              <a:rPr lang="en-US" altLang="en-US" sz="2800" dirty="0" smtClean="0"/>
              <a:t>- includes ethics, morals, and standards of behavior</a:t>
            </a:r>
          </a:p>
          <a:p>
            <a:r>
              <a:rPr lang="en-US" altLang="en-US" sz="2800" dirty="0" smtClean="0"/>
              <a:t>An investigator must exhibit the highest level of professional behavior at all times</a:t>
            </a:r>
          </a:p>
          <a:p>
            <a:pPr lvl="1"/>
            <a:r>
              <a:rPr lang="en-US" altLang="en-US" sz="2400" dirty="0" smtClean="0"/>
              <a:t>Maintain objectivity</a:t>
            </a:r>
          </a:p>
          <a:p>
            <a:pPr lvl="1"/>
            <a:r>
              <a:rPr lang="en-US" altLang="en-US" sz="2400" dirty="0" smtClean="0"/>
              <a:t>Maintain credibility by maintaining confidentiality</a:t>
            </a:r>
          </a:p>
          <a:p>
            <a:r>
              <a:rPr lang="en-US" altLang="en-US" sz="2800" dirty="0" smtClean="0"/>
              <a:t>Investigators should also attend training to stay current with the latest technical changes in computer hardware and software, networking, and forensic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 dirty="0"/>
              <a:t>Guide to Computer Forensics and Investigations Fifth Edition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F0EDB-0CF8-4C45-8002-72C41F685BD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1825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44196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600"/>
              <a:t>Guide to Computer Forensics and Investigations Fifth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43800" y="6324600"/>
            <a:ext cx="914400" cy="3508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01782-FAB7-4093-9AB3-DFB18BB2B9F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Taking a Systematic Approach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Steps for problem solving</a:t>
            </a:r>
          </a:p>
          <a:p>
            <a:pPr lvl="1" eaLnBrk="1" hangingPunct="1"/>
            <a:r>
              <a:rPr lang="en-US" altLang="en-US" dirty="0" smtClean="0"/>
              <a:t>Make an initial assessment about the type of case you are investigating</a:t>
            </a:r>
          </a:p>
          <a:p>
            <a:pPr lvl="1" eaLnBrk="1" hangingPunct="1"/>
            <a:r>
              <a:rPr lang="en-US" altLang="en-US" dirty="0" smtClean="0"/>
              <a:t>Determine a preliminary design or approach to the case</a:t>
            </a:r>
          </a:p>
          <a:p>
            <a:pPr lvl="1" eaLnBrk="1" hangingPunct="1"/>
            <a:r>
              <a:rPr lang="en-US" altLang="en-US" dirty="0" smtClean="0"/>
              <a:t>Create a detailed checklist</a:t>
            </a:r>
          </a:p>
          <a:p>
            <a:pPr lvl="1" eaLnBrk="1" hangingPunct="1"/>
            <a:r>
              <a:rPr lang="en-US" altLang="en-US" dirty="0" smtClean="0"/>
              <a:t>Determine the resources you need</a:t>
            </a:r>
          </a:p>
          <a:p>
            <a:pPr lvl="1" eaLnBrk="1" hangingPunct="1"/>
            <a:r>
              <a:rPr lang="en-US" altLang="en-US" dirty="0" smtClean="0"/>
              <a:t>Obtain and copy an evidence drive</a:t>
            </a:r>
          </a:p>
        </p:txBody>
      </p:sp>
    </p:spTree>
    <p:extLst>
      <p:ext uri="{BB962C8B-B14F-4D97-AF65-F5344CB8AC3E}">
        <p14:creationId xmlns:p14="http://schemas.microsoft.com/office/powerpoint/2010/main" val="278730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1333</Words>
  <Application>Microsoft Office PowerPoint</Application>
  <PresentationFormat>On-screen Show (4:3)</PresentationFormat>
  <Paragraphs>282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Computer Forensics</vt:lpstr>
      <vt:lpstr>Cybersecurity First Principles</vt:lpstr>
      <vt:lpstr>Objectives</vt:lpstr>
      <vt:lpstr>If you don’t know what your doing, it’s often better not to do anything.</vt:lpstr>
      <vt:lpstr>An Overview of Digital Forensics</vt:lpstr>
      <vt:lpstr>Digital Forensics and Other Related Disciplines</vt:lpstr>
      <vt:lpstr>Understanding Private-Sector Investigations</vt:lpstr>
      <vt:lpstr>Maintaining Professional Conduct</vt:lpstr>
      <vt:lpstr>Taking a Systematic Approach</vt:lpstr>
      <vt:lpstr>Taking a Systematic Approach</vt:lpstr>
      <vt:lpstr>Assessing the Case</vt:lpstr>
      <vt:lpstr>Planning Your Investigation</vt:lpstr>
      <vt:lpstr>Conducting an Investigation</vt:lpstr>
      <vt:lpstr>Gathering the Evidence</vt:lpstr>
      <vt:lpstr>Hashing / Checksum</vt:lpstr>
      <vt:lpstr>Hashing / Checksum</vt:lpstr>
      <vt:lpstr>Forensics Tools</vt:lpstr>
      <vt:lpstr>Email Headers</vt:lpstr>
      <vt:lpstr>Email Headers</vt:lpstr>
      <vt:lpstr>Viewing Browser History &amp; Cookies</vt:lpstr>
      <vt:lpstr>Links and Resources</vt:lpstr>
      <vt:lpstr>Let’s Try It - OSForensics</vt:lpstr>
      <vt:lpstr>Exercise</vt:lpstr>
      <vt:lpstr>Shortcuts &amp; Cheat Sheets</vt:lpstr>
      <vt:lpstr>Internet Security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257</cp:revision>
  <dcterms:created xsi:type="dcterms:W3CDTF">2006-08-16T00:00:00Z</dcterms:created>
  <dcterms:modified xsi:type="dcterms:W3CDTF">2016-07-21T15:11:54Z</dcterms:modified>
</cp:coreProperties>
</file>