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9" r:id="rId3"/>
    <p:sldMasterId id="2147483708" r:id="rId4"/>
    <p:sldMasterId id="2147483721" r:id="rId5"/>
  </p:sldMasterIdLst>
  <p:notesMasterIdLst>
    <p:notesMasterId r:id="rId39"/>
  </p:notesMasterIdLst>
  <p:sldIdLst>
    <p:sldId id="256" r:id="rId6"/>
    <p:sldId id="325" r:id="rId7"/>
    <p:sldId id="370" r:id="rId8"/>
    <p:sldId id="388" r:id="rId9"/>
    <p:sldId id="386" r:id="rId10"/>
    <p:sldId id="391" r:id="rId11"/>
    <p:sldId id="401" r:id="rId12"/>
    <p:sldId id="387" r:id="rId13"/>
    <p:sldId id="369" r:id="rId14"/>
    <p:sldId id="323" r:id="rId15"/>
    <p:sldId id="324" r:id="rId16"/>
    <p:sldId id="389" r:id="rId17"/>
    <p:sldId id="390" r:id="rId18"/>
    <p:sldId id="376" r:id="rId19"/>
    <p:sldId id="372" r:id="rId20"/>
    <p:sldId id="371" r:id="rId21"/>
    <p:sldId id="373" r:id="rId22"/>
    <p:sldId id="379" r:id="rId23"/>
    <p:sldId id="402" r:id="rId24"/>
    <p:sldId id="377" r:id="rId25"/>
    <p:sldId id="393" r:id="rId26"/>
    <p:sldId id="338" r:id="rId27"/>
    <p:sldId id="381" r:id="rId28"/>
    <p:sldId id="384" r:id="rId29"/>
    <p:sldId id="397" r:id="rId30"/>
    <p:sldId id="400" r:id="rId31"/>
    <p:sldId id="396" r:id="rId32"/>
    <p:sldId id="398" r:id="rId33"/>
    <p:sldId id="385" r:id="rId34"/>
    <p:sldId id="336" r:id="rId35"/>
    <p:sldId id="358" r:id="rId36"/>
    <p:sldId id="359" r:id="rId37"/>
    <p:sldId id="308" r:id="rId38"/>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6" autoAdjust="0"/>
    <p:restoredTop sz="68807" autoAdjust="0"/>
  </p:normalViewPr>
  <p:slideViewPr>
    <p:cSldViewPr>
      <p:cViewPr varScale="1">
        <p:scale>
          <a:sx n="42" d="100"/>
          <a:sy n="42" d="100"/>
        </p:scale>
        <p:origin x="-123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2D89A-9642-4C88-B95E-94E733CBB658}" type="datetimeFigureOut">
              <a:rPr lang="en-US" smtClean="0"/>
              <a:pPr/>
              <a:t>7/21/2016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9F3CD-B119-413C-8255-B51846EB4A36}" type="slidenum">
              <a:rPr lang="en-US" smtClean="0"/>
              <a:pPr/>
              <a:t>‹#›</a:t>
            </a:fld>
            <a:endParaRPr lang="en-US"/>
          </a:p>
        </p:txBody>
      </p:sp>
    </p:spTree>
    <p:extLst>
      <p:ext uri="{BB962C8B-B14F-4D97-AF65-F5344CB8AC3E}">
        <p14:creationId xmlns:p14="http://schemas.microsoft.com/office/powerpoint/2010/main" val="126326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ollev.com/funbread355"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www.polleverywhere.com/profile/coverage_area" TargetMode="External"/><Relationship Id="rId4" Type="http://schemas.openxmlformats.org/officeDocument/2006/relationships/hyperlink" Target="https://www.polleverywhere.com/profile/edit"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ollev.com/funbread355"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polleverywhere.com/profile/coverage_area" TargetMode="External"/><Relationship Id="rId4" Type="http://schemas.openxmlformats.org/officeDocument/2006/relationships/hyperlink" Target="https://www.polleverywhere.com/profile/edi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ollev.com/funbread355"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polleverywhere.com/profile/coverage_area" TargetMode="External"/><Relationship Id="rId4" Type="http://schemas.openxmlformats.org/officeDocument/2006/relationships/hyperlink" Target="https://www.polleverywhere.com/profile/edi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ollev.com/funbread355"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www.polleverywhere.com/profile/coverage_area" TargetMode="External"/><Relationship Id="rId4" Type="http://schemas.openxmlformats.org/officeDocument/2006/relationships/hyperlink" Target="https://www.polleverywhere.com/profile/edi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B9F3CD-B119-413C-8255-B51846EB4A36}" type="slidenum">
              <a:rPr lang="en-US" smtClean="0"/>
              <a:pPr/>
              <a:t>1</a:t>
            </a:fld>
            <a:endParaRPr lang="en-US"/>
          </a:p>
        </p:txBody>
      </p:sp>
    </p:spTree>
    <p:extLst>
      <p:ext uri="{BB962C8B-B14F-4D97-AF65-F5344CB8AC3E}">
        <p14:creationId xmlns:p14="http://schemas.microsoft.com/office/powerpoint/2010/main" val="3729429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Audience can respond at</a:t>
            </a:r>
            <a:r>
              <a:rPr lang="en-US" sz="1200" b="0" i="0" u="sng" kern="1200" dirty="0" smtClean="0">
                <a:solidFill>
                  <a:schemeClr val="tx1"/>
                </a:solidFill>
                <a:effectLst/>
                <a:latin typeface="+mn-lt"/>
                <a:ea typeface="+mn-ea"/>
                <a:cs typeface="+mn-cs"/>
                <a:hlinkClick r:id="rId3"/>
              </a:rPr>
              <a:t>PollEv.com/funbread355</a:t>
            </a:r>
            <a:endParaRPr lang="en-US" sz="1200" b="0" i="0" u="sng"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Presenter session: Audience texts</a:t>
            </a:r>
            <a:r>
              <a:rPr lang="en-US" sz="1200" b="0" i="0" u="none" strike="noStrike" kern="1200" dirty="0" smtClean="0">
                <a:solidFill>
                  <a:schemeClr val="tx1"/>
                </a:solidFill>
                <a:effectLst/>
                <a:latin typeface="+mn-lt"/>
                <a:ea typeface="+mn-ea"/>
                <a:cs typeface="+mn-cs"/>
                <a:hlinkClick r:id="rId4"/>
              </a:rPr>
              <a:t>FUNBREAD355</a:t>
            </a:r>
            <a:r>
              <a:rPr lang="en-US" sz="1200" b="0" i="0" kern="1200" dirty="0" smtClean="0">
                <a:solidFill>
                  <a:schemeClr val="tx1"/>
                </a:solidFill>
                <a:effectLst/>
                <a:latin typeface="+mn-lt"/>
                <a:ea typeface="+mn-ea"/>
                <a:cs typeface="+mn-cs"/>
              </a:rPr>
              <a:t> to </a:t>
            </a:r>
            <a:r>
              <a:rPr lang="en-US" sz="1200" b="0" i="0" u="none" strike="noStrike" kern="1200" dirty="0" smtClean="0">
                <a:solidFill>
                  <a:schemeClr val="tx1"/>
                </a:solidFill>
                <a:effectLst/>
                <a:latin typeface="+mn-lt"/>
                <a:ea typeface="+mn-ea"/>
                <a:cs typeface="+mn-cs"/>
                <a:hlinkClick r:id="rId5"/>
              </a:rPr>
              <a:t>22333</a:t>
            </a:r>
            <a:r>
              <a:rPr lang="en-US" sz="1200" b="0" i="0" kern="1200" dirty="0" smtClean="0">
                <a:solidFill>
                  <a:schemeClr val="tx1"/>
                </a:solidFill>
                <a:effectLst/>
                <a:latin typeface="+mn-lt"/>
                <a:ea typeface="+mn-ea"/>
                <a:cs typeface="+mn-cs"/>
              </a:rPr>
              <a:t> to join the session, then they text A, B, C,</a:t>
            </a:r>
            <a:r>
              <a:rPr lang="en-US" sz="1200" b="0" i="0" kern="1200" baseline="0" dirty="0" smtClean="0">
                <a:solidFill>
                  <a:schemeClr val="tx1"/>
                </a:solidFill>
                <a:effectLst/>
                <a:latin typeface="+mn-lt"/>
                <a:ea typeface="+mn-ea"/>
                <a:cs typeface="+mn-cs"/>
              </a:rPr>
              <a:t> D, or 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B9F3CD-B119-413C-8255-B51846EB4A36}" type="slidenum">
              <a:rPr lang="en-US" smtClean="0"/>
              <a:pPr/>
              <a:t>16</a:t>
            </a:fld>
            <a:endParaRPr lang="en-US"/>
          </a:p>
        </p:txBody>
      </p:sp>
    </p:spTree>
    <p:extLst>
      <p:ext uri="{BB962C8B-B14F-4D97-AF65-F5344CB8AC3E}">
        <p14:creationId xmlns:p14="http://schemas.microsoft.com/office/powerpoint/2010/main" val="1090597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Audience can respond at</a:t>
            </a:r>
            <a:r>
              <a:rPr lang="en-US" sz="1200" b="0" i="0" u="sng" kern="1200" dirty="0" smtClean="0">
                <a:solidFill>
                  <a:schemeClr val="tx1"/>
                </a:solidFill>
                <a:effectLst/>
                <a:latin typeface="+mn-lt"/>
                <a:ea typeface="+mn-ea"/>
                <a:cs typeface="+mn-cs"/>
                <a:hlinkClick r:id="rId3"/>
              </a:rPr>
              <a:t>PollEv.com/funbread355</a:t>
            </a:r>
            <a:endParaRPr lang="en-US" sz="1200" b="0" i="0" u="sng"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Presenter session: Audience texts</a:t>
            </a:r>
            <a:r>
              <a:rPr lang="en-US" sz="1200" b="0" i="0" u="none" strike="noStrike" kern="1200" dirty="0" smtClean="0">
                <a:solidFill>
                  <a:schemeClr val="tx1"/>
                </a:solidFill>
                <a:effectLst/>
                <a:latin typeface="+mn-lt"/>
                <a:ea typeface="+mn-ea"/>
                <a:cs typeface="+mn-cs"/>
                <a:hlinkClick r:id="rId4"/>
              </a:rPr>
              <a:t>FUNBREAD355</a:t>
            </a:r>
            <a:r>
              <a:rPr lang="en-US" sz="1200" b="0" i="0" kern="1200" dirty="0" smtClean="0">
                <a:solidFill>
                  <a:schemeClr val="tx1"/>
                </a:solidFill>
                <a:effectLst/>
                <a:latin typeface="+mn-lt"/>
                <a:ea typeface="+mn-ea"/>
                <a:cs typeface="+mn-cs"/>
              </a:rPr>
              <a:t> to </a:t>
            </a:r>
            <a:r>
              <a:rPr lang="en-US" sz="1200" b="0" i="0" u="none" strike="noStrike" kern="1200" dirty="0" smtClean="0">
                <a:solidFill>
                  <a:schemeClr val="tx1"/>
                </a:solidFill>
                <a:effectLst/>
                <a:latin typeface="+mn-lt"/>
                <a:ea typeface="+mn-ea"/>
                <a:cs typeface="+mn-cs"/>
                <a:hlinkClick r:id="rId5"/>
              </a:rPr>
              <a:t>22333</a:t>
            </a:r>
            <a:r>
              <a:rPr lang="en-US" sz="1200" b="0" i="0" kern="1200" dirty="0" smtClean="0">
                <a:solidFill>
                  <a:schemeClr val="tx1"/>
                </a:solidFill>
                <a:effectLst/>
                <a:latin typeface="+mn-lt"/>
                <a:ea typeface="+mn-ea"/>
                <a:cs typeface="+mn-cs"/>
              </a:rPr>
              <a:t> to join the session, then they text A, B, C,</a:t>
            </a:r>
            <a:r>
              <a:rPr lang="en-US" sz="1200" b="0" i="0" kern="1200" baseline="0" dirty="0" smtClean="0">
                <a:solidFill>
                  <a:schemeClr val="tx1"/>
                </a:solidFill>
                <a:effectLst/>
                <a:latin typeface="+mn-lt"/>
                <a:ea typeface="+mn-ea"/>
                <a:cs typeface="+mn-cs"/>
              </a:rPr>
              <a:t> D, or 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B9F3CD-B119-413C-8255-B51846EB4A36}" type="slidenum">
              <a:rPr lang="en-US" smtClean="0"/>
              <a:pPr/>
              <a:t>17</a:t>
            </a:fld>
            <a:endParaRPr lang="en-US"/>
          </a:p>
        </p:txBody>
      </p:sp>
    </p:spTree>
    <p:extLst>
      <p:ext uri="{BB962C8B-B14F-4D97-AF65-F5344CB8AC3E}">
        <p14:creationId xmlns:p14="http://schemas.microsoft.com/office/powerpoint/2010/main" val="1090597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Audience can respond at</a:t>
            </a:r>
            <a:r>
              <a:rPr lang="en-US" sz="1200" b="0" i="0" u="sng" kern="1200" dirty="0" smtClean="0">
                <a:solidFill>
                  <a:schemeClr val="tx1"/>
                </a:solidFill>
                <a:effectLst/>
                <a:latin typeface="+mn-lt"/>
                <a:ea typeface="+mn-ea"/>
                <a:cs typeface="+mn-cs"/>
                <a:hlinkClick r:id="rId3"/>
              </a:rPr>
              <a:t>PollEv.com/funbread355</a:t>
            </a:r>
            <a:endParaRPr lang="en-US" sz="1200" b="0" i="0" u="sng"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Presenter session: Audience texts</a:t>
            </a:r>
            <a:r>
              <a:rPr lang="en-US" sz="1200" b="0" i="0" u="none" strike="noStrike" kern="1200" dirty="0" smtClean="0">
                <a:solidFill>
                  <a:schemeClr val="tx1"/>
                </a:solidFill>
                <a:effectLst/>
                <a:latin typeface="+mn-lt"/>
                <a:ea typeface="+mn-ea"/>
                <a:cs typeface="+mn-cs"/>
                <a:hlinkClick r:id="rId4"/>
              </a:rPr>
              <a:t>FUNBREAD355</a:t>
            </a:r>
            <a:r>
              <a:rPr lang="en-US" sz="1200" b="0" i="0" kern="1200" dirty="0" smtClean="0">
                <a:solidFill>
                  <a:schemeClr val="tx1"/>
                </a:solidFill>
                <a:effectLst/>
                <a:latin typeface="+mn-lt"/>
                <a:ea typeface="+mn-ea"/>
                <a:cs typeface="+mn-cs"/>
              </a:rPr>
              <a:t> to </a:t>
            </a:r>
            <a:r>
              <a:rPr lang="en-US" sz="1200" b="0" i="0" u="none" strike="noStrike" kern="1200" dirty="0" smtClean="0">
                <a:solidFill>
                  <a:schemeClr val="tx1"/>
                </a:solidFill>
                <a:effectLst/>
                <a:latin typeface="+mn-lt"/>
                <a:ea typeface="+mn-ea"/>
                <a:cs typeface="+mn-cs"/>
                <a:hlinkClick r:id="rId5"/>
              </a:rPr>
              <a:t>22333</a:t>
            </a:r>
            <a:r>
              <a:rPr lang="en-US" sz="1200" b="0" i="0" kern="1200" dirty="0" smtClean="0">
                <a:solidFill>
                  <a:schemeClr val="tx1"/>
                </a:solidFill>
                <a:effectLst/>
                <a:latin typeface="+mn-lt"/>
                <a:ea typeface="+mn-ea"/>
                <a:cs typeface="+mn-cs"/>
              </a:rPr>
              <a:t> to join the session, then they text A, B, C,</a:t>
            </a:r>
            <a:r>
              <a:rPr lang="en-US" sz="1200" b="0" i="0" kern="1200" baseline="0" dirty="0" smtClean="0">
                <a:solidFill>
                  <a:schemeClr val="tx1"/>
                </a:solidFill>
                <a:effectLst/>
                <a:latin typeface="+mn-lt"/>
                <a:ea typeface="+mn-ea"/>
                <a:cs typeface="+mn-cs"/>
              </a:rPr>
              <a:t> D, or 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B9F3CD-B119-413C-8255-B51846EB4A36}" type="slidenum">
              <a:rPr lang="en-US" smtClean="0"/>
              <a:pPr/>
              <a:t>18</a:t>
            </a:fld>
            <a:endParaRPr lang="en-US"/>
          </a:p>
        </p:txBody>
      </p:sp>
    </p:spTree>
    <p:extLst>
      <p:ext uri="{BB962C8B-B14F-4D97-AF65-F5344CB8AC3E}">
        <p14:creationId xmlns:p14="http://schemas.microsoft.com/office/powerpoint/2010/main" val="1090597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http://www.internetworldstats.com/stats.htm</a:t>
            </a:r>
            <a:endParaRPr lang="en-US" dirty="0"/>
          </a:p>
        </p:txBody>
      </p:sp>
      <p:sp>
        <p:nvSpPr>
          <p:cNvPr id="4" name="Slide Number Placeholder 3"/>
          <p:cNvSpPr>
            <a:spLocks noGrp="1"/>
          </p:cNvSpPr>
          <p:nvPr>
            <p:ph type="sldNum" sz="quarter" idx="10"/>
          </p:nvPr>
        </p:nvSpPr>
        <p:spPr/>
        <p:txBody>
          <a:bodyPr/>
          <a:lstStyle/>
          <a:p>
            <a:fld id="{DAB9F3CD-B119-413C-8255-B51846EB4A36}" type="slidenum">
              <a:rPr lang="en-US" smtClean="0"/>
              <a:pPr/>
              <a:t>19</a:t>
            </a:fld>
            <a:endParaRPr lang="en-US"/>
          </a:p>
        </p:txBody>
      </p:sp>
    </p:spTree>
    <p:extLst>
      <p:ext uri="{BB962C8B-B14F-4D97-AF65-F5344CB8AC3E}">
        <p14:creationId xmlns:p14="http://schemas.microsoft.com/office/powerpoint/2010/main" val="1090597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of 3Billion = 30,000,000</a:t>
            </a:r>
            <a:endParaRPr lang="en-US" dirty="0"/>
          </a:p>
        </p:txBody>
      </p:sp>
      <p:sp>
        <p:nvSpPr>
          <p:cNvPr id="4" name="Slide Number Placeholder 3"/>
          <p:cNvSpPr>
            <a:spLocks noGrp="1"/>
          </p:cNvSpPr>
          <p:nvPr>
            <p:ph type="sldNum" sz="quarter" idx="10"/>
          </p:nvPr>
        </p:nvSpPr>
        <p:spPr/>
        <p:txBody>
          <a:bodyPr/>
          <a:lstStyle/>
          <a:p>
            <a:fld id="{DAB9F3CD-B119-413C-8255-B51846EB4A36}" type="slidenum">
              <a:rPr lang="en-US" smtClean="0"/>
              <a:pPr/>
              <a:t>20</a:t>
            </a:fld>
            <a:endParaRPr lang="en-US"/>
          </a:p>
        </p:txBody>
      </p:sp>
    </p:spTree>
    <p:extLst>
      <p:ext uri="{BB962C8B-B14F-4D97-AF65-F5344CB8AC3E}">
        <p14:creationId xmlns:p14="http://schemas.microsoft.com/office/powerpoint/2010/main" val="320503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each of these are</a:t>
            </a:r>
            <a:endParaRPr lang="en-US" dirty="0"/>
          </a:p>
        </p:txBody>
      </p:sp>
      <p:sp>
        <p:nvSpPr>
          <p:cNvPr id="4" name="Slide Number Placeholder 3"/>
          <p:cNvSpPr>
            <a:spLocks noGrp="1"/>
          </p:cNvSpPr>
          <p:nvPr>
            <p:ph type="sldNum" sz="quarter" idx="10"/>
          </p:nvPr>
        </p:nvSpPr>
        <p:spPr/>
        <p:txBody>
          <a:bodyPr/>
          <a:lstStyle/>
          <a:p>
            <a:fld id="{DAB9F3CD-B119-413C-8255-B51846EB4A36}" type="slidenum">
              <a:rPr lang="en-US" smtClean="0"/>
              <a:pPr/>
              <a:t>21</a:t>
            </a:fld>
            <a:endParaRPr lang="en-US"/>
          </a:p>
        </p:txBody>
      </p:sp>
    </p:spTree>
    <p:extLst>
      <p:ext uri="{BB962C8B-B14F-4D97-AF65-F5344CB8AC3E}">
        <p14:creationId xmlns:p14="http://schemas.microsoft.com/office/powerpoint/2010/main" val="1154073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8"/>
          <p:cNvSpPr>
            <a:spLocks noGrp="1" noChangeArrowheads="1"/>
          </p:cNvSpPr>
          <p:nvPr>
            <p:ph type="sldNum" sz="quarter"/>
          </p:nvPr>
        </p:nvSpPr>
        <p:spPr>
          <a:noFill/>
          <a:ln>
            <a:round/>
            <a:headEnd/>
            <a:tailEnd/>
          </a:ln>
        </p:spPr>
        <p:txBody>
          <a:bodyPr/>
          <a:lstStyle/>
          <a:p>
            <a:fld id="{E3152341-3BB0-462E-9B84-2663512B958F}" type="slidenum">
              <a:rPr lang="en-GB" smtClean="0">
                <a:solidFill>
                  <a:prstClr val="black"/>
                </a:solidFill>
                <a:latin typeface="Times New Roman" pitchFamily="18" charset="0"/>
                <a:ea typeface="Arial Unicode MS" pitchFamily="34" charset="-128"/>
                <a:cs typeface="Arial Unicode MS" pitchFamily="34" charset="-128"/>
              </a:rPr>
              <a:pPr/>
              <a:t>25</a:t>
            </a:fld>
            <a:endParaRPr lang="en-GB" smtClean="0">
              <a:solidFill>
                <a:prstClr val="black"/>
              </a:solidFill>
              <a:latin typeface="Times New Roman" pitchFamily="18" charset="0"/>
              <a:ea typeface="Arial Unicode MS" pitchFamily="34" charset="-128"/>
              <a:cs typeface="Arial Unicode MS" pitchFamily="34" charset="-128"/>
            </a:endParaRPr>
          </a:p>
        </p:txBody>
      </p:sp>
      <p:sp>
        <p:nvSpPr>
          <p:cNvPr id="35843" name="Rectangle 1"/>
          <p:cNvSpPr>
            <a:spLocks noGrp="1" noRot="1" noChangeAspect="1" noChangeArrowheads="1" noTextEdit="1"/>
          </p:cNvSpPr>
          <p:nvPr>
            <p:ph type="sldImg"/>
          </p:nvPr>
        </p:nvSpPr>
        <p:spPr>
          <a:xfrm>
            <a:off x="1144588" y="695325"/>
            <a:ext cx="4567237" cy="3427413"/>
          </a:xfrm>
          <a:solidFill>
            <a:srgbClr val="FFFFFF"/>
          </a:solidFill>
          <a:ln>
            <a:solidFill>
              <a:srgbClr val="000000"/>
            </a:solidFill>
            <a:miter lim="800000"/>
          </a:ln>
        </p:spPr>
      </p:sp>
      <p:sp>
        <p:nvSpPr>
          <p:cNvPr id="35844" name="Rectangle 2"/>
          <p:cNvSpPr>
            <a:spLocks noGrp="1" noChangeArrowheads="1"/>
          </p:cNvSpPr>
          <p:nvPr>
            <p:ph type="body" idx="1"/>
          </p:nvPr>
        </p:nvSpPr>
        <p:spPr>
          <a:xfrm>
            <a:off x="685512" y="4343231"/>
            <a:ext cx="5484096" cy="4112423"/>
          </a:xfrm>
          <a:noFill/>
        </p:spPr>
        <p:txBody>
          <a:bodyPr wrap="none" anchor="ctr"/>
          <a:lstStyle/>
          <a:p>
            <a:pPr marL="228600" indent="-228600"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current security threats; future security trends/issues; the security industry/job market; cyber hacking</a:t>
            </a:r>
            <a:endParaRPr lang="en-US" dirty="0" smtClean="0"/>
          </a:p>
          <a:p>
            <a:endParaRPr lang="en-US" dirty="0"/>
          </a:p>
        </p:txBody>
      </p:sp>
      <p:sp>
        <p:nvSpPr>
          <p:cNvPr id="4" name="Slide Number Placeholder 3"/>
          <p:cNvSpPr>
            <a:spLocks noGrp="1"/>
          </p:cNvSpPr>
          <p:nvPr>
            <p:ph type="sldNum" sz="quarter" idx="10"/>
          </p:nvPr>
        </p:nvSpPr>
        <p:spPr/>
        <p:txBody>
          <a:bodyPr/>
          <a:lstStyle/>
          <a:p>
            <a:fld id="{DAB9F3CD-B119-413C-8255-B51846EB4A36}" type="slidenum">
              <a:rPr lang="en-US" smtClean="0"/>
              <a:pPr/>
              <a:t>26</a:t>
            </a:fld>
            <a:endParaRPr lang="en-US"/>
          </a:p>
        </p:txBody>
      </p:sp>
    </p:spTree>
    <p:extLst>
      <p:ext uri="{BB962C8B-B14F-4D97-AF65-F5344CB8AC3E}">
        <p14:creationId xmlns:p14="http://schemas.microsoft.com/office/powerpoint/2010/main" val="3224587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p:spPr>
        <p:txBody>
          <a:bodyPr/>
          <a:lstStyle/>
          <a:p>
            <a:r>
              <a:rPr lang="en-US" dirty="0" smtClean="0"/>
              <a:t>http://blog.hubspot.com/blog/tabid/6307/bid/1264/12-Quick-Tips-To-Search-Google-Like-An-Expert.aspx</a:t>
            </a:r>
          </a:p>
          <a:p>
            <a:endParaRPr lang="en-US" dirty="0" smtClean="0"/>
          </a:p>
        </p:txBody>
      </p:sp>
      <p:sp>
        <p:nvSpPr>
          <p:cNvPr id="77828" name="Date Placeholder 3"/>
          <p:cNvSpPr>
            <a:spLocks noGrp="1"/>
          </p:cNvSpPr>
          <p:nvPr>
            <p:ph type="dt" sz="quarter" idx="1"/>
          </p:nvPr>
        </p:nvSpPr>
        <p:spPr>
          <a:noFill/>
        </p:spPr>
        <p:txBody>
          <a:bodyPr/>
          <a:lstStyle/>
          <a:p>
            <a:fld id="{2B341633-DBB5-4CD8-B1BC-A75918F9BEA3}" type="datetime1">
              <a:rPr lang="en-US" smtClean="0"/>
              <a:pPr/>
              <a:t>7/21/2016</a:t>
            </a:fld>
            <a:endParaRPr lang="en-US" smtClean="0"/>
          </a:p>
        </p:txBody>
      </p:sp>
      <p:sp>
        <p:nvSpPr>
          <p:cNvPr id="77829" name="Footer Placeholder 4"/>
          <p:cNvSpPr>
            <a:spLocks noGrp="1"/>
          </p:cNvSpPr>
          <p:nvPr>
            <p:ph type="ftr" sz="quarter" idx="4"/>
          </p:nvPr>
        </p:nvSpPr>
        <p:spPr>
          <a:noFill/>
        </p:spPr>
        <p:txBody>
          <a:bodyPr/>
          <a:lstStyle/>
          <a:p>
            <a:r>
              <a:rPr lang="en-US" smtClean="0"/>
              <a:t>Ron Woerner</a:t>
            </a:r>
          </a:p>
        </p:txBody>
      </p:sp>
      <p:sp>
        <p:nvSpPr>
          <p:cNvPr id="77830" name="Slide Number Placeholder 5"/>
          <p:cNvSpPr>
            <a:spLocks noGrp="1"/>
          </p:cNvSpPr>
          <p:nvPr>
            <p:ph type="sldNum" sz="quarter" idx="5"/>
          </p:nvPr>
        </p:nvSpPr>
        <p:spPr>
          <a:noFill/>
        </p:spPr>
        <p:txBody>
          <a:bodyPr/>
          <a:lstStyle/>
          <a:p>
            <a:fld id="{B9501048-99DC-4694-B58F-10662DF831EF}" type="slidenum">
              <a:rPr lang="en-US" smtClean="0"/>
              <a:pPr/>
              <a:t>29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future security trends/issues; the security industry/job market</a:t>
            </a:r>
            <a:endParaRPr lang="en-US" dirty="0"/>
          </a:p>
        </p:txBody>
      </p:sp>
      <p:sp>
        <p:nvSpPr>
          <p:cNvPr id="4" name="Slide Number Placeholder 3"/>
          <p:cNvSpPr>
            <a:spLocks noGrp="1"/>
          </p:cNvSpPr>
          <p:nvPr>
            <p:ph type="sldNum" sz="quarter" idx="10"/>
          </p:nvPr>
        </p:nvSpPr>
        <p:spPr/>
        <p:txBody>
          <a:bodyPr/>
          <a:lstStyle/>
          <a:p>
            <a:fld id="{DAB9F3CD-B119-413C-8255-B51846EB4A36}" type="slidenum">
              <a:rPr lang="en-US" smtClean="0"/>
              <a:pPr/>
              <a:t>31</a:t>
            </a:fld>
            <a:endParaRPr lang="en-US"/>
          </a:p>
        </p:txBody>
      </p:sp>
    </p:spTree>
    <p:extLst>
      <p:ext uri="{BB962C8B-B14F-4D97-AF65-F5344CB8AC3E}">
        <p14:creationId xmlns:p14="http://schemas.microsoft.com/office/powerpoint/2010/main" val="303280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8"/>
          <p:cNvSpPr>
            <a:spLocks noGrp="1" noChangeArrowheads="1"/>
          </p:cNvSpPr>
          <p:nvPr>
            <p:ph type="sldNum" sz="quarter"/>
          </p:nvPr>
        </p:nvSpPr>
        <p:spPr>
          <a:noFill/>
          <a:ln>
            <a:round/>
            <a:headEnd/>
            <a:tailEnd/>
          </a:ln>
        </p:spPr>
        <p:txBody>
          <a:bodyPr/>
          <a:lstStyle/>
          <a:p>
            <a:fld id="{E3152341-3BB0-462E-9B84-2663512B958F}" type="slidenum">
              <a:rPr lang="en-GB" smtClean="0">
                <a:solidFill>
                  <a:prstClr val="black"/>
                </a:solidFill>
                <a:latin typeface="Times New Roman" pitchFamily="18" charset="0"/>
                <a:ea typeface="Arial Unicode MS" pitchFamily="34" charset="-128"/>
                <a:cs typeface="Arial Unicode MS" pitchFamily="34" charset="-128"/>
              </a:rPr>
              <a:pPr/>
              <a:t>2</a:t>
            </a:fld>
            <a:endParaRPr lang="en-GB" smtClean="0">
              <a:solidFill>
                <a:prstClr val="black"/>
              </a:solidFill>
              <a:latin typeface="Times New Roman" pitchFamily="18" charset="0"/>
              <a:ea typeface="Arial Unicode MS" pitchFamily="34" charset="-128"/>
              <a:cs typeface="Arial Unicode MS" pitchFamily="34" charset="-128"/>
            </a:endParaRPr>
          </a:p>
        </p:txBody>
      </p:sp>
      <p:sp>
        <p:nvSpPr>
          <p:cNvPr id="35843" name="Rectangle 1"/>
          <p:cNvSpPr>
            <a:spLocks noGrp="1" noRot="1" noChangeAspect="1" noChangeArrowheads="1" noTextEdit="1"/>
          </p:cNvSpPr>
          <p:nvPr>
            <p:ph type="sldImg"/>
          </p:nvPr>
        </p:nvSpPr>
        <p:spPr>
          <a:xfrm>
            <a:off x="1144588" y="695325"/>
            <a:ext cx="4567237" cy="3427413"/>
          </a:xfrm>
          <a:solidFill>
            <a:srgbClr val="FFFFFF"/>
          </a:solidFill>
          <a:ln>
            <a:solidFill>
              <a:srgbClr val="000000"/>
            </a:solidFill>
            <a:miter lim="800000"/>
          </a:ln>
        </p:spPr>
      </p:sp>
      <p:sp>
        <p:nvSpPr>
          <p:cNvPr id="35844" name="Rectangle 2"/>
          <p:cNvSpPr>
            <a:spLocks noGrp="1" noChangeArrowheads="1"/>
          </p:cNvSpPr>
          <p:nvPr>
            <p:ph type="body" idx="1"/>
          </p:nvPr>
        </p:nvSpPr>
        <p:spPr>
          <a:xfrm>
            <a:off x="685512" y="4343231"/>
            <a:ext cx="5484096" cy="4112423"/>
          </a:xfrm>
          <a:noFill/>
        </p:spPr>
        <p:txBody>
          <a:bodyPr wrap="none" anchor="ctr"/>
          <a:lstStyle/>
          <a:p>
            <a:pPr marL="228600" indent="-228600" eaLnBrk="1" hangingPunct="1"/>
            <a:r>
              <a:rPr lang="en-US" sz="1200" kern="1200" dirty="0" smtClean="0">
                <a:solidFill>
                  <a:schemeClr val="tx1"/>
                </a:solidFill>
                <a:effectLst/>
                <a:latin typeface="+mn-lt"/>
                <a:ea typeface="+mn-ea"/>
                <a:cs typeface="+mn-cs"/>
              </a:rPr>
              <a:t>current security threats; future security trends/issues; the security industry/job market; cyber hacking</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Curious.</a:t>
            </a:r>
          </a:p>
          <a:p>
            <a:r>
              <a:rPr lang="en-US" dirty="0" smtClean="0"/>
              <a:t>Play and learn</a:t>
            </a:r>
            <a:endParaRPr lang="en-US" dirty="0"/>
          </a:p>
        </p:txBody>
      </p:sp>
      <p:sp>
        <p:nvSpPr>
          <p:cNvPr id="4" name="Slide Number Placeholder 3"/>
          <p:cNvSpPr>
            <a:spLocks noGrp="1"/>
          </p:cNvSpPr>
          <p:nvPr>
            <p:ph type="sldNum" sz="quarter" idx="10"/>
          </p:nvPr>
        </p:nvSpPr>
        <p:spPr/>
        <p:txBody>
          <a:bodyPr/>
          <a:lstStyle/>
          <a:p>
            <a:fld id="{DAB9F3CD-B119-413C-8255-B51846EB4A36}" type="slidenum">
              <a:rPr lang="en-US" smtClean="0"/>
              <a:pPr/>
              <a:t>32</a:t>
            </a:fld>
            <a:endParaRPr lang="en-US"/>
          </a:p>
        </p:txBody>
      </p:sp>
    </p:spTree>
    <p:extLst>
      <p:ext uri="{BB962C8B-B14F-4D97-AF65-F5344CB8AC3E}">
        <p14:creationId xmlns:p14="http://schemas.microsoft.com/office/powerpoint/2010/main" val="459530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8"/>
          <p:cNvSpPr>
            <a:spLocks noGrp="1" noChangeArrowheads="1"/>
          </p:cNvSpPr>
          <p:nvPr>
            <p:ph type="sldNum" sz="quarter"/>
          </p:nvPr>
        </p:nvSpPr>
        <p:spPr>
          <a:noFill/>
          <a:ln>
            <a:round/>
            <a:headEnd/>
            <a:tailEnd/>
          </a:ln>
        </p:spPr>
        <p:txBody>
          <a:bodyPr/>
          <a:lstStyle/>
          <a:p>
            <a:fld id="{E3152341-3BB0-462E-9B84-2663512B958F}" type="slidenum">
              <a:rPr lang="en-GB" smtClean="0">
                <a:solidFill>
                  <a:prstClr val="black"/>
                </a:solidFill>
                <a:latin typeface="Times New Roman" pitchFamily="18" charset="0"/>
                <a:ea typeface="Arial Unicode MS" pitchFamily="34" charset="-128"/>
                <a:cs typeface="Arial Unicode MS" pitchFamily="34" charset="-128"/>
              </a:rPr>
              <a:pPr/>
              <a:t>3</a:t>
            </a:fld>
            <a:endParaRPr lang="en-GB" smtClean="0">
              <a:solidFill>
                <a:prstClr val="black"/>
              </a:solidFill>
              <a:latin typeface="Times New Roman" pitchFamily="18" charset="0"/>
              <a:ea typeface="Arial Unicode MS" pitchFamily="34" charset="-128"/>
              <a:cs typeface="Arial Unicode MS" pitchFamily="34" charset="-128"/>
            </a:endParaRPr>
          </a:p>
        </p:txBody>
      </p:sp>
      <p:sp>
        <p:nvSpPr>
          <p:cNvPr id="35843" name="Rectangle 1"/>
          <p:cNvSpPr>
            <a:spLocks noGrp="1" noRot="1" noChangeAspect="1" noChangeArrowheads="1" noTextEdit="1"/>
          </p:cNvSpPr>
          <p:nvPr>
            <p:ph type="sldImg"/>
          </p:nvPr>
        </p:nvSpPr>
        <p:spPr>
          <a:xfrm>
            <a:off x="1144588" y="695325"/>
            <a:ext cx="4567237" cy="3427413"/>
          </a:xfrm>
          <a:solidFill>
            <a:srgbClr val="FFFFFF"/>
          </a:solidFill>
          <a:ln>
            <a:solidFill>
              <a:srgbClr val="000000"/>
            </a:solidFill>
            <a:miter lim="800000"/>
          </a:ln>
        </p:spPr>
      </p:sp>
      <p:sp>
        <p:nvSpPr>
          <p:cNvPr id="35844" name="Rectangle 2"/>
          <p:cNvSpPr>
            <a:spLocks noGrp="1" noChangeArrowheads="1"/>
          </p:cNvSpPr>
          <p:nvPr>
            <p:ph type="body" idx="1"/>
          </p:nvPr>
        </p:nvSpPr>
        <p:spPr>
          <a:xfrm>
            <a:off x="685512" y="4343231"/>
            <a:ext cx="5484096" cy="4112423"/>
          </a:xfrm>
          <a:noFill/>
        </p:spPr>
        <p:txBody>
          <a:bodyPr wrap="none" anchor="ctr"/>
          <a:lstStyle/>
          <a:p>
            <a:pPr marL="228600" indent="-228600"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8"/>
          <p:cNvSpPr>
            <a:spLocks noGrp="1" noChangeArrowheads="1"/>
          </p:cNvSpPr>
          <p:nvPr>
            <p:ph type="sldNum" sz="quarter"/>
          </p:nvPr>
        </p:nvSpPr>
        <p:spPr>
          <a:noFill/>
          <a:ln>
            <a:round/>
            <a:headEnd/>
            <a:tailEnd/>
          </a:ln>
        </p:spPr>
        <p:txBody>
          <a:bodyPr/>
          <a:lstStyle/>
          <a:p>
            <a:fld id="{E3152341-3BB0-462E-9B84-2663512B958F}" type="slidenum">
              <a:rPr lang="en-GB" smtClean="0">
                <a:solidFill>
                  <a:prstClr val="black"/>
                </a:solidFill>
                <a:latin typeface="Times New Roman" pitchFamily="18" charset="0"/>
                <a:ea typeface="Arial Unicode MS" pitchFamily="34" charset="-128"/>
                <a:cs typeface="Arial Unicode MS" pitchFamily="34" charset="-128"/>
              </a:rPr>
              <a:pPr/>
              <a:t>4</a:t>
            </a:fld>
            <a:endParaRPr lang="en-GB" smtClean="0">
              <a:solidFill>
                <a:prstClr val="black"/>
              </a:solidFill>
              <a:latin typeface="Times New Roman" pitchFamily="18" charset="0"/>
              <a:ea typeface="Arial Unicode MS" pitchFamily="34" charset="-128"/>
              <a:cs typeface="Arial Unicode MS" pitchFamily="34" charset="-128"/>
            </a:endParaRPr>
          </a:p>
        </p:txBody>
      </p:sp>
      <p:sp>
        <p:nvSpPr>
          <p:cNvPr id="35843" name="Rectangle 1"/>
          <p:cNvSpPr>
            <a:spLocks noGrp="1" noRot="1" noChangeAspect="1" noChangeArrowheads="1" noTextEdit="1"/>
          </p:cNvSpPr>
          <p:nvPr>
            <p:ph type="sldImg"/>
          </p:nvPr>
        </p:nvSpPr>
        <p:spPr>
          <a:xfrm>
            <a:off x="1144588" y="695325"/>
            <a:ext cx="4567237" cy="3427413"/>
          </a:xfrm>
          <a:solidFill>
            <a:srgbClr val="FFFFFF"/>
          </a:solidFill>
          <a:ln>
            <a:solidFill>
              <a:srgbClr val="000000"/>
            </a:solidFill>
            <a:miter lim="800000"/>
          </a:ln>
        </p:spPr>
      </p:sp>
      <p:sp>
        <p:nvSpPr>
          <p:cNvPr id="35844" name="Rectangle 2"/>
          <p:cNvSpPr>
            <a:spLocks noGrp="1" noChangeArrowheads="1"/>
          </p:cNvSpPr>
          <p:nvPr>
            <p:ph type="body" idx="1"/>
          </p:nvPr>
        </p:nvSpPr>
        <p:spPr>
          <a:xfrm>
            <a:off x="685512" y="4343231"/>
            <a:ext cx="5484096" cy="4112423"/>
          </a:xfrm>
          <a:noFill/>
        </p:spPr>
        <p:txBody>
          <a:bodyPr wrap="none" anchor="ctr"/>
          <a:lstStyle/>
          <a:p>
            <a:pPr marL="228600" indent="-228600"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Videos</a:t>
            </a:r>
            <a:endParaRPr lang="en-US" dirty="0"/>
          </a:p>
        </p:txBody>
      </p:sp>
      <p:sp>
        <p:nvSpPr>
          <p:cNvPr id="4" name="Slide Number Placeholder 3"/>
          <p:cNvSpPr>
            <a:spLocks noGrp="1"/>
          </p:cNvSpPr>
          <p:nvPr>
            <p:ph type="sldNum" sz="quarter" idx="10"/>
          </p:nvPr>
        </p:nvSpPr>
        <p:spPr/>
        <p:txBody>
          <a:bodyPr/>
          <a:lstStyle/>
          <a:p>
            <a:fld id="{DAB9F3CD-B119-413C-8255-B51846EB4A36}" type="slidenum">
              <a:rPr lang="en-US" smtClean="0"/>
              <a:pPr/>
              <a:t>6</a:t>
            </a:fld>
            <a:endParaRPr lang="en-US"/>
          </a:p>
        </p:txBody>
      </p:sp>
    </p:spTree>
    <p:extLst>
      <p:ext uri="{BB962C8B-B14F-4D97-AF65-F5344CB8AC3E}">
        <p14:creationId xmlns:p14="http://schemas.microsoft.com/office/powerpoint/2010/main" val="130947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Hacking is happening whether you know it or not. Are you part of the solution or part of the problem?  In this interactive session, Professor Woerner discusses the mindset of hackers and what you need to do to protect yourself on and off line. This presentation also covers current security threats, future security trends/issues, and the security industry/job market.  Come to this session and learn, “R U a </a:t>
            </a:r>
            <a:r>
              <a:rPr lang="en-US" sz="1200" kern="1200" dirty="0" err="1" smtClean="0">
                <a:solidFill>
                  <a:schemeClr val="tx1"/>
                </a:solidFill>
                <a:effectLst/>
                <a:latin typeface="+mn-lt"/>
                <a:ea typeface="+mn-ea"/>
                <a:cs typeface="+mn-cs"/>
              </a:rPr>
              <a:t>H@cker</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AB9F3CD-B119-413C-8255-B51846EB4A36}" type="slidenum">
              <a:rPr lang="en-US" smtClean="0"/>
              <a:pPr/>
              <a:t>9</a:t>
            </a:fld>
            <a:endParaRPr lang="en-US"/>
          </a:p>
        </p:txBody>
      </p:sp>
    </p:spTree>
    <p:extLst>
      <p:ext uri="{BB962C8B-B14F-4D97-AF65-F5344CB8AC3E}">
        <p14:creationId xmlns:p14="http://schemas.microsoft.com/office/powerpoint/2010/main" val="3729429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B9F3CD-B119-413C-8255-B51846EB4A36}" type="slidenum">
              <a:rPr lang="en-US" smtClean="0"/>
              <a:pPr/>
              <a:t>12</a:t>
            </a:fld>
            <a:endParaRPr lang="en-US"/>
          </a:p>
        </p:txBody>
      </p:sp>
    </p:spTree>
    <p:extLst>
      <p:ext uri="{BB962C8B-B14F-4D97-AF65-F5344CB8AC3E}">
        <p14:creationId xmlns:p14="http://schemas.microsoft.com/office/powerpoint/2010/main" val="1631631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You have been recently hired as a cybersecurity specialist at Silicon Prairie# Corp. They are an online gaming company that provides servers for gamers. Their primary product is Minecraft and they currently run 3 domains on multiple Linux servers. They bill the community for use of the servers and want to keep billing software separate from the gaming sites. The billing is run on a Windows 2012 Server using MSSQL. The administrative staff use Windows 7 PCs. There’s a webserver with the company’s website using Apache on Linux. The company uses a cloud based email provider.</a:t>
            </a:r>
            <a:r>
              <a:rPr lang="en-US" sz="1200" b="0" i="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DAB9F3CD-B119-413C-8255-B51846EB4A36}" type="slidenum">
              <a:rPr lang="en-US" smtClean="0"/>
              <a:pPr/>
              <a:t>13</a:t>
            </a:fld>
            <a:endParaRPr lang="en-US"/>
          </a:p>
        </p:txBody>
      </p:sp>
    </p:spTree>
    <p:extLst>
      <p:ext uri="{BB962C8B-B14F-4D97-AF65-F5344CB8AC3E}">
        <p14:creationId xmlns:p14="http://schemas.microsoft.com/office/powerpoint/2010/main" val="4154620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Audience can respond at</a:t>
            </a:r>
            <a:r>
              <a:rPr lang="en-US" sz="1200" b="0" i="0" u="sng" kern="1200" dirty="0" smtClean="0">
                <a:solidFill>
                  <a:schemeClr val="tx1"/>
                </a:solidFill>
                <a:effectLst/>
                <a:latin typeface="+mn-lt"/>
                <a:ea typeface="+mn-ea"/>
                <a:cs typeface="+mn-cs"/>
                <a:hlinkClick r:id="rId3"/>
              </a:rPr>
              <a:t>PollEv.com/funbread355</a:t>
            </a:r>
            <a:endParaRPr lang="en-US" sz="1200" b="0" i="0" u="sng"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Presenter session: Audience texts</a:t>
            </a:r>
            <a:r>
              <a:rPr lang="en-US" sz="1200" b="0" i="0" u="none" strike="noStrike" kern="1200" dirty="0" smtClean="0">
                <a:solidFill>
                  <a:schemeClr val="tx1"/>
                </a:solidFill>
                <a:effectLst/>
                <a:latin typeface="+mn-lt"/>
                <a:ea typeface="+mn-ea"/>
                <a:cs typeface="+mn-cs"/>
                <a:hlinkClick r:id="rId4"/>
              </a:rPr>
              <a:t>FUNBREAD355</a:t>
            </a:r>
            <a:r>
              <a:rPr lang="en-US" sz="1200" b="0" i="0" kern="1200" dirty="0" smtClean="0">
                <a:solidFill>
                  <a:schemeClr val="tx1"/>
                </a:solidFill>
                <a:effectLst/>
                <a:latin typeface="+mn-lt"/>
                <a:ea typeface="+mn-ea"/>
                <a:cs typeface="+mn-cs"/>
              </a:rPr>
              <a:t> to </a:t>
            </a:r>
            <a:r>
              <a:rPr lang="en-US" sz="1200" b="0" i="0" u="none" strike="noStrike" kern="1200" dirty="0" smtClean="0">
                <a:solidFill>
                  <a:schemeClr val="tx1"/>
                </a:solidFill>
                <a:effectLst/>
                <a:latin typeface="+mn-lt"/>
                <a:ea typeface="+mn-ea"/>
                <a:cs typeface="+mn-cs"/>
                <a:hlinkClick r:id="rId5"/>
              </a:rPr>
              <a:t>22333</a:t>
            </a:r>
            <a:r>
              <a:rPr lang="en-US" sz="1200" b="0" i="0" kern="1200" dirty="0" smtClean="0">
                <a:solidFill>
                  <a:schemeClr val="tx1"/>
                </a:solidFill>
                <a:effectLst/>
                <a:latin typeface="+mn-lt"/>
                <a:ea typeface="+mn-ea"/>
                <a:cs typeface="+mn-cs"/>
              </a:rPr>
              <a:t> to join the session, then they text A, B, C,</a:t>
            </a:r>
            <a:r>
              <a:rPr lang="en-US" sz="1200" b="0" i="0" kern="1200" baseline="0" dirty="0" smtClean="0">
                <a:solidFill>
                  <a:schemeClr val="tx1"/>
                </a:solidFill>
                <a:effectLst/>
                <a:latin typeface="+mn-lt"/>
                <a:ea typeface="+mn-ea"/>
                <a:cs typeface="+mn-cs"/>
              </a:rPr>
              <a:t> D, or 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4BCB7D-BF4E-1446-AA25-7CBBEE977063}"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55687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CIS 406 / 606 Winter 2010-2011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CIS 406 / 606 Winter 2010-2011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274638" y="550863"/>
            <a:ext cx="8237537" cy="1143000"/>
          </a:xfrm>
        </p:spPr>
        <p:txBody>
          <a:bodyPr/>
          <a:lstStyle>
            <a:lvl1pPr>
              <a:defRPr sz="4000"/>
            </a:lvl1pPr>
          </a:lstStyle>
          <a:p>
            <a:r>
              <a:rPr lang="en-US"/>
              <a:t>Click to edit Master title style</a:t>
            </a:r>
          </a:p>
        </p:txBody>
      </p:sp>
      <p:sp>
        <p:nvSpPr>
          <p:cNvPr id="63491" name="Rectangle 3"/>
          <p:cNvSpPr>
            <a:spLocks noGrp="1" noChangeArrowheads="1"/>
          </p:cNvSpPr>
          <p:nvPr>
            <p:ph type="subTitle" idx="1"/>
          </p:nvPr>
        </p:nvSpPr>
        <p:spPr>
          <a:xfrm>
            <a:off x="206375" y="2754313"/>
            <a:ext cx="5697538" cy="608012"/>
          </a:xfrm>
        </p:spPr>
        <p:txBody>
          <a:bodyPr/>
          <a:lstStyle>
            <a:lvl1pPr marL="0" indent="0">
              <a:buFontTx/>
              <a:buNone/>
              <a:defRPr/>
            </a:lvl1pPr>
          </a:lstStyle>
          <a:p>
            <a:r>
              <a:rPr lang="en-US"/>
              <a:t>Click to edit Master subtitle style</a:t>
            </a:r>
          </a:p>
        </p:txBody>
      </p:sp>
      <p:sp>
        <p:nvSpPr>
          <p:cNvPr id="4" name="Rectangle 4"/>
          <p:cNvSpPr>
            <a:spLocks noGrp="1" noChangeArrowheads="1"/>
          </p:cNvSpPr>
          <p:nvPr>
            <p:ph type="dt" sz="half" idx="10"/>
          </p:nvPr>
        </p:nvSpPr>
        <p:spPr>
          <a:xfrm>
            <a:off x="292100" y="6196013"/>
            <a:ext cx="1905000" cy="458787"/>
          </a:xfrm>
        </p:spPr>
        <p:txBody>
          <a:bodyPr/>
          <a:lstStyle>
            <a:lvl1pPr>
              <a:defRPr smtClean="0"/>
            </a:lvl1pPr>
          </a:lstStyle>
          <a:p>
            <a:pPr>
              <a:defRPr/>
            </a:pPr>
            <a:endParaRPr lang="en-US">
              <a:solidFill>
                <a:srgbClr val="000000"/>
              </a:solidFill>
            </a:endParaRPr>
          </a:p>
        </p:txBody>
      </p:sp>
      <p:sp>
        <p:nvSpPr>
          <p:cNvPr id="5" name="Rectangle 5"/>
          <p:cNvSpPr>
            <a:spLocks noGrp="1" noChangeArrowheads="1"/>
          </p:cNvSpPr>
          <p:nvPr>
            <p:ph type="ftr" sz="quarter" idx="11"/>
          </p:nvPr>
        </p:nvSpPr>
        <p:spPr>
          <a:xfrm>
            <a:off x="2746375" y="6196013"/>
            <a:ext cx="3981450" cy="458787"/>
          </a:xfrm>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xfrm>
            <a:off x="7246938" y="6196013"/>
            <a:ext cx="1676400" cy="458787"/>
          </a:xfrm>
        </p:spPr>
        <p:txBody>
          <a:bodyPr/>
          <a:lstStyle>
            <a:lvl1pPr>
              <a:defRPr sz="1400" smtClean="0"/>
            </a:lvl1pPr>
          </a:lstStyle>
          <a:p>
            <a:pPr>
              <a:defRPr/>
            </a:pPr>
            <a:fld id="{A343676B-0ACD-42AD-9D2E-AB8F1F20E81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1683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610174-9713-4781-BC36-61B27C0E3B3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80885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B4701B9-A56A-424D-91AE-3AB1F2A29A8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3762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7800" y="1652588"/>
            <a:ext cx="4316413"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52588"/>
            <a:ext cx="4316412"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5A08582-8F2C-4870-B76D-DD488BFD0E7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98170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F88F2A4-192F-46EF-866B-91229F3117B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32655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FBD6837-350C-404F-9D46-BB85BFABF66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56466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3C3D1E4-F60E-4FBC-9C6E-7C49FC4FC7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830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96A198-8C22-4A8C-8DCE-308631A78EC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031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A3302D6-7E09-4AA7-BCC2-E9429F5B83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75116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CDDBBA2-75EA-4B05-BD28-CADFDD96C02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26606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7513" y="138113"/>
            <a:ext cx="2195512" cy="5921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7800" y="138113"/>
            <a:ext cx="6437313" cy="5921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892A483-9679-4828-9A8E-28F4CB34B3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7245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7800" y="1652588"/>
            <a:ext cx="4316413"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6613" y="1652588"/>
            <a:ext cx="4316412" cy="44069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7FA51F-76A5-40CB-91EF-E9D91AE692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65207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29394"/>
            <a:ext cx="6835775" cy="895350"/>
          </a:xfrm>
        </p:spPr>
        <p:txBody>
          <a:bodyPr/>
          <a:lstStyle/>
          <a:p>
            <a:r>
              <a:rPr lang="en-US" dirty="0" smtClean="0"/>
              <a:t>Click to edit Master title style</a:t>
            </a:r>
            <a:endParaRPr lang="en-GB" dirty="0"/>
          </a:p>
        </p:txBody>
      </p:sp>
      <p:sp>
        <p:nvSpPr>
          <p:cNvPr id="3" name="Content Placeholder 2"/>
          <p:cNvSpPr>
            <a:spLocks noGrp="1"/>
          </p:cNvSpPr>
          <p:nvPr>
            <p:ph idx="1"/>
          </p:nvPr>
        </p:nvSpPr>
        <p:spPr>
          <a:xfrm>
            <a:off x="684213" y="1079500"/>
            <a:ext cx="7770812" cy="22774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Content Placeholder 2"/>
          <p:cNvSpPr>
            <a:spLocks noGrp="1"/>
          </p:cNvSpPr>
          <p:nvPr>
            <p:ph idx="13"/>
          </p:nvPr>
        </p:nvSpPr>
        <p:spPr>
          <a:xfrm>
            <a:off x="684213" y="3573016"/>
            <a:ext cx="7770812" cy="2277492"/>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a:spLocks noGrp="1" noChangeArrowheads="1"/>
          </p:cNvSpPr>
          <p:nvPr>
            <p:ph type="dt" idx="14"/>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idx="15"/>
          </p:nvPr>
        </p:nvSpPr>
        <p:spPr>
          <a:ln/>
        </p:spPr>
        <p:txBody>
          <a:bodyPr/>
          <a:lstStyle>
            <a:lvl1pPr>
              <a:defRPr/>
            </a:lvl1pPr>
          </a:lstStyle>
          <a:p>
            <a:pPr>
              <a:defRPr/>
            </a:pPr>
            <a:endParaRPr lang="en-GB">
              <a:solidFill>
                <a:srgbClr val="000000"/>
              </a:solidFill>
            </a:endParaRPr>
          </a:p>
        </p:txBody>
      </p:sp>
      <p:sp>
        <p:nvSpPr>
          <p:cNvPr id="8" name="Rectangle 6"/>
          <p:cNvSpPr>
            <a:spLocks noGrp="1" noChangeArrowheads="1"/>
          </p:cNvSpPr>
          <p:nvPr>
            <p:ph type="sldNum" idx="16"/>
          </p:nvPr>
        </p:nvSpPr>
        <p:spPr>
          <a:ln/>
        </p:spPr>
        <p:txBody>
          <a:bodyPr/>
          <a:lstStyle>
            <a:lvl1pPr>
              <a:defRPr/>
            </a:lvl1pPr>
          </a:lstStyle>
          <a:p>
            <a:pPr>
              <a:defRPr/>
            </a:pPr>
            <a:fld id="{C0B3AE80-A9A9-4A26-B7F8-0E896EA5464D}"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3036403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picture narrow">
    <p:spTree>
      <p:nvGrpSpPr>
        <p:cNvPr id="1" name=""/>
        <p:cNvGrpSpPr/>
        <p:nvPr/>
      </p:nvGrpSpPr>
      <p:grpSpPr>
        <a:xfrm>
          <a:off x="0" y="0"/>
          <a:ext cx="0" cy="0"/>
          <a:chOff x="0" y="0"/>
          <a:chExt cx="0" cy="0"/>
        </a:xfrm>
      </p:grpSpPr>
      <p:sp>
        <p:nvSpPr>
          <p:cNvPr id="2" name="Title 1"/>
          <p:cNvSpPr>
            <a:spLocks noGrp="1"/>
          </p:cNvSpPr>
          <p:nvPr>
            <p:ph type="title"/>
          </p:nvPr>
        </p:nvSpPr>
        <p:spPr>
          <a:xfrm>
            <a:off x="647700" y="229394"/>
            <a:ext cx="6835775" cy="607318"/>
          </a:xfrm>
        </p:spPr>
        <p:txBody>
          <a:bodyPr/>
          <a:lstStyle>
            <a:lvl1pPr>
              <a:defRPr sz="2600"/>
            </a:lvl1pPr>
          </a:lstStyle>
          <a:p>
            <a:r>
              <a:rPr lang="en-US" dirty="0" smtClean="0"/>
              <a:t>Click to edit Master title style</a:t>
            </a:r>
            <a:endParaRPr lang="en-GB" dirty="0"/>
          </a:p>
        </p:txBody>
      </p:sp>
      <p:sp>
        <p:nvSpPr>
          <p:cNvPr id="7" name="Picture Placeholder 2"/>
          <p:cNvSpPr>
            <a:spLocks noGrp="1"/>
          </p:cNvSpPr>
          <p:nvPr>
            <p:ph type="pic" idx="1"/>
          </p:nvPr>
        </p:nvSpPr>
        <p:spPr>
          <a:xfrm>
            <a:off x="2482752" y="980728"/>
            <a:ext cx="4105472" cy="56886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Rectangle 4"/>
          <p:cNvSpPr>
            <a:spLocks noGrp="1" noChangeArrowheads="1"/>
          </p:cNvSpPr>
          <p:nvPr>
            <p:ph type="dt"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sldNum" idx="11"/>
          </p:nvPr>
        </p:nvSpPr>
        <p:spPr>
          <a:ln/>
        </p:spPr>
        <p:txBody>
          <a:bodyPr/>
          <a:lstStyle>
            <a:lvl1pPr>
              <a:defRPr/>
            </a:lvl1pPr>
          </a:lstStyle>
          <a:p>
            <a:pPr>
              <a:defRPr/>
            </a:pPr>
            <a:fld id="{0B174544-D8DC-4E13-B71B-630FBBB6FC60}" type="slidenum">
              <a:rPr lang="en-GB">
                <a:solidFill>
                  <a:srgbClr val="000000"/>
                </a:solidFill>
              </a:rPr>
              <a:pPr>
                <a:defRPr/>
              </a:pPr>
              <a:t>‹#›</a:t>
            </a:fld>
            <a:endParaRPr lang="en-GB">
              <a:solidFill>
                <a:srgbClr val="000000"/>
              </a:solidFill>
            </a:endParaRPr>
          </a:p>
        </p:txBody>
      </p:sp>
      <p:sp>
        <p:nvSpPr>
          <p:cNvPr id="6" name="Rectangle 6"/>
          <p:cNvSpPr>
            <a:spLocks noGrp="1" noChangeArrowheads="1"/>
          </p:cNvSpPr>
          <p:nvPr>
            <p:ph type="ftr" idx="12"/>
          </p:nvPr>
        </p:nvSpPr>
        <p:spPr>
          <a:ln/>
        </p:spPr>
        <p:txBody>
          <a:bodyPr/>
          <a:lstStyle>
            <a:lvl1pPr>
              <a:defRPr/>
            </a:lvl1pPr>
          </a:lstStyle>
          <a:p>
            <a:pPr>
              <a:defRPr/>
            </a:pPr>
            <a:endParaRPr lang="en-GB">
              <a:solidFill>
                <a:srgbClr val="000000"/>
              </a:solidFill>
            </a:endParaRPr>
          </a:p>
        </p:txBody>
      </p:sp>
    </p:spTree>
    <p:extLst>
      <p:ext uri="{BB962C8B-B14F-4D97-AF65-F5344CB8AC3E}">
        <p14:creationId xmlns:p14="http://schemas.microsoft.com/office/powerpoint/2010/main" val="4062833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Content Placeholder 2"/>
          <p:cNvSpPr>
            <a:spLocks noGrp="1"/>
          </p:cNvSpPr>
          <p:nvPr>
            <p:ph idx="13"/>
          </p:nvPr>
        </p:nvSpPr>
        <p:spPr>
          <a:xfrm>
            <a:off x="329580" y="1079500"/>
            <a:ext cx="7770812" cy="2277492"/>
          </a:xfrm>
        </p:spPr>
        <p:txBody>
          <a:bodyPr/>
          <a:lstStyle>
            <a:lvl1pPr>
              <a:defRPr b="1"/>
            </a:lvl1pPr>
            <a:lvl2pPr marL="800100" indent="-342900">
              <a:buFontTx/>
              <a:buBlip>
                <a:blip r:embed="rId2"/>
              </a:buBlip>
              <a:defRPr sz="2000" i="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647700" y="229394"/>
            <a:ext cx="6835775" cy="895350"/>
          </a:xfrm>
        </p:spPr>
        <p:txBody>
          <a:bodyPr/>
          <a:lstStyle/>
          <a:p>
            <a:r>
              <a:rPr lang="en-US" dirty="0" smtClean="0"/>
              <a:t>Click to edit Master title style</a:t>
            </a:r>
            <a:endParaRPr lang="en-GB" dirty="0"/>
          </a:p>
        </p:txBody>
      </p:sp>
      <p:sp>
        <p:nvSpPr>
          <p:cNvPr id="4" name="Rectangle 4"/>
          <p:cNvSpPr>
            <a:spLocks noGrp="1" noChangeArrowheads="1"/>
          </p:cNvSpPr>
          <p:nvPr>
            <p:ph type="dt" idx="14"/>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idx="15"/>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idx="16"/>
          </p:nvPr>
        </p:nvSpPr>
        <p:spPr>
          <a:ln/>
        </p:spPr>
        <p:txBody>
          <a:bodyPr/>
          <a:lstStyle>
            <a:lvl1pPr>
              <a:defRPr/>
            </a:lvl1pPr>
          </a:lstStyle>
          <a:p>
            <a:pPr>
              <a:defRPr/>
            </a:pPr>
            <a:fld id="{BD576DFF-DAE5-48B7-8081-A7128F99154D}"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1771742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77800" y="1652588"/>
            <a:ext cx="4316413"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6613" y="1652588"/>
            <a:ext cx="4316412"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7AA2BF9-FC36-4A0B-833A-74B0649220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25821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92866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8322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878048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0775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2920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242704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7465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816491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822806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14699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607F5-FE32-9745-9440-E836A6753442}" type="datetimeFigureOut">
              <a:rPr lang="en-US" smtClean="0">
                <a:solidFill>
                  <a:prstClr val="black">
                    <a:tint val="75000"/>
                  </a:prstClr>
                </a:solidFill>
              </a:rPr>
              <a:pPr/>
              <a:t>7/21/2016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547FFA-FB94-B749-9438-0D1AF91720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379273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6512" y="21771"/>
            <a:ext cx="3990975" cy="2123053"/>
          </a:xfrm>
          <a:prstGeom prst="rect">
            <a:avLst/>
          </a:prstGeom>
        </p:spPr>
      </p:pic>
      <p:sp>
        <p:nvSpPr>
          <p:cNvPr id="9"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207314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2400" y="6283799"/>
            <a:ext cx="928687" cy="494028"/>
          </a:xfrm>
          <a:prstGeom prst="rect">
            <a:avLst/>
          </a:prstGeom>
        </p:spPr>
      </p:pic>
    </p:spTree>
    <p:extLst>
      <p:ext uri="{BB962C8B-B14F-4D97-AF65-F5344CB8AC3E}">
        <p14:creationId xmlns:p14="http://schemas.microsoft.com/office/powerpoint/2010/main" val="17547019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7"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12202581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8"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5259493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10"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39320157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6"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5714025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5"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38764472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78434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57073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00112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229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29394"/>
            <a:ext cx="6835775" cy="895350"/>
          </a:xfrm>
        </p:spPr>
        <p:txBody>
          <a:bodyPr/>
          <a:lstStyle/>
          <a:p>
            <a:r>
              <a:rPr lang="en-US" dirty="0" smtClean="0"/>
              <a:t>Click to edit Master title style</a:t>
            </a:r>
            <a:endParaRPr lang="en-GB" dirty="0"/>
          </a:p>
        </p:txBody>
      </p:sp>
      <p:sp>
        <p:nvSpPr>
          <p:cNvPr id="3" name="Content Placeholder 2"/>
          <p:cNvSpPr>
            <a:spLocks noGrp="1"/>
          </p:cNvSpPr>
          <p:nvPr>
            <p:ph idx="1"/>
          </p:nvPr>
        </p:nvSpPr>
        <p:spPr>
          <a:xfrm>
            <a:off x="684213" y="1079500"/>
            <a:ext cx="7770812" cy="22774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Content Placeholder 2"/>
          <p:cNvSpPr>
            <a:spLocks noGrp="1"/>
          </p:cNvSpPr>
          <p:nvPr>
            <p:ph idx="13"/>
          </p:nvPr>
        </p:nvSpPr>
        <p:spPr>
          <a:xfrm>
            <a:off x="684213" y="3573016"/>
            <a:ext cx="7770812" cy="2277492"/>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a:spLocks noGrp="1" noChangeArrowheads="1"/>
          </p:cNvSpPr>
          <p:nvPr>
            <p:ph type="dt" idx="14"/>
          </p:nvPr>
        </p:nvSpPr>
        <p:spPr>
          <a:ln/>
        </p:spPr>
        <p:txBody>
          <a:bodyPr/>
          <a:lstStyle>
            <a:lvl1pPr>
              <a:defRPr/>
            </a:lvl1pPr>
          </a:lstStyle>
          <a:p>
            <a:pPr>
              <a:defRPr/>
            </a:pPr>
            <a:endParaRPr lang="en-GB">
              <a:solidFill>
                <a:prstClr val="black">
                  <a:tint val="75000"/>
                </a:prstClr>
              </a:solidFill>
            </a:endParaRPr>
          </a:p>
        </p:txBody>
      </p:sp>
      <p:sp>
        <p:nvSpPr>
          <p:cNvPr id="6" name="Rectangle 5"/>
          <p:cNvSpPr>
            <a:spLocks noGrp="1" noChangeArrowheads="1"/>
          </p:cNvSpPr>
          <p:nvPr>
            <p:ph type="ftr" idx="15"/>
          </p:nvPr>
        </p:nvSpPr>
        <p:spPr>
          <a:ln/>
        </p:spPr>
        <p:txBody>
          <a:bodyPr/>
          <a:lstStyle>
            <a:lvl1pPr>
              <a:defRPr/>
            </a:lvl1pPr>
          </a:lstStyle>
          <a:p>
            <a:pPr>
              <a:defRPr/>
            </a:pPr>
            <a:endParaRPr lang="en-GB">
              <a:solidFill>
                <a:prstClr val="black">
                  <a:tint val="75000"/>
                </a:prstClr>
              </a:solidFill>
            </a:endParaRPr>
          </a:p>
        </p:txBody>
      </p:sp>
      <p:sp>
        <p:nvSpPr>
          <p:cNvPr id="8" name="Rectangle 6"/>
          <p:cNvSpPr>
            <a:spLocks noGrp="1" noChangeArrowheads="1"/>
          </p:cNvSpPr>
          <p:nvPr>
            <p:ph type="sldNum" idx="16"/>
          </p:nvPr>
        </p:nvSpPr>
        <p:spPr>
          <a:ln/>
        </p:spPr>
        <p:txBody>
          <a:bodyPr/>
          <a:lstStyle>
            <a:lvl1pPr>
              <a:defRPr/>
            </a:lvl1pPr>
          </a:lstStyle>
          <a:p>
            <a:pPr>
              <a:defRPr/>
            </a:pPr>
            <a:fld id="{C0B3AE80-A9A9-4A26-B7F8-0E896EA5464D}"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4535111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6512" y="21771"/>
            <a:ext cx="3990975" cy="2123053"/>
          </a:xfrm>
          <a:prstGeom prst="rect">
            <a:avLst/>
          </a:prstGeom>
        </p:spPr>
      </p:pic>
      <p:sp>
        <p:nvSpPr>
          <p:cNvPr id="9"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16603593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2400" y="6283799"/>
            <a:ext cx="928687" cy="494028"/>
          </a:xfrm>
          <a:prstGeom prst="rect">
            <a:avLst/>
          </a:prstGeom>
        </p:spPr>
      </p:pic>
    </p:spTree>
    <p:extLst>
      <p:ext uri="{BB962C8B-B14F-4D97-AF65-F5344CB8AC3E}">
        <p14:creationId xmlns:p14="http://schemas.microsoft.com/office/powerpoint/2010/main" val="5429950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7"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41475030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8"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11752246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10"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39506392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6"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19234215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5" name="Date Placeholder 3"/>
          <p:cNvSpPr>
            <a:spLocks noGrp="1"/>
          </p:cNvSpPr>
          <p:nvPr>
            <p:ph type="dt" sz="half" idx="10"/>
          </p:nvPr>
        </p:nvSpPr>
        <p:spPr>
          <a:xfrm>
            <a:off x="228600" y="6412702"/>
            <a:ext cx="2133600" cy="365125"/>
          </a:xfrm>
        </p:spPr>
        <p:txBody>
          <a:bodyPr/>
          <a:lstStyle>
            <a:lvl1pPr>
              <a:defRPr/>
            </a:lvl1pPr>
          </a:lstStyle>
          <a:p>
            <a:r>
              <a:rPr lang="en-US" dirty="0" smtClean="0">
                <a:solidFill>
                  <a:prstClr val="black">
                    <a:tint val="75000"/>
                  </a:prstClr>
                </a:solidFill>
              </a:rPr>
              <a:t>Woerner - R U a </a:t>
            </a:r>
            <a:r>
              <a:rPr lang="en-US" dirty="0" err="1" smtClean="0">
                <a:solidFill>
                  <a:prstClr val="black">
                    <a:tint val="75000"/>
                  </a:prstClr>
                </a:solidFill>
              </a:rPr>
              <a:t>H@cker</a:t>
            </a:r>
            <a:r>
              <a:rPr lang="en-US" dirty="0" smtClean="0">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38238942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70511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991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92235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81947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29394"/>
            <a:ext cx="6835775" cy="895350"/>
          </a:xfrm>
        </p:spPr>
        <p:txBody>
          <a:bodyPr/>
          <a:lstStyle/>
          <a:p>
            <a:r>
              <a:rPr lang="en-US" dirty="0" smtClean="0"/>
              <a:t>Click to edit Master title style</a:t>
            </a:r>
            <a:endParaRPr lang="en-GB" dirty="0"/>
          </a:p>
        </p:txBody>
      </p:sp>
      <p:sp>
        <p:nvSpPr>
          <p:cNvPr id="3" name="Content Placeholder 2"/>
          <p:cNvSpPr>
            <a:spLocks noGrp="1"/>
          </p:cNvSpPr>
          <p:nvPr>
            <p:ph idx="1"/>
          </p:nvPr>
        </p:nvSpPr>
        <p:spPr>
          <a:xfrm>
            <a:off x="684213" y="1079500"/>
            <a:ext cx="7770812" cy="22774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Content Placeholder 2"/>
          <p:cNvSpPr>
            <a:spLocks noGrp="1"/>
          </p:cNvSpPr>
          <p:nvPr>
            <p:ph idx="13"/>
          </p:nvPr>
        </p:nvSpPr>
        <p:spPr>
          <a:xfrm>
            <a:off x="684213" y="3573016"/>
            <a:ext cx="7770812" cy="2277492"/>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a:spLocks noGrp="1" noChangeArrowheads="1"/>
          </p:cNvSpPr>
          <p:nvPr>
            <p:ph type="dt" idx="14"/>
          </p:nvPr>
        </p:nvSpPr>
        <p:spPr>
          <a:ln/>
        </p:spPr>
        <p:txBody>
          <a:bodyPr/>
          <a:lstStyle>
            <a:lvl1pPr>
              <a:defRPr/>
            </a:lvl1pPr>
          </a:lstStyle>
          <a:p>
            <a:pPr>
              <a:defRPr/>
            </a:pPr>
            <a:endParaRPr lang="en-GB">
              <a:solidFill>
                <a:prstClr val="black">
                  <a:tint val="75000"/>
                </a:prstClr>
              </a:solidFill>
            </a:endParaRPr>
          </a:p>
        </p:txBody>
      </p:sp>
      <p:sp>
        <p:nvSpPr>
          <p:cNvPr id="6" name="Rectangle 5"/>
          <p:cNvSpPr>
            <a:spLocks noGrp="1" noChangeArrowheads="1"/>
          </p:cNvSpPr>
          <p:nvPr>
            <p:ph type="ftr" idx="15"/>
          </p:nvPr>
        </p:nvSpPr>
        <p:spPr>
          <a:ln/>
        </p:spPr>
        <p:txBody>
          <a:bodyPr/>
          <a:lstStyle>
            <a:lvl1pPr>
              <a:defRPr/>
            </a:lvl1pPr>
          </a:lstStyle>
          <a:p>
            <a:pPr>
              <a:defRPr/>
            </a:pPr>
            <a:endParaRPr lang="en-GB">
              <a:solidFill>
                <a:prstClr val="black">
                  <a:tint val="75000"/>
                </a:prstClr>
              </a:solidFill>
            </a:endParaRPr>
          </a:p>
        </p:txBody>
      </p:sp>
      <p:sp>
        <p:nvSpPr>
          <p:cNvPr id="8" name="Rectangle 6"/>
          <p:cNvSpPr>
            <a:spLocks noGrp="1" noChangeArrowheads="1"/>
          </p:cNvSpPr>
          <p:nvPr>
            <p:ph type="sldNum" idx="16"/>
          </p:nvPr>
        </p:nvSpPr>
        <p:spPr>
          <a:ln/>
        </p:spPr>
        <p:txBody>
          <a:bodyPr/>
          <a:lstStyle>
            <a:lvl1pPr>
              <a:defRPr/>
            </a:lvl1pPr>
          </a:lstStyle>
          <a:p>
            <a:pPr>
              <a:defRPr/>
            </a:pPr>
            <a:fld id="{C0B3AE80-A9A9-4A26-B7F8-0E896EA5464D}"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24068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heme" Target="../theme/theme5.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CIS 406 / 606 Winter 2010-2011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06375" y="138113"/>
            <a:ext cx="7343775" cy="846137"/>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177800" y="1652588"/>
            <a:ext cx="8785225" cy="44069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468" name="Rectangle 4"/>
          <p:cNvSpPr>
            <a:spLocks noGrp="1" noChangeArrowheads="1"/>
          </p:cNvSpPr>
          <p:nvPr>
            <p:ph type="dt" sz="half" idx="2"/>
          </p:nvPr>
        </p:nvSpPr>
        <p:spPr bwMode="auto">
          <a:xfrm>
            <a:off x="153988" y="6248400"/>
            <a:ext cx="1905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300" smtClean="0"/>
            </a:lvl1pPr>
          </a:lstStyle>
          <a:p>
            <a:pPr eaLnBrk="0" fontAlgn="base" hangingPunct="0">
              <a:spcBef>
                <a:spcPct val="0"/>
              </a:spcBef>
              <a:spcAft>
                <a:spcPct val="0"/>
              </a:spcAft>
              <a:defRPr/>
            </a:pPr>
            <a:endParaRPr lang="en-US">
              <a:solidFill>
                <a:srgbClr val="000000"/>
              </a:solidFill>
            </a:endParaRPr>
          </a:p>
        </p:txBody>
      </p:sp>
      <p:sp>
        <p:nvSpPr>
          <p:cNvPr id="62469" name="Rectangle 5"/>
          <p:cNvSpPr>
            <a:spLocks noGrp="1" noChangeArrowheads="1"/>
          </p:cNvSpPr>
          <p:nvPr>
            <p:ph type="ftr" sz="quarter" idx="3"/>
          </p:nvPr>
        </p:nvSpPr>
        <p:spPr bwMode="auto">
          <a:xfrm>
            <a:off x="3157538" y="6248400"/>
            <a:ext cx="2894012"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300" smtClean="0"/>
            </a:lvl1pPr>
          </a:lstStyle>
          <a:p>
            <a:pPr eaLnBrk="0" fontAlgn="base" hangingPunct="0">
              <a:spcBef>
                <a:spcPct val="0"/>
              </a:spcBef>
              <a:spcAft>
                <a:spcPct val="0"/>
              </a:spcAft>
              <a:defRPr/>
            </a:pPr>
            <a:endParaRPr lang="en-US">
              <a:solidFill>
                <a:srgbClr val="000000"/>
              </a:solidFill>
            </a:endParaRPr>
          </a:p>
        </p:txBody>
      </p:sp>
      <p:sp>
        <p:nvSpPr>
          <p:cNvPr id="62470" name="Rectangle 6"/>
          <p:cNvSpPr>
            <a:spLocks noGrp="1" noChangeArrowheads="1"/>
          </p:cNvSpPr>
          <p:nvPr>
            <p:ph type="sldNum" sz="quarter" idx="4"/>
          </p:nvPr>
        </p:nvSpPr>
        <p:spPr bwMode="auto">
          <a:xfrm>
            <a:off x="3810000" y="6248400"/>
            <a:ext cx="1905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300" smtClean="0"/>
            </a:lvl1pPr>
          </a:lstStyle>
          <a:p>
            <a:pPr eaLnBrk="0" fontAlgn="base" hangingPunct="0">
              <a:spcBef>
                <a:spcPct val="0"/>
              </a:spcBef>
              <a:spcAft>
                <a:spcPct val="0"/>
              </a:spcAft>
              <a:defRPr/>
            </a:pPr>
            <a:fld id="{00E8C049-5805-41A7-8C39-8E74289C41C1}"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952681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eaLnBrk="0" fontAlgn="base" hangingPunct="0">
        <a:spcBef>
          <a:spcPct val="0"/>
        </a:spcBef>
        <a:spcAft>
          <a:spcPct val="0"/>
        </a:spcAft>
        <a:defRPr sz="3600" b="1">
          <a:solidFill>
            <a:schemeClr val="tx2"/>
          </a:solidFill>
          <a:latin typeface="Arial" charset="0"/>
        </a:defRPr>
      </a:lvl6pPr>
      <a:lvl7pPr marL="914400" algn="l" rtl="0" eaLnBrk="0" fontAlgn="base" hangingPunct="0">
        <a:spcBef>
          <a:spcPct val="0"/>
        </a:spcBef>
        <a:spcAft>
          <a:spcPct val="0"/>
        </a:spcAft>
        <a:defRPr sz="3600" b="1">
          <a:solidFill>
            <a:schemeClr val="tx2"/>
          </a:solidFill>
          <a:latin typeface="Arial" charset="0"/>
        </a:defRPr>
      </a:lvl7pPr>
      <a:lvl8pPr marL="1371600" algn="l" rtl="0" eaLnBrk="0" fontAlgn="base" hangingPunct="0">
        <a:spcBef>
          <a:spcPct val="0"/>
        </a:spcBef>
        <a:spcAft>
          <a:spcPct val="0"/>
        </a:spcAft>
        <a:defRPr sz="3600" b="1">
          <a:solidFill>
            <a:schemeClr val="tx2"/>
          </a:solidFill>
          <a:latin typeface="Arial" charset="0"/>
        </a:defRPr>
      </a:lvl8pPr>
      <a:lvl9pPr marL="1828800" algn="l"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2BD607F5-FE32-9745-9440-E836A6753442}" type="datetimeFigureOut">
              <a:rPr lang="en-US" smtClean="0">
                <a:solidFill>
                  <a:prstClr val="black">
                    <a:tint val="75000"/>
                  </a:prstClr>
                </a:solidFill>
              </a:rPr>
              <a:pPr defTabSz="457200"/>
              <a:t>7/21/2016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2C547FFA-FB94-B749-9438-0D1AF9172022}"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72834331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rPr>
              <a:t>CIS 406 / 606 Winter 2010-2011</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821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rPr>
              <a:t>CIS 406 / 606 Winter 2010-2011</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611640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hyperlink" Target="https://www.polleverywhere.com/multiple_choice_polls/ouhZwo1S1qTYvzJ?preview=true" TargetMode="External"/><Relationship Id="rId2" Type="http://schemas.openxmlformats.org/officeDocument/2006/relationships/slideLayout" Target="../slideLayouts/slideLayout28.xml"/><Relationship Id="rId1" Type="http://schemas.openxmlformats.org/officeDocument/2006/relationships/tags" Target="../tags/tag2.xml"/><Relationship Id="rId6" Type="http://schemas.openxmlformats.org/officeDocument/2006/relationships/hyperlink" Target="http://www.polleverywhere.com/app/help" TargetMode="External"/><Relationship Id="rId5" Type="http://schemas.openxmlformats.org/officeDocument/2006/relationships/hyperlink" Target="http://www.polleverywhere.com/app"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tomjsteel.files.wordpress.com/2012/05/with-great-power-comes-great-responsibility-spider-man.jpe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hyperlink" Target="https://www.google.com/advanced_search" TargetMode="Externa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www.stopthinkconnect.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uhiCFdWeQf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youtube.com/watch?v=hut3VRL5X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
            <a:ext cx="3338512" cy="427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850901" y="4214812"/>
            <a:ext cx="4038601" cy="1476375"/>
          </a:xfrm>
        </p:spPr>
        <p:txBody>
          <a:bodyPr>
            <a:normAutofit/>
          </a:bodyPr>
          <a:lstStyle/>
          <a:p>
            <a:r>
              <a:rPr lang="en-US" sz="2800" dirty="0" smtClean="0">
                <a:solidFill>
                  <a:srgbClr val="0070C0"/>
                </a:solidFill>
                <a:latin typeface="Arial" panose="020B0604020202020204" pitchFamily="34" charset="0"/>
                <a:cs typeface="Arial" panose="020B0604020202020204" pitchFamily="34" charset="0"/>
              </a:rPr>
              <a:t>July 18-22, 2016</a:t>
            </a:r>
            <a:endParaRPr lang="en-US" sz="2800" dirty="0">
              <a:solidFill>
                <a:srgbClr val="0070C0"/>
              </a:solidFill>
              <a:latin typeface="Arial" panose="020B0604020202020204" pitchFamily="34" charset="0"/>
              <a:cs typeface="Arial" panose="020B0604020202020204" pitchFamily="34" charset="0"/>
            </a:endParaRPr>
          </a:p>
        </p:txBody>
      </p:sp>
      <p:pic>
        <p:nvPicPr>
          <p:cNvPr id="3" name="Picture 2" descr="http://aimforbrilliance.org/wp-content/themes/aimins/images/aim-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06" y="5334000"/>
            <a:ext cx="2579396" cy="8426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p:nvPr/>
        </p:nvPicPr>
        <p:blipFill>
          <a:blip r:embed="rId5" cstate="print">
            <a:extLst>
              <a:ext uri="{28A0092B-C50C-407E-A947-70E740481C1C}">
                <a14:useLocalDpi xmlns:a14="http://schemas.microsoft.com/office/drawing/2010/main" val="0"/>
              </a:ext>
            </a:extLst>
          </a:blip>
          <a:stretch>
            <a:fillRect/>
          </a:stretch>
        </p:blipFill>
        <p:spPr>
          <a:xfrm>
            <a:off x="6400800" y="4953000"/>
            <a:ext cx="1752600" cy="1640502"/>
          </a:xfrm>
          <a:prstGeom prst="rect">
            <a:avLst/>
          </a:prstGeom>
        </p:spPr>
      </p:pic>
      <p:pic>
        <p:nvPicPr>
          <p:cNvPr id="6" name="Picture 2" descr="https://www.gen-cyber.com/img/gencyber-logo-smal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2392" y="762000"/>
            <a:ext cx="4010975" cy="2676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0912" y="6172613"/>
            <a:ext cx="2438400" cy="602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5410" name="Picture 2" descr="MCj01345490000[1]"/>
          <p:cNvPicPr>
            <a:picLocks noChangeAspect="1" noChangeArrowheads="1"/>
          </p:cNvPicPr>
          <p:nvPr/>
        </p:nvPicPr>
        <p:blipFill>
          <a:blip r:embed="rId2" cstate="print"/>
          <a:srcRect/>
          <a:stretch>
            <a:fillRect/>
          </a:stretch>
        </p:blipFill>
        <p:spPr bwMode="auto">
          <a:xfrm>
            <a:off x="7086600" y="1981200"/>
            <a:ext cx="1343025" cy="2681288"/>
          </a:xfrm>
          <a:prstGeom prst="rect">
            <a:avLst/>
          </a:prstGeom>
          <a:noFill/>
        </p:spPr>
      </p:pic>
      <p:sp>
        <p:nvSpPr>
          <p:cNvPr id="785411" name="Rectangle 3"/>
          <p:cNvSpPr>
            <a:spLocks noGrp="1" noChangeArrowheads="1"/>
          </p:cNvSpPr>
          <p:nvPr>
            <p:ph type="title"/>
          </p:nvPr>
        </p:nvSpPr>
        <p:spPr/>
        <p:txBody>
          <a:bodyPr/>
          <a:lstStyle/>
          <a:p>
            <a:r>
              <a:rPr lang="en-US"/>
              <a:t>Identity Paradox</a:t>
            </a:r>
          </a:p>
        </p:txBody>
      </p:sp>
      <p:sp>
        <p:nvSpPr>
          <p:cNvPr id="6" name="Content Placeholder 2"/>
          <p:cNvSpPr>
            <a:spLocks noGrp="1"/>
          </p:cNvSpPr>
          <p:nvPr>
            <p:ph idx="1"/>
          </p:nvPr>
        </p:nvSpPr>
        <p:spPr>
          <a:xfrm>
            <a:off x="1143000" y="1600200"/>
            <a:ext cx="7543800" cy="4525963"/>
          </a:xfrm>
        </p:spPr>
        <p:txBody>
          <a:bodyPr/>
          <a:lstStyle/>
          <a:p>
            <a:endParaRPr lang="en-US" dirty="0" smtClean="0"/>
          </a:p>
          <a:p>
            <a:endParaRPr lang="en-US" dirty="0" smtClean="0"/>
          </a:p>
          <a:p>
            <a:r>
              <a:rPr lang="en-US" dirty="0" smtClean="0"/>
              <a:t>How do you know?</a:t>
            </a:r>
          </a:p>
          <a:p>
            <a:r>
              <a:rPr lang="en-US" dirty="0" smtClean="0"/>
              <a:t>How do I prove it to you?</a:t>
            </a:r>
          </a:p>
          <a:p>
            <a:pPr lvl="1">
              <a:buNone/>
            </a:pPr>
            <a:r>
              <a:rPr lang="en-US" dirty="0" smtClean="0"/>
              <a:t>Without compromising my privacy?</a:t>
            </a:r>
            <a:endParaRPr lang="en-US" dirty="0"/>
          </a:p>
        </p:txBody>
      </p:sp>
      <p:sp>
        <p:nvSpPr>
          <p:cNvPr id="7" name="Rectangle 6"/>
          <p:cNvSpPr/>
          <p:nvPr/>
        </p:nvSpPr>
        <p:spPr>
          <a:xfrm>
            <a:off x="457200" y="1447800"/>
            <a:ext cx="4219496"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Who am I?</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3573260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linds(horizontal)">
                                      <p:cBhvr>
                                        <p:cTn id="1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Introductions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idx="1"/>
          </p:nvPr>
        </p:nvSpPr>
        <p:spPr/>
        <p:txBody>
          <a:bodyPr/>
          <a:lstStyle/>
          <a:p>
            <a:pPr>
              <a:spcBef>
                <a:spcPts val="1200"/>
              </a:spcBef>
            </a:pPr>
            <a:r>
              <a:rPr lang="en-US" dirty="0" smtClean="0"/>
              <a:t>Doug Rausch</a:t>
            </a:r>
          </a:p>
          <a:p>
            <a:pPr>
              <a:spcBef>
                <a:spcPts val="1200"/>
              </a:spcBef>
            </a:pPr>
            <a:r>
              <a:rPr lang="en-US" dirty="0" smtClean="0"/>
              <a:t>Ron Woerner</a:t>
            </a:r>
          </a:p>
          <a:p>
            <a:pPr>
              <a:spcBef>
                <a:spcPts val="1200"/>
              </a:spcBef>
            </a:pPr>
            <a:r>
              <a:rPr lang="en-US" dirty="0" smtClean="0"/>
              <a:t>Gary Sparks </a:t>
            </a:r>
          </a:p>
          <a:p>
            <a:pPr>
              <a:spcBef>
                <a:spcPts val="1200"/>
              </a:spcBef>
            </a:pPr>
            <a:r>
              <a:rPr lang="en-US" dirty="0" smtClean="0"/>
              <a:t>Therese </a:t>
            </a:r>
            <a:r>
              <a:rPr lang="en-US" dirty="0" err="1" smtClean="0"/>
              <a:t>Laux</a:t>
            </a:r>
            <a:endParaRPr lang="en-US" dirty="0" smtClean="0"/>
          </a:p>
          <a:p>
            <a:pPr>
              <a:spcBef>
                <a:spcPts val="1200"/>
              </a:spcBef>
            </a:pPr>
            <a:r>
              <a:rPr lang="en-US" dirty="0" smtClean="0"/>
              <a:t>Luke Ring</a:t>
            </a:r>
            <a:endParaRPr lang="en-US" dirty="0"/>
          </a:p>
        </p:txBody>
      </p:sp>
    </p:spTree>
    <p:extLst>
      <p:ext uri="{BB962C8B-B14F-4D97-AF65-F5344CB8AC3E}">
        <p14:creationId xmlns:p14="http://schemas.microsoft.com/office/powerpoint/2010/main" val="2978065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introductions</a:t>
            </a:r>
            <a:endParaRPr lang="en-US" dirty="0"/>
          </a:p>
        </p:txBody>
      </p:sp>
      <p:sp>
        <p:nvSpPr>
          <p:cNvPr id="3" name="Content Placeholder 2"/>
          <p:cNvSpPr>
            <a:spLocks noGrp="1"/>
          </p:cNvSpPr>
          <p:nvPr>
            <p:ph idx="1"/>
          </p:nvPr>
        </p:nvSpPr>
        <p:spPr/>
        <p:txBody>
          <a:bodyPr/>
          <a:lstStyle/>
          <a:p>
            <a:pPr marL="0" indent="0">
              <a:buNone/>
            </a:pPr>
            <a:r>
              <a:rPr lang="en-US" dirty="0" smtClean="0"/>
              <a:t>Get into your groups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747594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52400"/>
            <a:ext cx="8229600" cy="944562"/>
          </a:xfrm>
        </p:spPr>
        <p:txBody>
          <a:bodyPr/>
          <a:lstStyle/>
          <a:p>
            <a:r>
              <a:rPr lang="en-US" dirty="0" smtClean="0"/>
              <a:t>Scenario</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2050" name="Picture 2" descr="http://s2.lemde.fr/image/2015/10/13/644x0/4788424_6_ec91_a-tarbes-le-cybercafe-webtime-s-apprete-a_609ff3018174dc492437ebf9c894a0f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90600"/>
            <a:ext cx="7010400" cy="46808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40569" y="5742057"/>
            <a:ext cx="3662862" cy="707886"/>
          </a:xfrm>
          <a:prstGeom prst="rect">
            <a:avLst/>
          </a:prstGeom>
        </p:spPr>
        <p:txBody>
          <a:bodyPr wrap="none">
            <a:spAutoFit/>
          </a:bodyPr>
          <a:lstStyle/>
          <a:p>
            <a:r>
              <a:rPr lang="en-US" sz="4000" b="1" dirty="0">
                <a:solidFill>
                  <a:schemeClr val="tx2"/>
                </a:solidFill>
                <a:latin typeface="Brush Script MT" panose="03060802040406070304" pitchFamily="66" charset="0"/>
              </a:rPr>
              <a:t>Silicon Prairie Cafe</a:t>
            </a:r>
          </a:p>
        </p:txBody>
      </p:sp>
    </p:spTree>
    <p:extLst>
      <p:ext uri="{BB962C8B-B14F-4D97-AF65-F5344CB8AC3E}">
        <p14:creationId xmlns:p14="http://schemas.microsoft.com/office/powerpoint/2010/main" val="31623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out your computer</a:t>
            </a:r>
            <a:endParaRPr lang="en-US" dirty="0"/>
          </a:p>
        </p:txBody>
      </p:sp>
      <p:pic>
        <p:nvPicPr>
          <p:cNvPr id="8194" name="Picture 2" descr="http://pisces.bbystatic.com/image2/BestBuy_US/store/ee/2015/com/pm/nav_desktops_1115.jpg;canvasHeight=288;canvasWidth=5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58" y="1828800"/>
            <a:ext cx="6879164" cy="3810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martzonebd.com/wp-content/uploads/2013/11/tablet-pc-and-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85850"/>
            <a:ext cx="634239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62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194"/>
                                        </p:tgtEl>
                                      </p:cBhvr>
                                    </p:animEffect>
                                    <p:set>
                                      <p:cBhvr>
                                        <p:cTn id="7" dur="1" fill="hold">
                                          <p:stCondLst>
                                            <p:cond delay="499"/>
                                          </p:stCondLst>
                                        </p:cTn>
                                        <p:tgtEl>
                                          <p:spTgt spid="819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fade">
                                      <p:cBhvr>
                                        <p:cTn id="11"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66184" y="274638"/>
            <a:ext cx="8411633" cy="6308725"/>
          </a:xfrm>
          <a:prstGeom prst="rect">
            <a:avLst/>
          </a:prstGeom>
        </p:spPr>
      </p:pic>
      <p:sp>
        <p:nvSpPr>
          <p:cNvPr id="3" name="Rectangle 2">
            <a:hlinkClick r:id="rId5"/>
          </p:cNvPr>
          <p:cNvSpPr/>
          <p:nvPr/>
        </p:nvSpPr>
        <p:spPr>
          <a:xfrm>
            <a:off x="1863656" y="2266525"/>
            <a:ext cx="2333023" cy="20548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5" name="Rectangle 4">
            <a:hlinkClick r:id="rId6"/>
          </p:cNvPr>
          <p:cNvSpPr/>
          <p:nvPr/>
        </p:nvSpPr>
        <p:spPr>
          <a:xfrm>
            <a:off x="4973258" y="4597460"/>
            <a:ext cx="2191469" cy="37040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a:hlinkClick r:id="rId7" action="ppaction://hlinkfile"/>
          </p:cNvPr>
          <p:cNvSpPr/>
          <p:nvPr/>
        </p:nvSpPr>
        <p:spPr>
          <a:xfrm>
            <a:off x="2912827" y="5194487"/>
            <a:ext cx="3313169" cy="37040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Tree>
    <p:extLst>
      <p:ext uri="{BB962C8B-B14F-4D97-AF65-F5344CB8AC3E}">
        <p14:creationId xmlns:p14="http://schemas.microsoft.com/office/powerpoint/2010/main" val="3074097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38113"/>
            <a:ext cx="6886575" cy="846137"/>
          </a:xfrm>
        </p:spPr>
        <p:txBody>
          <a:bodyPr/>
          <a:lstStyle/>
          <a:p>
            <a:r>
              <a:rPr lang="en-US" dirty="0" smtClean="0"/>
              <a:t>Poll #1</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524000"/>
            <a:ext cx="7308287"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2966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38113"/>
            <a:ext cx="6886575" cy="846137"/>
          </a:xfrm>
        </p:spPr>
        <p:txBody>
          <a:bodyPr/>
          <a:lstStyle/>
          <a:p>
            <a:r>
              <a:rPr lang="en-US" dirty="0" smtClean="0"/>
              <a:t>POLL #2</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34312"/>
            <a:ext cx="7086600" cy="5409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2191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38113"/>
            <a:ext cx="6886575" cy="846137"/>
          </a:xfrm>
        </p:spPr>
        <p:txBody>
          <a:bodyPr/>
          <a:lstStyle/>
          <a:p>
            <a:r>
              <a:rPr lang="en-US" dirty="0" smtClean="0"/>
              <a:t>POLL #3</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78516"/>
            <a:ext cx="6934200" cy="5522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053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38113"/>
            <a:ext cx="6886575" cy="846137"/>
          </a:xfrm>
        </p:spPr>
        <p:txBody>
          <a:bodyPr/>
          <a:lstStyle/>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 y="1752600"/>
            <a:ext cx="7077075"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885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524000" y="990600"/>
            <a:ext cx="6249987" cy="3073400"/>
          </a:xfrm>
          <a:prstGeom prst="rect">
            <a:avLst/>
          </a:prstGeom>
          <a:noFill/>
          <a:ln w="9525">
            <a:noFill/>
            <a:round/>
            <a:headEnd/>
            <a:tailEnd/>
          </a:ln>
        </p:spPr>
        <p:txBody>
          <a:bodyPr lIns="90000" tIns="73080" rIns="90000" bIns="45000" anchor="ctr"/>
          <a:lstStyle/>
          <a:p>
            <a:pPr algn="ctr" eaLnBrk="0" fontAlgn="base" hangingPunct="0">
              <a:lnSpc>
                <a:spcPct val="93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5400" b="1" dirty="0" smtClean="0">
                <a:solidFill>
                  <a:srgbClr val="FFFFFF"/>
                </a:solidFill>
                <a:latin typeface="Lucida Sans" pitchFamily="34" charset="0"/>
              </a:rPr>
              <a:t>What the $%$# are we doing here?</a:t>
            </a:r>
            <a:endParaRPr lang="en-GB" sz="6000" b="1" dirty="0">
              <a:solidFill>
                <a:srgbClr val="FFFFFF"/>
              </a:solidFill>
              <a:latin typeface="Lucida Sans" pitchFamily="34" charset="0"/>
            </a:endParaRPr>
          </a:p>
        </p:txBody>
      </p:sp>
    </p:spTree>
    <p:extLst>
      <p:ext uri="{BB962C8B-B14F-4D97-AF65-F5344CB8AC3E}">
        <p14:creationId xmlns:p14="http://schemas.microsoft.com/office/powerpoint/2010/main" val="4272632415"/>
      </p:ext>
    </p:extLst>
  </p:cSld>
  <p:clrMapOvr>
    <a:masterClrMapping/>
  </p:clrMapOvr>
  <p:transition spd="med" advClick="0" advTm="3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50"/>
                                        <p:tgtEl>
                                          <p:spTgt spid="6146"/>
                                        </p:tgtEl>
                                      </p:cBhvr>
                                    </p:animEffect>
                                    <p:anim calcmode="lin" valueType="num">
                                      <p:cBhvr>
                                        <p:cTn id="8" dur="250" fill="hold"/>
                                        <p:tgtEl>
                                          <p:spTgt spid="6146"/>
                                        </p:tgtEl>
                                        <p:attrNameLst>
                                          <p:attrName>ppt_x</p:attrName>
                                        </p:attrNameLst>
                                      </p:cBhvr>
                                      <p:tavLst>
                                        <p:tav tm="0">
                                          <p:val>
                                            <p:strVal val="#ppt_x"/>
                                          </p:val>
                                        </p:tav>
                                        <p:tav tm="100000">
                                          <p:val>
                                            <p:strVal val="#ppt_x"/>
                                          </p:val>
                                        </p:tav>
                                      </p:tavLst>
                                    </p:anim>
                                    <p:anim calcmode="lin" valueType="num">
                                      <p:cBhvr>
                                        <p:cTn id="9" dur="25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 of people are bad?</a:t>
            </a:r>
            <a:endParaRPr lang="en-US" dirty="0"/>
          </a:p>
        </p:txBody>
      </p:sp>
      <p:sp>
        <p:nvSpPr>
          <p:cNvPr id="3" name="Content Placeholder 2"/>
          <p:cNvSpPr>
            <a:spLocks noGrp="1"/>
          </p:cNvSpPr>
          <p:nvPr>
            <p:ph idx="1"/>
          </p:nvPr>
        </p:nvSpPr>
        <p:spPr/>
        <p:txBody>
          <a:bodyPr/>
          <a:lstStyle/>
          <a:p>
            <a:r>
              <a:rPr lang="en-US" dirty="0" smtClean="0"/>
              <a:t>Now let’s do some math…</a:t>
            </a:r>
          </a:p>
          <a:p>
            <a:endParaRPr lang="en-US" dirty="0"/>
          </a:p>
          <a:p>
            <a:r>
              <a:rPr lang="en-US" dirty="0" smtClean="0"/>
              <a:t>X% of Y = ???</a:t>
            </a:r>
          </a:p>
          <a:p>
            <a:pPr lvl="1"/>
            <a:r>
              <a:rPr lang="en-US" dirty="0" smtClean="0"/>
              <a:t>X is % of people are really bad</a:t>
            </a:r>
          </a:p>
          <a:p>
            <a:pPr lvl="1"/>
            <a:r>
              <a:rPr lang="en-US" dirty="0" smtClean="0"/>
              <a:t>Y is number of people on the Internet</a:t>
            </a:r>
          </a:p>
          <a:p>
            <a:pPr lvl="1"/>
            <a:endParaRPr lang="en-US" dirty="0"/>
          </a:p>
          <a:p>
            <a:r>
              <a:rPr lang="en-US" dirty="0"/>
              <a:t>1% of 3Billion = </a:t>
            </a:r>
            <a:r>
              <a:rPr lang="en-US" dirty="0" smtClean="0"/>
              <a:t>30,000,000</a:t>
            </a:r>
            <a:endParaRPr lang="en-US" dirty="0"/>
          </a:p>
        </p:txBody>
      </p:sp>
    </p:spTree>
    <p:extLst>
      <p:ext uri="{BB962C8B-B14F-4D97-AF65-F5344CB8AC3E}">
        <p14:creationId xmlns:p14="http://schemas.microsoft.com/office/powerpoint/2010/main" val="82076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a:r>
              <a:rPr lang="en-US" dirty="0" smtClean="0"/>
              <a:t>Cybersecurity First Principles</a:t>
            </a:r>
            <a:endParaRPr lang="en-US" dirty="0"/>
          </a:p>
        </p:txBody>
      </p:sp>
      <p:sp>
        <p:nvSpPr>
          <p:cNvPr id="4" name="Slide Number Placeholder 3"/>
          <p:cNvSpPr>
            <a:spLocks noGrp="1"/>
          </p:cNvSpPr>
          <p:nvPr>
            <p:ph type="sldNum" sz="quarter" idx="4294967295"/>
          </p:nvPr>
        </p:nvSpPr>
        <p:spPr>
          <a:xfrm>
            <a:off x="7010400" y="6400800"/>
            <a:ext cx="2133600" cy="457200"/>
          </a:xfrm>
          <a:prstGeom prst="rect">
            <a:avLst/>
          </a:prstGeom>
        </p:spPr>
        <p:txBody>
          <a:bodyPr/>
          <a:lstStyle/>
          <a:p>
            <a:pPr>
              <a:defRPr/>
            </a:pPr>
            <a:fld id="{209313C1-E672-491F-956F-86844E25C68B}" type="slidenum">
              <a:rPr lang="en-US" smtClean="0"/>
              <a:pPr>
                <a:defRPr/>
              </a:pPr>
              <a:t>21</a:t>
            </a:fld>
            <a:endParaRPr lang="en-US"/>
          </a:p>
        </p:txBody>
      </p:sp>
      <p:sp>
        <p:nvSpPr>
          <p:cNvPr id="6" name="TextBox 5"/>
          <p:cNvSpPr txBox="1"/>
          <p:nvPr/>
        </p:nvSpPr>
        <p:spPr>
          <a:xfrm>
            <a:off x="685800" y="1371600"/>
            <a:ext cx="7315200" cy="5093702"/>
          </a:xfrm>
          <a:prstGeom prst="rect">
            <a:avLst/>
          </a:prstGeom>
          <a:noFill/>
        </p:spPr>
        <p:txBody>
          <a:bodyPr wrap="square" rtlCol="0">
            <a:spAutoFit/>
          </a:bodyPr>
          <a:lstStyle/>
          <a:p>
            <a:pPr marL="457200" indent="-457200">
              <a:spcAft>
                <a:spcPts val="600"/>
              </a:spcAft>
              <a:buFont typeface="Arial" pitchFamily="34" charset="0"/>
              <a:buChar char="•"/>
            </a:pPr>
            <a:r>
              <a:rPr lang="en-US" sz="2800" dirty="0"/>
              <a:t>Domain </a:t>
            </a:r>
            <a:r>
              <a:rPr lang="en-US" sz="2800" dirty="0" smtClean="0"/>
              <a:t>Separation</a:t>
            </a:r>
          </a:p>
          <a:p>
            <a:pPr marL="457200" indent="-457200">
              <a:spcAft>
                <a:spcPts val="600"/>
              </a:spcAft>
              <a:buFont typeface="Arial" pitchFamily="34" charset="0"/>
              <a:buChar char="•"/>
            </a:pPr>
            <a:r>
              <a:rPr lang="en-US" sz="2800" dirty="0"/>
              <a:t>Process </a:t>
            </a:r>
            <a:r>
              <a:rPr lang="en-US" sz="2800" dirty="0" smtClean="0"/>
              <a:t>Isolation</a:t>
            </a:r>
          </a:p>
          <a:p>
            <a:pPr marL="457200" indent="-457200">
              <a:spcAft>
                <a:spcPts val="600"/>
              </a:spcAft>
              <a:buFont typeface="Arial" pitchFamily="34" charset="0"/>
              <a:buChar char="•"/>
            </a:pPr>
            <a:r>
              <a:rPr lang="en-US" sz="2800" dirty="0"/>
              <a:t>Resource </a:t>
            </a:r>
            <a:r>
              <a:rPr lang="en-US" sz="2800" dirty="0" smtClean="0"/>
              <a:t>Encapsulation</a:t>
            </a:r>
          </a:p>
          <a:p>
            <a:pPr marL="457200" indent="-457200">
              <a:spcAft>
                <a:spcPts val="600"/>
              </a:spcAft>
              <a:buFont typeface="Arial" pitchFamily="34" charset="0"/>
              <a:buChar char="•"/>
            </a:pPr>
            <a:r>
              <a:rPr lang="en-US" sz="2800" dirty="0"/>
              <a:t>Least </a:t>
            </a:r>
            <a:r>
              <a:rPr lang="en-US" sz="2800" dirty="0" smtClean="0"/>
              <a:t>Privilege</a:t>
            </a:r>
          </a:p>
          <a:p>
            <a:pPr marL="457200" indent="-457200">
              <a:spcAft>
                <a:spcPts val="600"/>
              </a:spcAft>
              <a:buFont typeface="Arial" pitchFamily="34" charset="0"/>
              <a:buChar char="•"/>
            </a:pPr>
            <a:r>
              <a:rPr lang="en-US" sz="2800" dirty="0" smtClean="0"/>
              <a:t>Layering</a:t>
            </a:r>
          </a:p>
          <a:p>
            <a:pPr marL="457200" indent="-457200">
              <a:spcAft>
                <a:spcPts val="600"/>
              </a:spcAft>
              <a:buFont typeface="Arial" pitchFamily="34" charset="0"/>
              <a:buChar char="•"/>
            </a:pPr>
            <a:r>
              <a:rPr lang="en-US" sz="2800" dirty="0" smtClean="0"/>
              <a:t>Abstraction</a:t>
            </a:r>
          </a:p>
          <a:p>
            <a:pPr marL="457200" indent="-457200">
              <a:spcAft>
                <a:spcPts val="600"/>
              </a:spcAft>
              <a:buFont typeface="Arial" pitchFamily="34" charset="0"/>
              <a:buChar char="•"/>
            </a:pPr>
            <a:r>
              <a:rPr lang="en-US" sz="2800" dirty="0"/>
              <a:t>Information </a:t>
            </a:r>
            <a:r>
              <a:rPr lang="en-US" sz="2800" dirty="0" smtClean="0"/>
              <a:t>Hiding</a:t>
            </a:r>
          </a:p>
          <a:p>
            <a:pPr marL="457200" indent="-457200">
              <a:spcAft>
                <a:spcPts val="600"/>
              </a:spcAft>
              <a:buFont typeface="Arial" pitchFamily="34" charset="0"/>
              <a:buChar char="•"/>
            </a:pPr>
            <a:r>
              <a:rPr lang="en-US" sz="2800" dirty="0" smtClean="0"/>
              <a:t>Modularity</a:t>
            </a:r>
          </a:p>
          <a:p>
            <a:pPr marL="457200" indent="-457200">
              <a:spcAft>
                <a:spcPts val="600"/>
              </a:spcAft>
              <a:buFont typeface="Arial" pitchFamily="34" charset="0"/>
              <a:buChar char="•"/>
            </a:pPr>
            <a:r>
              <a:rPr lang="en-US" sz="2800" dirty="0"/>
              <a:t>Simplicity of </a:t>
            </a:r>
            <a:r>
              <a:rPr lang="en-US" sz="2800" dirty="0" smtClean="0"/>
              <a:t>Design</a:t>
            </a:r>
          </a:p>
          <a:p>
            <a:pPr marL="457200" indent="-457200">
              <a:spcAft>
                <a:spcPts val="600"/>
              </a:spcAft>
              <a:buFont typeface="Arial" pitchFamily="34" charset="0"/>
              <a:buChar char="•"/>
            </a:pPr>
            <a:r>
              <a:rPr lang="en-US" sz="2800" dirty="0"/>
              <a:t>Minimization</a:t>
            </a:r>
            <a:endParaRPr lang="en-US" sz="2800" dirty="0">
              <a:solidFill>
                <a:schemeClr val="tx1"/>
              </a:solidFill>
            </a:endParaRPr>
          </a:p>
        </p:txBody>
      </p:sp>
      <p:pic>
        <p:nvPicPr>
          <p:cNvPr id="1026" name="Picture 2" descr="https://www.gen-cyber.com/img/gencyber-logo-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025" y="2438400"/>
            <a:ext cx="40109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1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2770" y="457200"/>
            <a:ext cx="5160387" cy="34163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7200" b="1" spc="50" dirty="0" smtClean="0">
                <a:ln w="11430"/>
                <a:solidFill>
                  <a:srgbClr val="FF0000"/>
                </a:solidFill>
                <a:effectLst>
                  <a:outerShdw blurRad="76200" dist="50800" dir="5400000" algn="tl" rotWithShape="0">
                    <a:srgbClr val="000000">
                      <a:alpha val="65000"/>
                    </a:srgbClr>
                  </a:outerShdw>
                </a:effectLst>
              </a:rPr>
              <a:t>A quick</a:t>
            </a:r>
          </a:p>
          <a:p>
            <a:pPr algn="ctr"/>
            <a:r>
              <a:rPr lang="en-US" sz="7200" b="1" spc="50" dirty="0" smtClean="0">
                <a:ln w="11430"/>
                <a:solidFill>
                  <a:srgbClr val="FF0000"/>
                </a:solidFill>
                <a:effectLst>
                  <a:outerShdw blurRad="76200" dist="50800" dir="5400000" algn="tl" rotWithShape="0">
                    <a:srgbClr val="000000">
                      <a:alpha val="65000"/>
                    </a:srgbClr>
                  </a:outerShdw>
                </a:effectLst>
              </a:rPr>
              <a:t>message on</a:t>
            </a:r>
          </a:p>
          <a:p>
            <a:pPr algn="ctr"/>
            <a:r>
              <a:rPr lang="en-US" sz="7200" b="1" cap="none" spc="50" dirty="0" smtClean="0">
                <a:ln w="11430"/>
                <a:solidFill>
                  <a:srgbClr val="FF0000"/>
                </a:solidFill>
                <a:effectLst>
                  <a:outerShdw blurRad="76200" dist="50800" dir="5400000" algn="tl" rotWithShape="0">
                    <a:srgbClr val="000000">
                      <a:alpha val="65000"/>
                    </a:srgbClr>
                  </a:outerShdw>
                </a:effectLst>
              </a:rPr>
              <a:t>Ethics </a:t>
            </a:r>
            <a:endParaRPr lang="en-US" sz="7200" b="1" cap="none" spc="50" dirty="0">
              <a:ln w="11430"/>
              <a:solidFill>
                <a:srgbClr val="FF0000"/>
              </a:solidFill>
              <a:effectLst>
                <a:outerShdw blurRad="76200" dist="50800" dir="5400000" algn="tl" rotWithShape="0">
                  <a:srgbClr val="000000">
                    <a:alpha val="65000"/>
                  </a:srgbClr>
                </a:outerShdw>
              </a:effectLst>
            </a:endParaRPr>
          </a:p>
        </p:txBody>
      </p:sp>
      <p:sp>
        <p:nvSpPr>
          <p:cNvPr id="3" name="Title 1"/>
          <p:cNvSpPr>
            <a:spLocks noGrp="1"/>
          </p:cNvSpPr>
          <p:nvPr>
            <p:ph type="title"/>
          </p:nvPr>
        </p:nvSpPr>
        <p:spPr>
          <a:xfrm>
            <a:off x="609600" y="4191000"/>
            <a:ext cx="8229600" cy="1143000"/>
          </a:xfrm>
        </p:spPr>
        <p:txBody>
          <a:bodyPr>
            <a:normAutofit fontScale="90000"/>
          </a:bodyPr>
          <a:lstStyle/>
          <a:p>
            <a:r>
              <a:rPr lang="en-US" dirty="0" smtClean="0"/>
              <a:t>If it </a:t>
            </a:r>
            <a:r>
              <a:rPr lang="en-US" dirty="0" err="1" smtClean="0"/>
              <a:t>ain’t</a:t>
            </a:r>
            <a:r>
              <a:rPr lang="en-US" dirty="0" smtClean="0"/>
              <a:t> yours, don’t mess with it without permission.</a:t>
            </a:r>
            <a:endParaRPr lang="en-US" dirty="0"/>
          </a:p>
        </p:txBody>
      </p:sp>
    </p:spTree>
    <p:extLst>
      <p:ext uri="{BB962C8B-B14F-4D97-AF65-F5344CB8AC3E}">
        <p14:creationId xmlns:p14="http://schemas.microsoft.com/office/powerpoint/2010/main" val="158459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pic>
        <p:nvPicPr>
          <p:cNvPr id="2050" name="Picture 2" descr="http://tomjsteel.files.wordpress.com/2012/05/with-great-power-comes-great-responsibility-spider-man.jpeg?w=50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080" y="34922"/>
            <a:ext cx="6823075" cy="682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984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Title 1"/>
          <p:cNvSpPr txBox="1">
            <a:spLocks/>
          </p:cNvSpPr>
          <p:nvPr/>
        </p:nvSpPr>
        <p:spPr>
          <a:xfrm>
            <a:off x="806245" y="762000"/>
            <a:ext cx="7772400" cy="4191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baseline="0">
                <a:solidFill>
                  <a:srgbClr val="7030A0"/>
                </a:solidFill>
                <a:latin typeface="+mj-lt"/>
                <a:ea typeface="+mj-ea"/>
                <a:cs typeface="+mj-cs"/>
              </a:defRPr>
            </a:lvl1pPr>
          </a:lstStyle>
          <a:p>
            <a:r>
              <a:rPr lang="en-US" sz="6000" b="1" dirty="0" smtClean="0">
                <a:solidFill>
                  <a:schemeClr val="tx1"/>
                </a:solidFill>
                <a:latin typeface="Courier New" panose="02070309020205020404" pitchFamily="49" charset="0"/>
                <a:cs typeface="Courier New" panose="02070309020205020404" pitchFamily="49" charset="0"/>
              </a:rPr>
              <a:t>Why you need to pay attention</a:t>
            </a:r>
          </a:p>
          <a:p>
            <a:endParaRPr lang="en-US" sz="6000" b="1" dirty="0" smtClean="0">
              <a:solidFill>
                <a:schemeClr val="accent3">
                  <a:lumMod val="50000"/>
                </a:schemeClr>
              </a:solidFill>
              <a:latin typeface="Courier New" panose="02070309020205020404" pitchFamily="49" charset="0"/>
              <a:cs typeface="Courier New" panose="02070309020205020404" pitchFamily="49" charset="0"/>
            </a:endParaRPr>
          </a:p>
          <a:p>
            <a:r>
              <a:rPr lang="en-US" sz="6000" b="1" dirty="0" smtClean="0">
                <a:solidFill>
                  <a:schemeClr val="accent3">
                    <a:lumMod val="50000"/>
                  </a:schemeClr>
                </a:solidFill>
                <a:latin typeface="Courier New" panose="02070309020205020404" pitchFamily="49" charset="0"/>
                <a:cs typeface="Courier New" panose="02070309020205020404" pitchFamily="49" charset="0"/>
              </a:rPr>
              <a:t>$82,000</a:t>
            </a:r>
            <a:endParaRPr lang="en-US" sz="4800" b="1" dirty="0">
              <a:solidFill>
                <a:schemeClr val="accent3">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872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33400" y="533400"/>
            <a:ext cx="8153400" cy="5181600"/>
          </a:xfrm>
          <a:prstGeom prst="rect">
            <a:avLst/>
          </a:prstGeom>
          <a:noFill/>
          <a:ln w="9525">
            <a:noFill/>
            <a:round/>
            <a:headEnd/>
            <a:tailEnd/>
          </a:ln>
        </p:spPr>
        <p:txBody>
          <a:bodyPr lIns="90000" tIns="73080" rIns="90000" bIns="45000" anchor="ctr"/>
          <a:lstStyle/>
          <a:p>
            <a:pPr algn="ctr" eaLnBrk="0" fontAlgn="base" hangingPunct="0">
              <a:lnSpc>
                <a:spcPct val="93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5400" b="1" dirty="0">
                <a:solidFill>
                  <a:srgbClr val="FFFFFF"/>
                </a:solidFill>
                <a:latin typeface="Lucida Sans" pitchFamily="34" charset="0"/>
              </a:rPr>
              <a:t>Help!</a:t>
            </a:r>
            <a:br>
              <a:rPr lang="en-US" sz="5400" b="1" dirty="0">
                <a:solidFill>
                  <a:srgbClr val="FFFFFF"/>
                </a:solidFill>
                <a:latin typeface="Lucida Sans" pitchFamily="34" charset="0"/>
              </a:rPr>
            </a:br>
            <a:r>
              <a:rPr lang="en-US" sz="5400" b="1" dirty="0" smtClean="0">
                <a:solidFill>
                  <a:srgbClr val="FFFFFF"/>
                </a:solidFill>
                <a:latin typeface="Lucida Sans" pitchFamily="34" charset="0"/>
              </a:rPr>
              <a:t>We need more </a:t>
            </a:r>
          </a:p>
          <a:p>
            <a:pPr algn="ctr" eaLnBrk="0" fontAlgn="base" hangingPunct="0">
              <a:lnSpc>
                <a:spcPct val="93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5400" b="1" dirty="0" smtClean="0">
                <a:solidFill>
                  <a:srgbClr val="FFFFFF"/>
                </a:solidFill>
                <a:latin typeface="Lucida Sans" pitchFamily="34" charset="0"/>
              </a:rPr>
              <a:t>Cyber professionals!</a:t>
            </a:r>
            <a:endParaRPr lang="en-GB" sz="6000" b="1" dirty="0">
              <a:solidFill>
                <a:srgbClr val="FFFFFF"/>
              </a:solidFill>
              <a:latin typeface="Lucida Sans" pitchFamily="34" charset="0"/>
            </a:endParaRPr>
          </a:p>
        </p:txBody>
      </p:sp>
    </p:spTree>
    <p:extLst>
      <p:ext uri="{BB962C8B-B14F-4D97-AF65-F5344CB8AC3E}">
        <p14:creationId xmlns:p14="http://schemas.microsoft.com/office/powerpoint/2010/main" val="1698819061"/>
      </p:ext>
    </p:extLst>
  </p:cSld>
  <p:clrMapOvr>
    <a:masterClrMapping/>
  </p:clrMapOvr>
  <p:transition spd="med" advClick="0" advTm="3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50"/>
                                        <p:tgtEl>
                                          <p:spTgt spid="6146"/>
                                        </p:tgtEl>
                                      </p:cBhvr>
                                    </p:animEffect>
                                    <p:anim calcmode="lin" valueType="num">
                                      <p:cBhvr>
                                        <p:cTn id="8" dur="250" fill="hold"/>
                                        <p:tgtEl>
                                          <p:spTgt spid="6146"/>
                                        </p:tgtEl>
                                        <p:attrNameLst>
                                          <p:attrName>ppt_x</p:attrName>
                                        </p:attrNameLst>
                                      </p:cBhvr>
                                      <p:tavLst>
                                        <p:tav tm="0">
                                          <p:val>
                                            <p:strVal val="#ppt_x"/>
                                          </p:val>
                                        </p:tav>
                                        <p:tav tm="100000">
                                          <p:val>
                                            <p:strVal val="#ppt_x"/>
                                          </p:val>
                                        </p:tav>
                                      </p:tavLst>
                                    </p:anim>
                                    <p:anim calcmode="lin" valueType="num">
                                      <p:cBhvr>
                                        <p:cTn id="9" dur="25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a:spLocks noGrp="1"/>
          </p:cNvSpPr>
          <p:nvPr>
            <p:ph type="title" idx="4294967295"/>
          </p:nvPr>
        </p:nvSpPr>
        <p:spPr>
          <a:xfrm>
            <a:off x="457200" y="228600"/>
            <a:ext cx="8229600" cy="762000"/>
          </a:xfrm>
        </p:spPr>
        <p:txBody>
          <a:bodyPr>
            <a:normAutofit/>
          </a:bodyPr>
          <a:lstStyle/>
          <a:p>
            <a:r>
              <a:rPr lang="en-US" dirty="0" smtClean="0"/>
              <a:t>Basically:</a:t>
            </a:r>
          </a:p>
        </p:txBody>
      </p:sp>
      <p:sp>
        <p:nvSpPr>
          <p:cNvPr id="8" name="TextBox 5"/>
          <p:cNvSpPr txBox="1">
            <a:spLocks noChangeArrowheads="1"/>
          </p:cNvSpPr>
          <p:nvPr/>
        </p:nvSpPr>
        <p:spPr bwMode="auto">
          <a:xfrm rot="874994">
            <a:off x="3505200" y="2578100"/>
            <a:ext cx="2995613" cy="2200275"/>
          </a:xfrm>
          <a:prstGeom prst="rect">
            <a:avLst/>
          </a:prstGeom>
          <a:noFill/>
          <a:ln w="9525">
            <a:noFill/>
            <a:miter lim="800000"/>
            <a:headEnd/>
            <a:tailEnd/>
          </a:ln>
        </p:spPr>
        <p:txBody>
          <a:bodyPr>
            <a:spAutoFit/>
          </a:bodyPr>
          <a:lstStyle/>
          <a:p>
            <a:pPr>
              <a:spcBef>
                <a:spcPts val="600"/>
              </a:spcBef>
            </a:pPr>
            <a:r>
              <a:rPr lang="en-US" sz="6600">
                <a:solidFill>
                  <a:schemeClr val="tx1"/>
                </a:solidFill>
                <a:latin typeface="Rage Italic" pitchFamily="66" charset="0"/>
              </a:rPr>
              <a:t>We’re </a:t>
            </a:r>
          </a:p>
          <a:p>
            <a:pPr>
              <a:spcBef>
                <a:spcPts val="600"/>
              </a:spcBef>
            </a:pPr>
            <a:r>
              <a:rPr lang="en-US" sz="6600">
                <a:solidFill>
                  <a:schemeClr val="tx1"/>
                </a:solidFill>
                <a:latin typeface="Rage Italic" pitchFamily="66" charset="0"/>
              </a:rPr>
              <a:t>Screwed</a:t>
            </a:r>
          </a:p>
        </p:txBody>
      </p:sp>
      <p:grpSp>
        <p:nvGrpSpPr>
          <p:cNvPr id="9" name="Group 6"/>
          <p:cNvGrpSpPr>
            <a:grpSpLocks/>
          </p:cNvGrpSpPr>
          <p:nvPr/>
        </p:nvGrpSpPr>
        <p:grpSpPr bwMode="auto">
          <a:xfrm>
            <a:off x="2133599" y="990600"/>
            <a:ext cx="5662613" cy="4878388"/>
            <a:chOff x="2133599" y="990589"/>
            <a:chExt cx="5662613" cy="4878559"/>
          </a:xfrm>
        </p:grpSpPr>
        <p:pic>
          <p:nvPicPr>
            <p:cNvPr id="10" name="Picture 2"/>
            <p:cNvPicPr>
              <a:picLocks noChangeAspect="1" noChangeArrowheads="1"/>
            </p:cNvPicPr>
            <p:nvPr/>
          </p:nvPicPr>
          <p:blipFill>
            <a:blip r:embed="rId3" cstate="print"/>
            <a:srcRect/>
            <a:stretch>
              <a:fillRect/>
            </a:stretch>
          </p:blipFill>
          <p:spPr bwMode="auto">
            <a:xfrm>
              <a:off x="2133599" y="990589"/>
              <a:ext cx="5662613" cy="4878559"/>
            </a:xfrm>
            <a:prstGeom prst="rect">
              <a:avLst/>
            </a:prstGeom>
            <a:noFill/>
            <a:ln w="9525">
              <a:noFill/>
              <a:miter lim="800000"/>
              <a:headEnd type="none" w="sm" len="sm"/>
              <a:tailEnd type="none" w="sm" len="sm"/>
            </a:ln>
          </p:spPr>
        </p:pic>
        <p:sp>
          <p:nvSpPr>
            <p:cNvPr id="11" name="TextBox 8"/>
            <p:cNvSpPr txBox="1">
              <a:spLocks noChangeArrowheads="1"/>
            </p:cNvSpPr>
            <p:nvPr/>
          </p:nvSpPr>
          <p:spPr bwMode="auto">
            <a:xfrm rot="874994">
              <a:off x="3410763" y="2523414"/>
              <a:ext cx="3130285" cy="2385352"/>
            </a:xfrm>
            <a:prstGeom prst="rect">
              <a:avLst/>
            </a:prstGeom>
            <a:noFill/>
            <a:ln w="9525">
              <a:noFill/>
              <a:miter lim="800000"/>
              <a:headEnd/>
              <a:tailEnd/>
            </a:ln>
          </p:spPr>
          <p:txBody>
            <a:bodyPr wrap="square">
              <a:spAutoFit/>
            </a:bodyPr>
            <a:lstStyle/>
            <a:p>
              <a:pPr>
                <a:spcBef>
                  <a:spcPts val="600"/>
                </a:spcBef>
              </a:pPr>
              <a:r>
                <a:rPr lang="en-US" sz="7200" dirty="0">
                  <a:solidFill>
                    <a:schemeClr val="tx1"/>
                  </a:solidFill>
                  <a:latin typeface="Rage Italic" pitchFamily="66" charset="0"/>
                </a:rPr>
                <a:t>We’re </a:t>
              </a:r>
            </a:p>
            <a:p>
              <a:pPr>
                <a:spcBef>
                  <a:spcPts val="600"/>
                </a:spcBef>
              </a:pPr>
              <a:r>
                <a:rPr lang="en-US" sz="7200" dirty="0" err="1" smtClean="0">
                  <a:solidFill>
                    <a:schemeClr val="tx1"/>
                  </a:solidFill>
                  <a:latin typeface="Rage Italic" pitchFamily="66" charset="0"/>
                </a:rPr>
                <a:t>Pwnd</a:t>
              </a:r>
              <a:endParaRPr lang="en-US" sz="7200" dirty="0">
                <a:solidFill>
                  <a:schemeClr val="tx1"/>
                </a:solidFill>
                <a:latin typeface="Rage Italic" pitchFamily="66" charset="0"/>
              </a:endParaRPr>
            </a:p>
          </p:txBody>
        </p:sp>
      </p:grpSp>
    </p:spTree>
    <p:extLst>
      <p:ext uri="{BB962C8B-B14F-4D97-AF65-F5344CB8AC3E}">
        <p14:creationId xmlns:p14="http://schemas.microsoft.com/office/powerpoint/2010/main" val="460726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Title 1"/>
          <p:cNvSpPr txBox="1">
            <a:spLocks/>
          </p:cNvSpPr>
          <p:nvPr/>
        </p:nvSpPr>
        <p:spPr>
          <a:xfrm>
            <a:off x="806245" y="762000"/>
            <a:ext cx="7772400" cy="3429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baseline="0">
                <a:solidFill>
                  <a:srgbClr val="7030A0"/>
                </a:solidFill>
                <a:latin typeface="+mj-lt"/>
                <a:ea typeface="+mj-ea"/>
                <a:cs typeface="+mj-cs"/>
              </a:defRPr>
            </a:lvl1pPr>
          </a:lstStyle>
          <a:p>
            <a:r>
              <a:rPr lang="en-US" sz="5400" b="1" dirty="0" smtClean="0">
                <a:latin typeface="Kristen ITC" panose="03050502040202030202" pitchFamily="66" charset="0"/>
              </a:rPr>
              <a:t>R U </a:t>
            </a:r>
          </a:p>
          <a:p>
            <a:r>
              <a:rPr lang="en-US" sz="5400" b="1" dirty="0" smtClean="0">
                <a:latin typeface="Kristen ITC" panose="03050502040202030202" pitchFamily="66" charset="0"/>
              </a:rPr>
              <a:t>a </a:t>
            </a:r>
          </a:p>
          <a:p>
            <a:r>
              <a:rPr lang="en-US" sz="5400" b="1" dirty="0" err="1" smtClean="0">
                <a:latin typeface="Kristen ITC" panose="03050502040202030202" pitchFamily="66" charset="0"/>
              </a:rPr>
              <a:t>H@cker</a:t>
            </a:r>
            <a:r>
              <a:rPr lang="en-US" sz="5400" b="1" dirty="0" smtClean="0">
                <a:latin typeface="Kristen ITC" panose="03050502040202030202" pitchFamily="66" charset="0"/>
              </a:rPr>
              <a:t>?</a:t>
            </a:r>
            <a:endParaRPr lang="en-US" b="1" dirty="0">
              <a:latin typeface="Kristen ITC" panose="03050502040202030202" pitchFamily="66" charset="0"/>
            </a:endParaRPr>
          </a:p>
        </p:txBody>
      </p:sp>
    </p:spTree>
    <p:extLst>
      <p:ext uri="{BB962C8B-B14F-4D97-AF65-F5344CB8AC3E}">
        <p14:creationId xmlns:p14="http://schemas.microsoft.com/office/powerpoint/2010/main" val="2122053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Techniques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28</a:t>
            </a:fld>
            <a:endParaRPr lang="en-US">
              <a:solidFill>
                <a:prstClr val="black">
                  <a:tint val="75000"/>
                </a:prstClr>
              </a:solidFill>
            </a:endParaRPr>
          </a:p>
        </p:txBody>
      </p:sp>
      <p:sp>
        <p:nvSpPr>
          <p:cNvPr id="9" name="Rectangle 3"/>
          <p:cNvSpPr txBox="1">
            <a:spLocks noChangeArrowheads="1"/>
          </p:cNvSpPr>
          <p:nvPr/>
        </p:nvSpPr>
        <p:spPr>
          <a:xfrm>
            <a:off x="609600" y="1905000"/>
            <a:ext cx="78486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spcBef>
                <a:spcPct val="40000"/>
              </a:spcBef>
              <a:buFont typeface="Arial" pitchFamily="34" charset="0"/>
              <a:buNone/>
            </a:pPr>
            <a:r>
              <a:rPr lang="en-US" dirty="0" smtClean="0">
                <a:solidFill>
                  <a:prstClr val="black"/>
                </a:solidFill>
              </a:rPr>
              <a:t>Vulnerability Hacking</a:t>
            </a:r>
          </a:p>
          <a:p>
            <a:pPr algn="ctr">
              <a:lnSpc>
                <a:spcPct val="90000"/>
              </a:lnSpc>
              <a:spcBef>
                <a:spcPct val="40000"/>
              </a:spcBef>
              <a:buFont typeface="Arial" pitchFamily="34" charset="0"/>
              <a:buNone/>
            </a:pPr>
            <a:r>
              <a:rPr lang="en-US" dirty="0">
                <a:solidFill>
                  <a:prstClr val="black"/>
                </a:solidFill>
              </a:rPr>
              <a:t>Web Hacking</a:t>
            </a:r>
          </a:p>
          <a:p>
            <a:pPr algn="ctr">
              <a:lnSpc>
                <a:spcPct val="90000"/>
              </a:lnSpc>
              <a:spcBef>
                <a:spcPct val="40000"/>
              </a:spcBef>
              <a:buFont typeface="Wingdings" pitchFamily="2" charset="2"/>
              <a:buNone/>
            </a:pPr>
            <a:r>
              <a:rPr lang="en-US" dirty="0" smtClean="0">
                <a:solidFill>
                  <a:prstClr val="black"/>
                </a:solidFill>
              </a:rPr>
              <a:t>Google Hacking</a:t>
            </a:r>
          </a:p>
          <a:p>
            <a:pPr algn="ctr">
              <a:lnSpc>
                <a:spcPct val="90000"/>
              </a:lnSpc>
              <a:spcBef>
                <a:spcPct val="40000"/>
              </a:spcBef>
              <a:buFont typeface="Arial" pitchFamily="34" charset="0"/>
              <a:buNone/>
            </a:pPr>
            <a:r>
              <a:rPr lang="en-US" dirty="0" smtClean="0">
                <a:solidFill>
                  <a:prstClr val="black"/>
                </a:solidFill>
              </a:rPr>
              <a:t>Social Engineering</a:t>
            </a:r>
          </a:p>
          <a:p>
            <a:pPr algn="ctr">
              <a:lnSpc>
                <a:spcPct val="90000"/>
              </a:lnSpc>
              <a:spcBef>
                <a:spcPct val="40000"/>
              </a:spcBef>
              <a:buFont typeface="Arial" pitchFamily="34" charset="0"/>
              <a:buNone/>
            </a:pPr>
            <a:r>
              <a:rPr lang="en-US" dirty="0" smtClean="0">
                <a:solidFill>
                  <a:prstClr val="black"/>
                </a:solidFill>
              </a:rPr>
              <a:t>Stupidity Hacking</a:t>
            </a:r>
          </a:p>
          <a:p>
            <a:pPr algn="ctr">
              <a:lnSpc>
                <a:spcPct val="90000"/>
              </a:lnSpc>
              <a:spcBef>
                <a:spcPct val="40000"/>
              </a:spcBef>
              <a:buFont typeface="Wingdings" pitchFamily="2" charset="2"/>
              <a:buNone/>
            </a:pPr>
            <a:endParaRPr lang="en-US" dirty="0" smtClean="0">
              <a:solidFill>
                <a:prstClr val="black"/>
              </a:solidFill>
            </a:endParaRPr>
          </a:p>
          <a:p>
            <a:pPr>
              <a:lnSpc>
                <a:spcPct val="90000"/>
              </a:lnSpc>
              <a:buFont typeface="Wingdings" pitchFamily="2" charset="2"/>
              <a:buNone/>
            </a:pPr>
            <a:endParaRPr lang="en-US" dirty="0" smtClean="0">
              <a:solidFill>
                <a:prstClr val="black"/>
              </a:solidFill>
            </a:endParaRPr>
          </a:p>
        </p:txBody>
      </p:sp>
    </p:spTree>
    <p:extLst>
      <p:ext uri="{BB962C8B-B14F-4D97-AF65-F5344CB8AC3E}">
        <p14:creationId xmlns:p14="http://schemas.microsoft.com/office/powerpoint/2010/main" val="3998867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1"/>
          </p:nvPr>
        </p:nvSpPr>
        <p:spPr>
          <a:noFill/>
        </p:spPr>
        <p:txBody>
          <a:bodyPr/>
          <a:lstStyle/>
          <a:p>
            <a:fld id="{A3196FE3-24F0-41C9-BBD0-29DDF2126C97}" type="slidenum">
              <a:rPr lang="en-US" smtClean="0"/>
              <a:pPr/>
              <a:t>29</a:t>
            </a:fld>
            <a:endParaRPr lang="en-US" smtClean="0"/>
          </a:p>
        </p:txBody>
      </p:sp>
      <p:sp>
        <p:nvSpPr>
          <p:cNvPr id="34820" name="Rectangle 4"/>
          <p:cNvSpPr>
            <a:spLocks noGrp="1" noChangeArrowheads="1"/>
          </p:cNvSpPr>
          <p:nvPr>
            <p:ph type="title"/>
          </p:nvPr>
        </p:nvSpPr>
        <p:spPr/>
        <p:txBody>
          <a:bodyPr>
            <a:normAutofit/>
          </a:bodyPr>
          <a:lstStyle/>
          <a:p>
            <a:pPr eaLnBrk="1" hangingPunct="1"/>
            <a:r>
              <a:rPr lang="en-US" dirty="0" smtClean="0">
                <a:solidFill>
                  <a:srgbClr val="7030A0"/>
                </a:solidFill>
              </a:rPr>
              <a:t>#1 Hacking Tool</a:t>
            </a:r>
            <a:endParaRPr lang="en-US" dirty="0">
              <a:solidFill>
                <a:srgbClr val="7030A0"/>
              </a:solidFill>
            </a:endParaRPr>
          </a:p>
        </p:txBody>
      </p:sp>
      <p:pic>
        <p:nvPicPr>
          <p:cNvPr id="102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19" y="1409700"/>
            <a:ext cx="8502162" cy="452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35529" y="5972198"/>
            <a:ext cx="6553200" cy="646331"/>
          </a:xfrm>
          <a:prstGeom prst="rect">
            <a:avLst/>
          </a:prstGeom>
        </p:spPr>
        <p:txBody>
          <a:bodyPr wrap="square">
            <a:spAutoFit/>
          </a:bodyPr>
          <a:lstStyle/>
          <a:p>
            <a:r>
              <a:rPr lang="en-US" dirty="0">
                <a:hlinkClick r:id="rId5"/>
              </a:rPr>
              <a:t>https://</a:t>
            </a:r>
            <a:r>
              <a:rPr lang="en-US" dirty="0" smtClean="0">
                <a:hlinkClick r:id="rId5"/>
              </a:rPr>
              <a:t>www.google.com/advanced_search</a:t>
            </a:r>
            <a:endParaRPr lang="en-US" dirty="0" smtClean="0"/>
          </a:p>
          <a:p>
            <a:endParaRPr lang="en-US" dirty="0"/>
          </a:p>
        </p:txBody>
      </p:sp>
    </p:spTree>
    <p:extLst>
      <p:ext uri="{BB962C8B-B14F-4D97-AF65-F5344CB8AC3E}">
        <p14:creationId xmlns:p14="http://schemas.microsoft.com/office/powerpoint/2010/main" val="364937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33400" y="533400"/>
            <a:ext cx="8153400" cy="5181600"/>
          </a:xfrm>
          <a:prstGeom prst="rect">
            <a:avLst/>
          </a:prstGeom>
          <a:noFill/>
          <a:ln w="9525">
            <a:noFill/>
            <a:round/>
            <a:headEnd/>
            <a:tailEnd/>
          </a:ln>
        </p:spPr>
        <p:txBody>
          <a:bodyPr lIns="90000" tIns="73080" rIns="90000" bIns="45000" anchor="ctr"/>
          <a:lstStyle/>
          <a:p>
            <a:pPr algn="ctr" eaLnBrk="0" fontAlgn="base" hangingPunct="0">
              <a:lnSpc>
                <a:spcPct val="93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5400" b="1" dirty="0">
                <a:solidFill>
                  <a:srgbClr val="FFFFFF"/>
                </a:solidFill>
                <a:latin typeface="Lucida Sans" pitchFamily="34" charset="0"/>
              </a:rPr>
              <a:t>Help!</a:t>
            </a:r>
            <a:br>
              <a:rPr lang="en-US" sz="5400" b="1" dirty="0">
                <a:solidFill>
                  <a:srgbClr val="FFFFFF"/>
                </a:solidFill>
                <a:latin typeface="Lucida Sans" pitchFamily="34" charset="0"/>
              </a:rPr>
            </a:br>
            <a:r>
              <a:rPr lang="en-US" sz="5400" b="1" dirty="0">
                <a:solidFill>
                  <a:srgbClr val="FFFFFF"/>
                </a:solidFill>
                <a:latin typeface="Lucida Sans" pitchFamily="34" charset="0"/>
              </a:rPr>
              <a:t>Your parents, grandparents, aunts, uncles, etc.</a:t>
            </a:r>
            <a:br>
              <a:rPr lang="en-US" sz="5400" b="1" dirty="0">
                <a:solidFill>
                  <a:srgbClr val="FFFFFF"/>
                </a:solidFill>
                <a:latin typeface="Lucida Sans" pitchFamily="34" charset="0"/>
              </a:rPr>
            </a:br>
            <a:r>
              <a:rPr lang="en-US" sz="5400" b="1" dirty="0">
                <a:solidFill>
                  <a:srgbClr val="FFFFFF"/>
                </a:solidFill>
                <a:latin typeface="Lucida Sans" pitchFamily="34" charset="0"/>
              </a:rPr>
              <a:t>don’t know what they’re doing online!</a:t>
            </a:r>
            <a:endParaRPr lang="en-GB" sz="6000" b="1" dirty="0">
              <a:solidFill>
                <a:srgbClr val="FFFFFF"/>
              </a:solidFill>
              <a:latin typeface="Lucida Sans" pitchFamily="34" charset="0"/>
            </a:endParaRPr>
          </a:p>
        </p:txBody>
      </p:sp>
    </p:spTree>
    <p:extLst>
      <p:ext uri="{BB962C8B-B14F-4D97-AF65-F5344CB8AC3E}">
        <p14:creationId xmlns:p14="http://schemas.microsoft.com/office/powerpoint/2010/main" val="1848241552"/>
      </p:ext>
    </p:extLst>
  </p:cSld>
  <p:clrMapOvr>
    <a:masterClrMapping/>
  </p:clrMapOvr>
  <p:transition spd="med" advClick="0" advTm="3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50"/>
                                        <p:tgtEl>
                                          <p:spTgt spid="6146"/>
                                        </p:tgtEl>
                                      </p:cBhvr>
                                    </p:animEffect>
                                    <p:anim calcmode="lin" valueType="num">
                                      <p:cBhvr>
                                        <p:cTn id="8" dur="250" fill="hold"/>
                                        <p:tgtEl>
                                          <p:spTgt spid="6146"/>
                                        </p:tgtEl>
                                        <p:attrNameLst>
                                          <p:attrName>ppt_x</p:attrName>
                                        </p:attrNameLst>
                                      </p:cBhvr>
                                      <p:tavLst>
                                        <p:tav tm="0">
                                          <p:val>
                                            <p:strVal val="#ppt_x"/>
                                          </p:val>
                                        </p:tav>
                                        <p:tav tm="100000">
                                          <p:val>
                                            <p:strVal val="#ppt_x"/>
                                          </p:val>
                                        </p:tav>
                                      </p:tavLst>
                                    </p:anim>
                                    <p:anim calcmode="lin" valueType="num">
                                      <p:cBhvr>
                                        <p:cTn id="9" dur="25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a:r>
              <a:rPr lang="en-US" dirty="0" err="1" smtClean="0"/>
              <a:t>CyberSecurity</a:t>
            </a:r>
            <a:r>
              <a:rPr lang="en-US" dirty="0" smtClean="0"/>
              <a:t> Tips</a:t>
            </a:r>
            <a:endParaRPr lang="en-US" dirty="0"/>
          </a:p>
        </p:txBody>
      </p:sp>
      <p:sp>
        <p:nvSpPr>
          <p:cNvPr id="4" name="Slide Number Placeholder 3"/>
          <p:cNvSpPr>
            <a:spLocks noGrp="1"/>
          </p:cNvSpPr>
          <p:nvPr>
            <p:ph type="sldNum" sz="quarter" idx="4294967295"/>
          </p:nvPr>
        </p:nvSpPr>
        <p:spPr>
          <a:xfrm>
            <a:off x="7010400" y="6400800"/>
            <a:ext cx="2133600" cy="457200"/>
          </a:xfrm>
          <a:prstGeom prst="rect">
            <a:avLst/>
          </a:prstGeom>
        </p:spPr>
        <p:txBody>
          <a:bodyPr/>
          <a:lstStyle/>
          <a:p>
            <a:pPr>
              <a:defRPr/>
            </a:pPr>
            <a:fld id="{209313C1-E672-491F-956F-86844E25C68B}" type="slidenum">
              <a:rPr lang="en-US" smtClean="0"/>
              <a:pPr>
                <a:defRPr/>
              </a:pPr>
              <a:t>30</a:t>
            </a:fld>
            <a:endParaRPr lang="en-US"/>
          </a:p>
        </p:txBody>
      </p:sp>
      <p:sp>
        <p:nvSpPr>
          <p:cNvPr id="6" name="TextBox 5"/>
          <p:cNvSpPr txBox="1"/>
          <p:nvPr/>
        </p:nvSpPr>
        <p:spPr>
          <a:xfrm>
            <a:off x="609600" y="1600200"/>
            <a:ext cx="8077200" cy="3847207"/>
          </a:xfrm>
          <a:prstGeom prst="rect">
            <a:avLst/>
          </a:prstGeom>
          <a:noFill/>
        </p:spPr>
        <p:txBody>
          <a:bodyPr wrap="square" rtlCol="0">
            <a:spAutoFit/>
          </a:bodyPr>
          <a:lstStyle/>
          <a:p>
            <a:pPr marL="457200" indent="-457200" algn="l">
              <a:spcAft>
                <a:spcPts val="600"/>
              </a:spcAft>
              <a:buFont typeface="Arial" pitchFamily="34" charset="0"/>
              <a:buChar char="•"/>
            </a:pPr>
            <a:r>
              <a:rPr lang="en-US" sz="3200" dirty="0" smtClean="0">
                <a:solidFill>
                  <a:schemeClr val="tx1"/>
                </a:solidFill>
              </a:rPr>
              <a:t>Play nice – Don’t bully</a:t>
            </a:r>
          </a:p>
          <a:p>
            <a:pPr marL="457200" indent="-457200" algn="l">
              <a:spcAft>
                <a:spcPts val="600"/>
              </a:spcAft>
              <a:buFont typeface="Arial" pitchFamily="34" charset="0"/>
              <a:buChar char="•"/>
            </a:pPr>
            <a:r>
              <a:rPr lang="en-US" sz="3200" dirty="0" smtClean="0">
                <a:solidFill>
                  <a:schemeClr val="tx1"/>
                </a:solidFill>
              </a:rPr>
              <a:t>Keep your devices and applications current (apply updates)</a:t>
            </a:r>
          </a:p>
          <a:p>
            <a:pPr marL="457200" indent="-457200" algn="l">
              <a:spcAft>
                <a:spcPts val="600"/>
              </a:spcAft>
              <a:buFont typeface="Arial" pitchFamily="34" charset="0"/>
              <a:buChar char="•"/>
            </a:pPr>
            <a:r>
              <a:rPr lang="en-US" sz="3200" dirty="0" smtClean="0">
                <a:solidFill>
                  <a:schemeClr val="tx1"/>
                </a:solidFill>
              </a:rPr>
              <a:t>Protect your PI (personal information)</a:t>
            </a:r>
          </a:p>
          <a:p>
            <a:pPr marL="457200" indent="-457200" algn="l">
              <a:spcAft>
                <a:spcPts val="600"/>
              </a:spcAft>
              <a:buFont typeface="Arial" pitchFamily="34" charset="0"/>
              <a:buChar char="•"/>
            </a:pPr>
            <a:r>
              <a:rPr lang="en-US" sz="3200" dirty="0" smtClean="0">
                <a:solidFill>
                  <a:schemeClr val="tx1"/>
                </a:solidFill>
              </a:rPr>
              <a:t>Use a strong password or MFA</a:t>
            </a:r>
          </a:p>
          <a:p>
            <a:pPr marL="457200" indent="-457200" algn="l">
              <a:spcAft>
                <a:spcPts val="600"/>
              </a:spcAft>
              <a:buFont typeface="Arial" pitchFamily="34" charset="0"/>
              <a:buChar char="•"/>
            </a:pPr>
            <a:r>
              <a:rPr lang="en-US" sz="3200" dirty="0" smtClean="0">
                <a:solidFill>
                  <a:schemeClr val="tx1"/>
                </a:solidFill>
              </a:rPr>
              <a:t>Be web wise. Learn how to secure yourself and others.</a:t>
            </a:r>
            <a:endParaRPr lang="en-US" sz="3200" dirty="0">
              <a:solidFill>
                <a:schemeClr val="tx1"/>
              </a:solidFill>
            </a:endParaRPr>
          </a:p>
        </p:txBody>
      </p:sp>
      <p:sp>
        <p:nvSpPr>
          <p:cNvPr id="3" name="Rectangle 2"/>
          <p:cNvSpPr/>
          <p:nvPr/>
        </p:nvSpPr>
        <p:spPr>
          <a:xfrm>
            <a:off x="1894785" y="5643265"/>
            <a:ext cx="530196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Trust, but verify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67670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457200" y="6356350"/>
            <a:ext cx="2133600" cy="365125"/>
          </a:xfrm>
        </p:spPr>
        <p:txBody>
          <a:bodyPr/>
          <a:lstStyle/>
          <a:p>
            <a:r>
              <a:rPr lang="en-US" smtClean="0"/>
              <a:t>Protecting People’s Privacy</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2050" name="Picture 2" descr="http://blog.bufferapp.com/wp-content/uploads/2011/06/fu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98"/>
            <a:ext cx="9144000" cy="682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4807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pic>
        <p:nvPicPr>
          <p:cNvPr id="4098" name="Picture 2" descr="http://www.petsfunky.com/wp-content/uploads/2008/06/funny-pictures-i-wanna-get-out-and-play-3e7a8ce2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22156"/>
            <a:ext cx="7748066" cy="580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747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Remember</a:t>
            </a:r>
          </a:p>
        </p:txBody>
      </p:sp>
      <p:pic>
        <p:nvPicPr>
          <p:cNvPr id="69634" name="Picture 2" descr="STOP. THINK. CONNECT."/>
          <p:cNvPicPr>
            <a:picLocks noChangeAspect="1" noChangeArrowheads="1"/>
          </p:cNvPicPr>
          <p:nvPr/>
        </p:nvPicPr>
        <p:blipFill>
          <a:blip r:embed="rId2" cstate="print"/>
          <a:srcRect/>
          <a:stretch>
            <a:fillRect/>
          </a:stretch>
        </p:blipFill>
        <p:spPr bwMode="auto">
          <a:xfrm>
            <a:off x="1337102" y="1981200"/>
            <a:ext cx="6217024" cy="1509849"/>
          </a:xfrm>
          <a:prstGeom prst="rect">
            <a:avLst/>
          </a:prstGeom>
          <a:noFill/>
        </p:spPr>
      </p:pic>
      <p:pic>
        <p:nvPicPr>
          <p:cNvPr id="69635" name="Picture 3"/>
          <p:cNvPicPr>
            <a:picLocks noChangeAspect="1" noChangeArrowheads="1"/>
          </p:cNvPicPr>
          <p:nvPr/>
        </p:nvPicPr>
        <p:blipFill>
          <a:blip r:embed="rId3" cstate="print"/>
          <a:srcRect/>
          <a:stretch>
            <a:fillRect/>
          </a:stretch>
        </p:blipFill>
        <p:spPr bwMode="auto">
          <a:xfrm>
            <a:off x="1295400" y="5029200"/>
            <a:ext cx="6589713" cy="1647788"/>
          </a:xfrm>
          <a:prstGeom prst="rect">
            <a:avLst/>
          </a:prstGeom>
          <a:noFill/>
          <a:ln w="9525">
            <a:noFill/>
            <a:miter lim="800000"/>
            <a:headEnd/>
            <a:tailEnd/>
          </a:ln>
        </p:spPr>
      </p:pic>
      <p:sp>
        <p:nvSpPr>
          <p:cNvPr id="2" name="Rectangle 1"/>
          <p:cNvSpPr/>
          <p:nvPr/>
        </p:nvSpPr>
        <p:spPr>
          <a:xfrm>
            <a:off x="1337102" y="3733800"/>
            <a:ext cx="6637779" cy="584775"/>
          </a:xfrm>
          <a:prstGeom prst="rect">
            <a:avLst/>
          </a:prstGeom>
        </p:spPr>
        <p:txBody>
          <a:bodyPr wrap="none">
            <a:spAutoFit/>
          </a:bodyPr>
          <a:lstStyle/>
          <a:p>
            <a:r>
              <a:rPr lang="en-US" sz="3200" dirty="0">
                <a:hlinkClick r:id="rId4"/>
              </a:rPr>
              <a:t>https://</a:t>
            </a:r>
            <a:r>
              <a:rPr lang="en-US" sz="3200" dirty="0" smtClean="0">
                <a:hlinkClick r:id="rId4"/>
              </a:rPr>
              <a:t>www.stopthinkconnect.org/</a:t>
            </a:r>
            <a:r>
              <a:rPr lang="en-US" sz="3200" dirty="0" smtClean="0"/>
              <a:t> </a:t>
            </a:r>
            <a:endParaRPr lang="en-US" sz="3200" dirty="0"/>
          </a:p>
        </p:txBody>
      </p:sp>
    </p:spTree>
    <p:extLst>
      <p:ext uri="{BB962C8B-B14F-4D97-AF65-F5344CB8AC3E}">
        <p14:creationId xmlns:p14="http://schemas.microsoft.com/office/powerpoint/2010/main" val="240860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9634"/>
                                        </p:tgtEl>
                                      </p:cBhvr>
                                    </p:animEffect>
                                    <p:animScale>
                                      <p:cBhvr>
                                        <p:cTn id="7" dur="250" autoRev="1" fill="hold"/>
                                        <p:tgtEl>
                                          <p:spTgt spid="6963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963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33400" y="533400"/>
            <a:ext cx="8153400" cy="5181600"/>
          </a:xfrm>
          <a:prstGeom prst="rect">
            <a:avLst/>
          </a:prstGeom>
          <a:noFill/>
          <a:ln w="9525">
            <a:noFill/>
            <a:round/>
            <a:headEnd/>
            <a:tailEnd/>
          </a:ln>
        </p:spPr>
        <p:txBody>
          <a:bodyPr lIns="90000" tIns="73080" rIns="90000" bIns="45000" anchor="ctr"/>
          <a:lstStyle/>
          <a:p>
            <a:pPr algn="ctr" eaLnBrk="0" fontAlgn="base" hangingPunct="0">
              <a:lnSpc>
                <a:spcPct val="93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5400" b="1" dirty="0">
                <a:solidFill>
                  <a:srgbClr val="FFFFFF"/>
                </a:solidFill>
                <a:latin typeface="Lucida Sans" pitchFamily="34" charset="0"/>
              </a:rPr>
              <a:t>Help!</a:t>
            </a:r>
            <a:br>
              <a:rPr lang="en-US" sz="5400" b="1" dirty="0">
                <a:solidFill>
                  <a:srgbClr val="FFFFFF"/>
                </a:solidFill>
                <a:latin typeface="Lucida Sans" pitchFamily="34" charset="0"/>
              </a:rPr>
            </a:br>
            <a:r>
              <a:rPr lang="en-US" sz="5400" b="1" dirty="0" smtClean="0">
                <a:solidFill>
                  <a:srgbClr val="FFFFFF"/>
                </a:solidFill>
                <a:latin typeface="Lucida Sans" pitchFamily="34" charset="0"/>
              </a:rPr>
              <a:t>We need more </a:t>
            </a:r>
          </a:p>
          <a:p>
            <a:pPr algn="ctr" eaLnBrk="0" fontAlgn="base" hangingPunct="0">
              <a:lnSpc>
                <a:spcPct val="93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5400" b="1" dirty="0" smtClean="0">
                <a:solidFill>
                  <a:srgbClr val="FFFFFF"/>
                </a:solidFill>
                <a:latin typeface="Lucida Sans" pitchFamily="34" charset="0"/>
              </a:rPr>
              <a:t>Cyber professionals!</a:t>
            </a:r>
            <a:endParaRPr lang="en-GB" sz="6000" b="1" dirty="0">
              <a:solidFill>
                <a:srgbClr val="FFFFFF"/>
              </a:solidFill>
              <a:latin typeface="Lucida Sans" pitchFamily="34" charset="0"/>
            </a:endParaRPr>
          </a:p>
        </p:txBody>
      </p:sp>
    </p:spTree>
    <p:extLst>
      <p:ext uri="{BB962C8B-B14F-4D97-AF65-F5344CB8AC3E}">
        <p14:creationId xmlns:p14="http://schemas.microsoft.com/office/powerpoint/2010/main" val="87476224"/>
      </p:ext>
    </p:extLst>
  </p:cSld>
  <p:clrMapOvr>
    <a:masterClrMapping/>
  </p:clrMapOvr>
  <p:transition spd="med" advClick="0" advTm="3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50"/>
                                        <p:tgtEl>
                                          <p:spTgt spid="6146"/>
                                        </p:tgtEl>
                                      </p:cBhvr>
                                    </p:animEffect>
                                    <p:anim calcmode="lin" valueType="num">
                                      <p:cBhvr>
                                        <p:cTn id="8" dur="250" fill="hold"/>
                                        <p:tgtEl>
                                          <p:spTgt spid="6146"/>
                                        </p:tgtEl>
                                        <p:attrNameLst>
                                          <p:attrName>ppt_x</p:attrName>
                                        </p:attrNameLst>
                                      </p:cBhvr>
                                      <p:tavLst>
                                        <p:tav tm="0">
                                          <p:val>
                                            <p:strVal val="#ppt_x"/>
                                          </p:val>
                                        </p:tav>
                                        <p:tav tm="100000">
                                          <p:val>
                                            <p:strVal val="#ppt_x"/>
                                          </p:val>
                                        </p:tav>
                                      </p:tavLst>
                                    </p:anim>
                                    <p:anim calcmode="lin" valueType="num">
                                      <p:cBhvr>
                                        <p:cTn id="9" dur="25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02162"/>
          </a:xfrm>
        </p:spPr>
        <p:txBody>
          <a:bodyPr>
            <a:normAutofit/>
          </a:bodyPr>
          <a:lstStyle/>
          <a:p>
            <a:r>
              <a:rPr lang="en-US" sz="4800" dirty="0" smtClean="0"/>
              <a:t>Admin Stuff</a:t>
            </a:r>
            <a:r>
              <a:rPr lang="en-US" dirty="0" smtClean="0"/>
              <a:t/>
            </a:r>
            <a:br>
              <a:rPr lang="en-US" dirty="0" smtClean="0"/>
            </a:br>
            <a:r>
              <a:rPr lang="en-US" dirty="0" smtClean="0"/>
              <a:t> </a:t>
            </a:r>
            <a:br>
              <a:rPr lang="en-US" dirty="0" smtClean="0"/>
            </a:br>
            <a:r>
              <a:rPr lang="en-US" dirty="0" smtClean="0"/>
              <a:t>Food, Drink, </a:t>
            </a:r>
            <a:br>
              <a:rPr lang="en-US" dirty="0" smtClean="0"/>
            </a:br>
            <a:r>
              <a:rPr lang="en-US" dirty="0" smtClean="0"/>
              <a:t>Facilities,</a:t>
            </a:r>
            <a:br>
              <a:rPr lang="en-US" dirty="0" smtClean="0"/>
            </a:br>
            <a:r>
              <a:rPr lang="en-US" dirty="0" smtClean="0"/>
              <a:t>Use of Computers</a:t>
            </a:r>
            <a:br>
              <a:rPr lang="en-US"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2" descr="https://www.gen-cyber.com/img/gencyber-logo-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5004166"/>
            <a:ext cx="2486975" cy="165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12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105400"/>
          </a:xfrm>
        </p:spPr>
        <p:txBody>
          <a:bodyPr/>
          <a:lstStyle/>
          <a:p>
            <a:pPr marL="0" indent="0">
              <a:buNone/>
            </a:pPr>
            <a:r>
              <a:rPr lang="en-US" dirty="0" smtClean="0"/>
              <a:t>Our objective </a:t>
            </a:r>
            <a:r>
              <a:rPr lang="en-US" dirty="0"/>
              <a:t>is to not be like this: </a:t>
            </a:r>
            <a:r>
              <a:rPr lang="en-US" sz="2800" dirty="0">
                <a:hlinkClick r:id="rId3"/>
              </a:rPr>
              <a:t>https://</a:t>
            </a:r>
            <a:r>
              <a:rPr lang="en-US" sz="2800" dirty="0" smtClean="0">
                <a:hlinkClick r:id="rId3"/>
              </a:rPr>
              <a:t>www.youtube.com/watch?v=uhiCFdWeQfA</a:t>
            </a:r>
            <a:endParaRPr lang="en-US" sz="2800" dirty="0" smtClean="0"/>
          </a:p>
          <a:p>
            <a:pPr marL="0" indent="0">
              <a:buNone/>
            </a:pPr>
            <a:endParaRPr lang="en-US" sz="2800" dirty="0" smtClean="0"/>
          </a:p>
          <a:p>
            <a:pPr marL="0" indent="0">
              <a:buNone/>
            </a:pPr>
            <a:r>
              <a:rPr lang="en-US" dirty="0" smtClean="0"/>
              <a:t>Or this: </a:t>
            </a:r>
            <a:br>
              <a:rPr lang="en-US" dirty="0" smtClean="0"/>
            </a:br>
            <a:r>
              <a:rPr lang="en-US" dirty="0" smtClean="0">
                <a:hlinkClick r:id="rId4"/>
              </a:rPr>
              <a:t>Why you should turn off your cell phone in class</a:t>
            </a:r>
            <a:endParaRPr lang="en-US" dirty="0" smtClean="0"/>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1906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Rulez</a:t>
            </a:r>
            <a:r>
              <a:rPr lang="en-US" dirty="0" smtClean="0"/>
              <a:t> </a:t>
            </a:r>
            <a:endParaRPr lang="en-US" dirty="0"/>
          </a:p>
        </p:txBody>
      </p:sp>
      <p:sp>
        <p:nvSpPr>
          <p:cNvPr id="3" name="Content Placeholder 2"/>
          <p:cNvSpPr>
            <a:spLocks noGrp="1"/>
          </p:cNvSpPr>
          <p:nvPr>
            <p:ph idx="1"/>
          </p:nvPr>
        </p:nvSpPr>
        <p:spPr/>
        <p:txBody>
          <a:bodyPr/>
          <a:lstStyle/>
          <a:p>
            <a:r>
              <a:rPr lang="en-US" dirty="0" smtClean="0"/>
              <a:t>Be cool – no ‘</a:t>
            </a:r>
            <a:r>
              <a:rPr lang="en-US" dirty="0" err="1" smtClean="0"/>
              <a:t>tudes</a:t>
            </a:r>
            <a:r>
              <a:rPr lang="en-US" dirty="0" smtClean="0"/>
              <a:t> allowed</a:t>
            </a:r>
          </a:p>
          <a:p>
            <a:r>
              <a:rPr lang="en-US" dirty="0"/>
              <a:t>A-B-C = Always Be Curious</a:t>
            </a:r>
          </a:p>
          <a:p>
            <a:pPr lvl="1"/>
            <a:r>
              <a:rPr lang="en-US" dirty="0"/>
              <a:t>Don’t be afraid to try</a:t>
            </a:r>
          </a:p>
          <a:p>
            <a:r>
              <a:rPr lang="en-US" dirty="0" smtClean="0"/>
              <a:t>Leave </a:t>
            </a:r>
            <a:r>
              <a:rPr lang="en-US" dirty="0"/>
              <a:t>the world a better </a:t>
            </a:r>
            <a:r>
              <a:rPr lang="en-US"/>
              <a:t>place –</a:t>
            </a:r>
            <a:r>
              <a:rPr lang="en-US" smtClean="0"/>
              <a:t> </a:t>
            </a:r>
            <a:r>
              <a:rPr lang="en-US" dirty="0" smtClean="0"/>
              <a:t>If you make a mess, clean it up (IRL or OL)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95179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fontScale="90000"/>
          </a:bodyPr>
          <a:lstStyle/>
          <a:p>
            <a:r>
              <a:rPr lang="en-US" sz="4800" dirty="0" smtClean="0"/>
              <a:t>Safety Stuff</a:t>
            </a:r>
            <a:r>
              <a:rPr lang="en-US" dirty="0" smtClean="0"/>
              <a:t/>
            </a:r>
            <a:br>
              <a:rPr lang="en-US" dirty="0" smtClean="0"/>
            </a:br>
            <a:r>
              <a:rPr lang="en-US" dirty="0" smtClean="0"/>
              <a:t>or</a:t>
            </a:r>
            <a:br>
              <a:rPr lang="en-US" dirty="0" smtClean="0"/>
            </a:br>
            <a:r>
              <a:rPr lang="en-US" dirty="0" smtClean="0"/>
              <a:t>How to Survive a Disaster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2"/>
          <p:cNvSpPr>
            <a:spLocks noGrp="1"/>
          </p:cNvSpPr>
          <p:nvPr>
            <p:ph idx="1"/>
          </p:nvPr>
        </p:nvSpPr>
        <p:spPr>
          <a:xfrm>
            <a:off x="1752600" y="2895600"/>
            <a:ext cx="6934200" cy="3230563"/>
          </a:xfrm>
        </p:spPr>
        <p:txBody>
          <a:bodyPr/>
          <a:lstStyle/>
          <a:p>
            <a:r>
              <a:rPr lang="en-US" dirty="0" smtClean="0"/>
              <a:t>Tornado / Severe weather</a:t>
            </a:r>
          </a:p>
          <a:p>
            <a:r>
              <a:rPr lang="en-US" dirty="0" smtClean="0"/>
              <a:t>Fire</a:t>
            </a:r>
          </a:p>
          <a:p>
            <a:r>
              <a:rPr lang="en-US" dirty="0" smtClean="0"/>
              <a:t>Power Outage</a:t>
            </a:r>
          </a:p>
          <a:p>
            <a:r>
              <a:rPr lang="en-US" dirty="0" smtClean="0"/>
              <a:t>Active shooter</a:t>
            </a:r>
          </a:p>
          <a:p>
            <a:r>
              <a:rPr lang="en-US" dirty="0" err="1" smtClean="0"/>
              <a:t>Zombiepocalypse</a:t>
            </a:r>
            <a:endParaRPr lang="en-US" dirty="0"/>
          </a:p>
        </p:txBody>
      </p:sp>
    </p:spTree>
    <p:extLst>
      <p:ext uri="{BB962C8B-B14F-4D97-AF65-F5344CB8AC3E}">
        <p14:creationId xmlns:p14="http://schemas.microsoft.com/office/powerpoint/2010/main" val="122085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8077200" cy="2667000"/>
          </a:xfrm>
        </p:spPr>
        <p:txBody>
          <a:bodyPr>
            <a:normAutofit fontScale="90000"/>
          </a:bodyPr>
          <a:lstStyle/>
          <a:p>
            <a:r>
              <a:rPr lang="en-US" dirty="0" smtClean="0">
                <a:solidFill>
                  <a:srgbClr val="0070C0"/>
                </a:solidFill>
                <a:latin typeface="Arial Black" panose="020B0A04020102020204" pitchFamily="34" charset="0"/>
              </a:rPr>
              <a:t>Be Safe</a:t>
            </a:r>
            <a:br>
              <a:rPr lang="en-US" dirty="0" smtClean="0">
                <a:solidFill>
                  <a:srgbClr val="0070C0"/>
                </a:solidFill>
                <a:latin typeface="Arial Black" panose="020B0A04020102020204" pitchFamily="34" charset="0"/>
              </a:rPr>
            </a:br>
            <a:r>
              <a:rPr lang="en-US" dirty="0" smtClean="0">
                <a:solidFill>
                  <a:srgbClr val="0070C0"/>
                </a:solidFill>
                <a:latin typeface="Arial Black" panose="020B0A04020102020204" pitchFamily="34" charset="0"/>
              </a:rPr>
              <a:t>Be Smart</a:t>
            </a:r>
            <a:br>
              <a:rPr lang="en-US" dirty="0" smtClean="0">
                <a:solidFill>
                  <a:srgbClr val="0070C0"/>
                </a:solidFill>
                <a:latin typeface="Arial Black" panose="020B0A04020102020204" pitchFamily="34" charset="0"/>
              </a:rPr>
            </a:br>
            <a:r>
              <a:rPr lang="en-US" dirty="0" smtClean="0">
                <a:solidFill>
                  <a:srgbClr val="0070C0"/>
                </a:solidFill>
                <a:latin typeface="Arial Black" panose="020B0A04020102020204" pitchFamily="34" charset="0"/>
              </a:rPr>
              <a:t>Have fun</a:t>
            </a:r>
            <a:br>
              <a:rPr lang="en-US" dirty="0" smtClean="0">
                <a:solidFill>
                  <a:srgbClr val="0070C0"/>
                </a:solidFill>
                <a:latin typeface="Arial Black" panose="020B0A04020102020204" pitchFamily="34" charset="0"/>
              </a:rPr>
            </a:br>
            <a:r>
              <a:rPr lang="en-US" dirty="0" smtClean="0">
                <a:solidFill>
                  <a:srgbClr val="0070C0"/>
                </a:solidFill>
                <a:latin typeface="Arial Black" panose="020B0A04020102020204" pitchFamily="34" charset="0"/>
              </a:rPr>
              <a:t>Online</a:t>
            </a:r>
            <a:endParaRPr lang="en-US"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12078975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ruses, Worms, and Spyware, Oh My! &amp;quot;&quot;/&gt;&lt;property id=&quot;20307&quot; value=&quot;256&quot;/&gt;&lt;/object&gt;&lt;object type=&quot;3&quot; unique_id=&quot;10005&quot;&gt;&lt;property id=&quot;20148&quot; value=&quot;5&quot;/&gt;&lt;property id=&quot;20300&quot; value=&quot;Slide 6&quot;/&gt;&lt;property id=&quot;20307&quot; value=&quot;298&quot;/&gt;&lt;/object&gt;&lt;object type=&quot;3&quot; unique_id=&quot;10006&quot;&gt;&lt;property id=&quot;20148&quot; value=&quot;5&quot;/&gt;&lt;property id=&quot;20300&quot; value=&quot;Slide 7&quot;/&gt;&lt;property id=&quot;20307&quot; value=&quot;299&quot;/&gt;&lt;/object&gt;&lt;object type=&quot;3&quot; unique_id=&quot;10008&quot;&gt;&lt;property id=&quot;20148&quot; value=&quot;5&quot;/&gt;&lt;property id=&quot;20300&quot; value=&quot;Slide 9 - &amp;quot;The Biggest Internet Danger&amp;quot;&quot;/&gt;&lt;property id=&quot;20307&quot; value=&quot;304&quot;/&gt;&lt;/object&gt;&lt;object type=&quot;3&quot; unique_id=&quot;10009&quot;&gt;&lt;property id=&quot;20148&quot; value=&quot;5&quot;/&gt;&lt;property id=&quot;20300&quot; value=&quot;Slide 21 - &amp;quot;What is Privacy?&amp;quot;&quot;/&gt;&lt;property id=&quot;20307&quot; value=&quot;309&quot;/&gt;&lt;/object&gt;&lt;object type=&quot;3&quot; unique_id=&quot;10010&quot;&gt;&lt;property id=&quot;20148&quot; value=&quot;5&quot;/&gt;&lt;property id=&quot;20300&quot; value=&quot;Slide 22 - &amp;quot;The Problem&amp;quot;&quot;/&gt;&lt;property id=&quot;20307&quot; value=&quot;310&quot;/&gt;&lt;/object&gt;&lt;object type=&quot;3&quot; unique_id=&quot;10011&quot;&gt;&lt;property id=&quot;20148&quot; value=&quot;5&quot;/&gt;&lt;property id=&quot;20300&quot; value=&quot;Slide 23 - &amp;quot;What is Personal Information?&amp;quot;&quot;/&gt;&lt;property id=&quot;20307&quot; value=&quot;319&quot;/&gt;&lt;/object&gt;&lt;object type=&quot;3&quot; unique_id=&quot;10012&quot;&gt;&lt;property id=&quot;20148&quot; value=&quot;5&quot;/&gt;&lt;property id=&quot;20300&quot; value=&quot;Slide 24&quot;/&gt;&lt;property id=&quot;20307&quot; value=&quot;311&quot;/&gt;&lt;/object&gt;&lt;object type=&quot;3&quot; unique_id=&quot;10013&quot;&gt;&lt;property id=&quot;20148&quot; value=&quot;5&quot;/&gt;&lt;property id=&quot;20300&quot; value=&quot;Slide 25 - &amp;quot;Identity Theft&amp;quot;&quot;/&gt;&lt;property id=&quot;20307&quot; value=&quot;305&quot;/&gt;&lt;/object&gt;&lt;object type=&quot;3&quot; unique_id=&quot;10014&quot;&gt;&lt;property id=&quot;20148&quot; value=&quot;5&quot;/&gt;&lt;property id=&quot;20300&quot; value=&quot;Slide 26&quot;/&gt;&lt;property id=&quot;20307&quot; value=&quot;312&quot;/&gt;&lt;/object&gt;&lt;object type=&quot;3&quot; unique_id=&quot;10015&quot;&gt;&lt;property id=&quot;20148&quot; value=&quot;5&quot;/&gt;&lt;property id=&quot;20300&quot; value=&quot;Slide 27 - &amp;quot;What’s in your wallet (or phone)?&amp;quot;&quot;/&gt;&lt;property id=&quot;20307&quot; value=&quot;313&quot;/&gt;&lt;/object&gt;&lt;object type=&quot;3&quot; unique_id=&quot;10016&quot;&gt;&lt;property id=&quot;20148&quot; value=&quot;5&quot;/&gt;&lt;property id=&quot;20300&quot; value=&quot;Slide 28 - &amp;quot;Use of Social Security Number (SSN)&amp;quot;&quot;/&gt;&lt;property id=&quot;20307&quot; value=&quot;315&quot;/&gt;&lt;/object&gt;&lt;object type=&quot;3&quot; unique_id=&quot;10017&quot;&gt;&lt;property id=&quot;20148&quot; value=&quot;5&quot;/&gt;&lt;property id=&quot;20300&quot; value=&quot;Slide 29 - &amp;quot;ID Theft Prevention&amp;quot;&quot;/&gt;&lt;property id=&quot;20307&quot; value=&quot;307&quot;/&gt;&lt;/object&gt;&lt;object type=&quot;3&quot; unique_id=&quot;10018&quot;&gt;&lt;property id=&quot;20148&quot; value=&quot;5&quot;/&gt;&lt;property id=&quot;20300&quot; value=&quot;Slide 30 - &amp;quot;If You’re a Victim&amp;quot;&quot;/&gt;&lt;property id=&quot;20307&quot; value=&quot;316&quot;/&gt;&lt;/object&gt;&lt;object type=&quot;3&quot; unique_id=&quot;10019&quot;&gt;&lt;property id=&quot;20148&quot; value=&quot;5&quot;/&gt;&lt;property id=&quot;20300&quot; value=&quot;Slide 31 - &amp;quot;If You’re a Victim&amp;quot;&quot;/&gt;&lt;property id=&quot;20307&quot; value=&quot;317&quot;/&gt;&lt;/object&gt;&lt;object type=&quot;3&quot; unique_id=&quot;10020&quot;&gt;&lt;property id=&quot;20148&quot; value=&quot;5&quot;/&gt;&lt;property id=&quot;20300&quot; value=&quot;Slide 32 - &amp;quot;FTC Resources&amp;quot;&quot;/&gt;&lt;property id=&quot;20307&quot; value=&quot;318&quot;/&gt;&lt;/object&gt;&lt;object type=&quot;3&quot; unique_id=&quot;10022&quot;&gt;&lt;property id=&quot;20148&quot; value=&quot;5&quot;/&gt;&lt;property id=&quot;20300&quot; value=&quot;Slide 33 - &amp;quot;Remember&amp;quot;&quot;/&gt;&lt;property id=&quot;20307&quot; value=&quot;308&quot;/&gt;&lt;/object&gt;&lt;object type=&quot;3&quot; unique_id=&quot;10023&quot;&gt;&lt;property id=&quot;20148&quot; value=&quot;5&quot;/&gt;&lt;property id=&quot;20300&quot; value=&quot;Slide 37 - &amp;quot;Contact Info&amp;quot;&quot;/&gt;&lt;property id=&quot;20307&quot; value=&quot;282&quot;/&gt;&lt;/object&gt;&lt;object type=&quot;3&quot; unique_id=&quot;10200&quot;&gt;&lt;property id=&quot;20148&quot; value=&quot;5&quot;/&gt;&lt;property id=&quot;20300&quot; value=&quot;Slide 2 - &amp;quot;Protecting yourself from the evils of the Internet&amp;quot;&quot;/&gt;&lt;property id=&quot;20307&quot; value=&quot;320&quot;/&gt;&lt;/object&gt;&lt;object type=&quot;3&quot; unique_id=&quot;10201&quot;&gt;&lt;property id=&quot;20148&quot; value=&quot;5&quot;/&gt;&lt;property id=&quot;20300&quot; value=&quot;Slide 10 - &amp;quot;The Biggest Internet Danger&amp;quot;&quot;/&gt;&lt;property id=&quot;20307&quot; value=&quot;321&quot;/&gt;&lt;/object&gt;&lt;object type=&quot;3&quot; unique_id=&quot;10299&quot;&gt;&lt;property id=&quot;20148&quot; value=&quot;5&quot;/&gt;&lt;property id=&quot;20300&quot; value=&quot;Slide 3 - &amp;quot;Identity Paradox&amp;quot;&quot;/&gt;&lt;property id=&quot;20307&quot; value=&quot;323&quot;/&gt;&lt;/object&gt;&lt;object type=&quot;3&quot; unique_id=&quot;10300&quot;&gt;&lt;property id=&quot;20148&quot; value=&quot;5&quot;/&gt;&lt;property id=&quot;20300&quot; value=&quot;Slide 4 - &amp;quot;Introduction&amp;quot;&quot;/&gt;&lt;property id=&quot;20307&quot; value=&quot;324&quot;/&gt;&lt;/object&gt;&lt;object type=&quot;3&quot; unique_id=&quot;10301&quot;&gt;&lt;property id=&quot;20148&quot; value=&quot;5&quot;/&gt;&lt;property id=&quot;20300&quot; value=&quot;Slide 5&quot;/&gt;&lt;property id=&quot;20307&quot; value=&quot;325&quot;/&gt;&lt;/object&gt;&lt;object type=&quot;3&quot; unique_id=&quot;10302&quot;&gt;&lt;property id=&quot;20148&quot; value=&quot;5&quot;/&gt;&lt;property id=&quot;20300&quot; value=&quot;Slide 8&quot;/&gt;&lt;property id=&quot;20307&quot; value=&quot;326&quot;/&gt;&lt;/object&gt;&lt;object type=&quot;3&quot; unique_id=&quot;10303&quot;&gt;&lt;property id=&quot;20148&quot; value=&quot;5&quot;/&gt;&lt;property id=&quot;20300&quot; value=&quot;Slide 11 - &amp;quot;Internet Threats&amp;quot;&quot;/&gt;&lt;property id=&quot;20307&quot; value=&quot;328&quot;/&gt;&lt;/object&gt;&lt;object type=&quot;3&quot; unique_id=&quot;10304&quot;&gt;&lt;property id=&quot;20148&quot; value=&quot;5&quot;/&gt;&lt;property id=&quot;20300&quot; value=&quot;Slide 18 - &amp;quot;The Easiest Hack&amp;quot;&quot;/&gt;&lt;property id=&quot;20307&quot; value=&quot;331&quot;/&gt;&lt;/object&gt;&lt;object type=&quot;3&quot; unique_id=&quot;10305&quot;&gt;&lt;property id=&quot;20148&quot; value=&quot;5&quot;/&gt;&lt;property id=&quot;20300&quot; value=&quot;Slide 19 - &amp;quot;Social Engineering&amp;quot;&quot;/&gt;&lt;property id=&quot;20307&quot; value=&quot;332&quot;/&gt;&lt;/object&gt;&lt;object type=&quot;3&quot; unique_id=&quot;10519&quot;&gt;&lt;property id=&quot;20148&quot; value=&quot;5&quot;/&gt;&lt;property id=&quot;20300&quot; value=&quot;Slide 12 - &amp;quot;Malware&amp;quot;&quot;/&gt;&lt;property id=&quot;20307&quot; value=&quot;333&quot;/&gt;&lt;/object&gt;&lt;object type=&quot;3&quot; unique_id=&quot;10520&quot;&gt;&lt;property id=&quot;20148&quot; value=&quot;5&quot;/&gt;&lt;property id=&quot;20300&quot; value=&quot;Slide 13 - &amp;quot;Spyware&amp;quot;&quot;/&gt;&lt;property id=&quot;20307&quot; value=&quot;334&quot;/&gt;&lt;/object&gt;&lt;object type=&quot;3&quot; unique_id=&quot;10521&quot;&gt;&lt;property id=&quot;20148&quot; value=&quot;5&quot;/&gt;&lt;property id=&quot;20300&quot; value=&quot;Slide 14 - &amp;quot;Information Leakage&amp;quot;&quot;/&gt;&lt;property id=&quot;20307&quot; value=&quot;335&quot;/&gt;&lt;/object&gt;&lt;object type=&quot;3&quot; unique_id=&quot;10598&quot;&gt;&lt;property id=&quot;20148&quot; value=&quot;5&quot;/&gt;&lt;property id=&quot;20300&quot; value=&quot;Slide 34 - &amp;quot;CyberSecurity Tips&amp;quot;&quot;/&gt;&lt;property id=&quot;20307&quot; value=&quot;336&quot;/&gt;&lt;/object&gt;&lt;object type=&quot;3&quot; unique_id=&quot;10761&quot;&gt;&lt;property id=&quot;20148&quot; value=&quot;5&quot;/&gt;&lt;property id=&quot;20300&quot; value=&quot;Slide 15 - &amp;quot;Phishing example&amp;quot;&quot;/&gt;&lt;property id=&quot;20307&quot; value=&quot;337&quot;/&gt;&lt;/object&gt;&lt;object type=&quot;3&quot; unique_id=&quot;10762&quot;&gt;&lt;property id=&quot;20148&quot; value=&quot;5&quot;/&gt;&lt;property id=&quot;20300&quot; value=&quot;Slide 16&quot;/&gt;&lt;property id=&quot;20307&quot; value=&quot;338&quot;/&gt;&lt;/object&gt;&lt;object type=&quot;3&quot; unique_id=&quot;10763&quot;&gt;&lt;property id=&quot;20148&quot; value=&quot;5&quot;/&gt;&lt;property id=&quot;20300&quot; value=&quot;Slide 17 - &amp;quot;Facebook safety&amp;quot;&quot;/&gt;&lt;property id=&quot;20307&quot; value=&quot;339&quot;/&gt;&lt;/object&gt;&lt;object type=&quot;3&quot; unique_id=&quot;10764&quot;&gt;&lt;property id=&quot;20148&quot; value=&quot;5&quot;/&gt;&lt;property id=&quot;20300&quot; value=&quot;Slide 35 - &amp;quot;Passwords are like Gum&amp;quot;&quot;/&gt;&lt;property id=&quot;20307&quot; value=&quot;340&quot;/&gt;&lt;/object&gt;&lt;object type=&quot;3&quot; unique_id=&quot;10850&quot;&gt;&lt;property id=&quot;20148&quot; value=&quot;5&quot;/&gt;&lt;property id=&quot;20300&quot; value=&quot;Slide 20 - &amp;quot;Social Engineering&amp;quot;&quot;/&gt;&lt;property id=&quot;20307&quot; value=&quot;341&quot;/&gt;&lt;/object&gt;&lt;object type=&quot;3&quot; unique_id=&quot;10980&quot;&gt;&lt;property id=&quot;20148&quot; value=&quot;5&quot;/&gt;&lt;property id=&quot;20300&quot; value=&quot;Slide 36 - &amp;quot;Web Resources&amp;quot;&quot;/&gt;&lt;property id=&quot;20307&quot; value=&quot;342&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__PE_POLL_EMBED_ID"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lass design template">
  <a:themeElements>
    <a:clrScheme name="Glass design template 1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CC"/>
      </a:hlink>
      <a:folHlink>
        <a:srgbClr val="777777"/>
      </a:folHlink>
    </a:clrScheme>
    <a:fontScheme name="Glass desig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s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s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s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s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s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s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s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s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s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s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s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s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ass design template 1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CC"/>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6845</TotalTime>
  <Words>583</Words>
  <Application>Microsoft Office PowerPoint</Application>
  <PresentationFormat>On-screen Show (4:3)</PresentationFormat>
  <Paragraphs>155</Paragraphs>
  <Slides>33</Slides>
  <Notes>20</Notes>
  <HiddenSlides>0</HiddenSlides>
  <MMClips>0</MMClips>
  <ScaleCrop>false</ScaleCrop>
  <HeadingPairs>
    <vt:vector size="4" baseType="variant">
      <vt:variant>
        <vt:lpstr>Theme</vt:lpstr>
      </vt:variant>
      <vt:variant>
        <vt:i4>5</vt:i4>
      </vt:variant>
      <vt:variant>
        <vt:lpstr>Slide Titles</vt:lpstr>
      </vt:variant>
      <vt:variant>
        <vt:i4>33</vt:i4>
      </vt:variant>
    </vt:vector>
  </HeadingPairs>
  <TitlesOfParts>
    <vt:vector size="38" baseType="lpstr">
      <vt:lpstr>Office Theme</vt:lpstr>
      <vt:lpstr>Glass design template</vt:lpstr>
      <vt:lpstr>1_Office Theme</vt:lpstr>
      <vt:lpstr>2_Office Theme</vt:lpstr>
      <vt:lpstr>3_Office Theme</vt:lpstr>
      <vt:lpstr>July 18-22, 2016</vt:lpstr>
      <vt:lpstr>PowerPoint Presentation</vt:lpstr>
      <vt:lpstr>PowerPoint Presentation</vt:lpstr>
      <vt:lpstr>PowerPoint Presentation</vt:lpstr>
      <vt:lpstr>Admin Stuff   Food, Drink,  Facilities, Use of Computers </vt:lpstr>
      <vt:lpstr>PowerPoint Presentation</vt:lpstr>
      <vt:lpstr>Rulez </vt:lpstr>
      <vt:lpstr>Safety Stuff or How to Survive a Disaster</vt:lpstr>
      <vt:lpstr>Be Safe Be Smart Have fun Online</vt:lpstr>
      <vt:lpstr>Identity Paradox</vt:lpstr>
      <vt:lpstr>Staff Introductions</vt:lpstr>
      <vt:lpstr>Student introductions</vt:lpstr>
      <vt:lpstr>Scenario</vt:lpstr>
      <vt:lpstr>Take out your computer</vt:lpstr>
      <vt:lpstr>PowerPoint Presentation</vt:lpstr>
      <vt:lpstr>Poll #1</vt:lpstr>
      <vt:lpstr>POLL #2</vt:lpstr>
      <vt:lpstr>POLL #3</vt:lpstr>
      <vt:lpstr>PowerPoint Presentation</vt:lpstr>
      <vt:lpstr>What % of people are bad?</vt:lpstr>
      <vt:lpstr>Cybersecurity First Principles</vt:lpstr>
      <vt:lpstr>If it ain’t yours, don’t mess with it without permission.</vt:lpstr>
      <vt:lpstr>PowerPoint Presentation</vt:lpstr>
      <vt:lpstr>PowerPoint Presentation</vt:lpstr>
      <vt:lpstr>PowerPoint Presentation</vt:lpstr>
      <vt:lpstr>Basically:</vt:lpstr>
      <vt:lpstr>PowerPoint Presentation</vt:lpstr>
      <vt:lpstr>Hacking Techniques</vt:lpstr>
      <vt:lpstr>#1 Hacking Tool</vt:lpstr>
      <vt:lpstr>CyberSecurity Tips</vt:lpstr>
      <vt:lpstr>PowerPoint Presentation</vt:lpstr>
      <vt:lpstr>PowerPoint Presentation</vt:lpstr>
      <vt:lpstr>Remember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dc:title>
  <dc:creator>Ronald Woerner</dc:creator>
  <cp:lastModifiedBy>Ronald Woerner</cp:lastModifiedBy>
  <cp:revision>222</cp:revision>
  <dcterms:created xsi:type="dcterms:W3CDTF">2006-08-16T00:00:00Z</dcterms:created>
  <dcterms:modified xsi:type="dcterms:W3CDTF">2016-07-21T15:12:43Z</dcterms:modified>
</cp:coreProperties>
</file>