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395" r:id="rId2"/>
    <p:sldId id="393" r:id="rId3"/>
    <p:sldId id="397" r:id="rId4"/>
    <p:sldId id="406" r:id="rId5"/>
    <p:sldId id="407" r:id="rId6"/>
    <p:sldId id="410" r:id="rId7"/>
    <p:sldId id="399" r:id="rId8"/>
    <p:sldId id="413" r:id="rId9"/>
    <p:sldId id="411" r:id="rId10"/>
    <p:sldId id="402" r:id="rId11"/>
    <p:sldId id="408" r:id="rId12"/>
    <p:sldId id="403" r:id="rId13"/>
    <p:sldId id="415" r:id="rId14"/>
    <p:sldId id="429" r:id="rId15"/>
    <p:sldId id="430" r:id="rId16"/>
    <p:sldId id="431" r:id="rId17"/>
    <p:sldId id="432" r:id="rId18"/>
    <p:sldId id="414" r:id="rId19"/>
    <p:sldId id="405" r:id="rId20"/>
    <p:sldId id="418" r:id="rId21"/>
    <p:sldId id="419" r:id="rId22"/>
    <p:sldId id="420" r:id="rId23"/>
    <p:sldId id="428" r:id="rId24"/>
    <p:sldId id="435" r:id="rId25"/>
    <p:sldId id="437" r:id="rId26"/>
    <p:sldId id="436" r:id="rId27"/>
    <p:sldId id="434" r:id="rId28"/>
    <p:sldId id="409" r:id="rId29"/>
    <p:sldId id="421" r:id="rId30"/>
    <p:sldId id="422" r:id="rId31"/>
    <p:sldId id="423" r:id="rId32"/>
    <p:sldId id="424" r:id="rId33"/>
    <p:sldId id="425" r:id="rId34"/>
    <p:sldId id="427" r:id="rId35"/>
    <p:sldId id="426" r:id="rId36"/>
    <p:sldId id="433" r:id="rId37"/>
    <p:sldId id="412" r:id="rId38"/>
  </p:sldIdLst>
  <p:sldSz cx="9144000" cy="6858000" type="screen4x3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6" autoAdjust="0"/>
    <p:restoredTop sz="84135" autoAdjust="0"/>
  </p:normalViewPr>
  <p:slideViewPr>
    <p:cSldViewPr>
      <p:cViewPr>
        <p:scale>
          <a:sx n="70" d="100"/>
          <a:sy n="70" d="100"/>
        </p:scale>
        <p:origin x="-426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2D89A-9642-4C88-B95E-94E733CBB658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9F3CD-B119-413C-8255-B51846EB4A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6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9F3CD-B119-413C-8255-B51846EB4A3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2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D9A310-704C-4A63-90DD-42A6CB1C1D8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17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9BB096-AB99-4530-8DA3-306DC8404AE0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26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students</a:t>
            </a:r>
            <a:r>
              <a:rPr lang="en-US" baseline="0" dirty="0" smtClean="0"/>
              <a:t> try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9F3CD-B119-413C-8255-B51846EB4A3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20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873DFD6-BC13-4E6D-977D-4886E28E9677}" type="datetime1">
              <a:rPr lang="en-US" altLang="en-US" smtClean="0"/>
              <a:pPr eaLnBrk="1" hangingPunct="1"/>
              <a:t>7/21/2016</a:t>
            </a:fld>
            <a:endParaRPr lang="en-US" altLang="en-US" smtClean="0"/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/>
              <a:t>cs490ns-cotter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B8ABCA3-BCDE-4489-A01C-847232234ED0}" type="slidenum">
              <a:rPr lang="en-US" altLang="en-US" smtClean="0"/>
              <a:pPr eaLnBrk="1" hangingPunct="1"/>
              <a:t>25</a:t>
            </a:fld>
            <a:endParaRPr lang="en-US" altLang="en-US" smtClean="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students connect their Raspberry</a:t>
            </a:r>
            <a:r>
              <a:rPr lang="en-US" baseline="0" dirty="0" smtClean="0"/>
              <a:t> Pi’s to the </a:t>
            </a:r>
            <a:r>
              <a:rPr lang="en-US" baseline="0" smtClean="0"/>
              <a:t>WiFi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9F3CD-B119-413C-8255-B51846EB4A3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25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CIS 406 / 606 Winter 2010-2011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CIS 406 / 606 Winter 2010-2011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CIS 406 / 606 Winter 2010-2011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n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609600"/>
            <a:ext cx="4972697" cy="1905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Networking</a:t>
            </a:r>
            <a:endParaRPr lang="en-US" sz="5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http://aimforbrilliance.org/wp-content/themes/aimins/images/aim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06" y="5334000"/>
            <a:ext cx="2579396" cy="84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953000"/>
            <a:ext cx="1752600" cy="1640502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716" y="2552798"/>
            <a:ext cx="2514600" cy="322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991159"/>
            <a:ext cx="2438400" cy="60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72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ea typeface="ＭＳ Ｐゴシック" pitchFamily="34" charset="-128"/>
              </a:rPr>
              <a:t>IP Packet Addressing</a:t>
            </a:r>
          </a:p>
        </p:txBody>
      </p:sp>
      <p:pic>
        <p:nvPicPr>
          <p:cNvPr id="2048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4267200"/>
            <a:ext cx="6861175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1" y="1528763"/>
            <a:ext cx="8516937" cy="250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09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ea typeface="ＭＳ Ｐゴシック" pitchFamily="34" charset="-128"/>
              </a:rPr>
              <a:t>IP Packet Addressing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>
                <a:latin typeface="Arial" charset="0"/>
                <a:ea typeface="ＭＳ Ｐゴシック" pitchFamily="34" charset="-128"/>
              </a:rPr>
              <a:t>Contains pair of IP addresses and port numbers</a:t>
            </a:r>
          </a:p>
          <a:p>
            <a:pPr lvl="1" eaLnBrk="1" hangingPunct="1"/>
            <a:r>
              <a:rPr lang="en-US" altLang="en-US" sz="2400" dirty="0" smtClean="0">
                <a:latin typeface="Arial" charset="0"/>
                <a:ea typeface="ＭＳ Ｐゴシック" pitchFamily="34" charset="-128"/>
              </a:rPr>
              <a:t>Port number selects a client or server process</a:t>
            </a:r>
          </a:p>
          <a:p>
            <a:pPr eaLnBrk="1" hangingPunct="1"/>
            <a:r>
              <a:rPr lang="en-US" altLang="en-US" sz="2800" dirty="0" smtClean="0">
                <a:latin typeface="Arial" charset="0"/>
                <a:ea typeface="ＭＳ Ｐゴシック" pitchFamily="34" charset="-128"/>
              </a:rPr>
              <a:t>Sender Information</a:t>
            </a:r>
          </a:p>
          <a:p>
            <a:pPr lvl="1" eaLnBrk="1" hangingPunct="1"/>
            <a:r>
              <a:rPr lang="en-US" altLang="en-US" sz="2400" dirty="0" smtClean="0">
                <a:latin typeface="Arial" charset="0"/>
                <a:ea typeface="ＭＳ Ｐゴシック" pitchFamily="34" charset="-128"/>
              </a:rPr>
              <a:t>Source port number – chosen randomly by client</a:t>
            </a:r>
          </a:p>
          <a:p>
            <a:pPr lvl="1" eaLnBrk="1" hangingPunct="1"/>
            <a:r>
              <a:rPr lang="en-US" altLang="en-US" sz="2400" dirty="0" smtClean="0">
                <a:latin typeface="Arial" charset="0"/>
                <a:ea typeface="ＭＳ Ｐゴシック" pitchFamily="34" charset="-128"/>
              </a:rPr>
              <a:t>Source host</a:t>
            </a:r>
            <a:r>
              <a:rPr lang="ja-JP" altLang="en-US" sz="2400" dirty="0" smtClean="0">
                <a:latin typeface="Arial" charset="0"/>
                <a:ea typeface="ＭＳ Ｐゴシック" pitchFamily="34" charset="-128"/>
              </a:rPr>
              <a:t>’</a:t>
            </a:r>
            <a:r>
              <a:rPr lang="en-US" altLang="ja-JP" sz="2400" dirty="0" smtClean="0">
                <a:latin typeface="Arial" charset="0"/>
                <a:ea typeface="ＭＳ Ｐゴシック" pitchFamily="34" charset="-128"/>
              </a:rPr>
              <a:t>s IP address</a:t>
            </a:r>
          </a:p>
          <a:p>
            <a:pPr eaLnBrk="1" hangingPunct="1"/>
            <a:r>
              <a:rPr lang="en-US" altLang="en-US" sz="2800" dirty="0" smtClean="0">
                <a:latin typeface="Arial" charset="0"/>
                <a:ea typeface="ＭＳ Ｐゴシック" pitchFamily="34" charset="-128"/>
              </a:rPr>
              <a:t>Recipient information</a:t>
            </a:r>
          </a:p>
          <a:p>
            <a:pPr lvl="1" eaLnBrk="1" hangingPunct="1"/>
            <a:r>
              <a:rPr lang="en-US" altLang="en-US" sz="2400" dirty="0" smtClean="0">
                <a:latin typeface="Arial" charset="0"/>
                <a:ea typeface="ＭＳ Ｐゴシック" pitchFamily="34" charset="-128"/>
              </a:rPr>
              <a:t>Destination port number – preassigned for well known Internet services</a:t>
            </a:r>
          </a:p>
          <a:p>
            <a:pPr lvl="1" eaLnBrk="1" hangingPunct="1"/>
            <a:r>
              <a:rPr lang="en-US" altLang="en-US" sz="2400" dirty="0" smtClean="0">
                <a:latin typeface="Arial" charset="0"/>
                <a:ea typeface="ＭＳ Ｐゴシック" pitchFamily="34" charset="-128"/>
              </a:rPr>
              <a:t>Destination host</a:t>
            </a:r>
            <a:r>
              <a:rPr lang="ja-JP" altLang="en-US" sz="2400" dirty="0" smtClean="0">
                <a:latin typeface="Arial" charset="0"/>
                <a:ea typeface="ＭＳ Ｐゴシック" pitchFamily="34" charset="-128"/>
              </a:rPr>
              <a:t>’</a:t>
            </a:r>
            <a:r>
              <a:rPr lang="en-US" altLang="ja-JP" sz="2400" dirty="0" smtClean="0">
                <a:latin typeface="Arial" charset="0"/>
                <a:ea typeface="ＭＳ Ｐゴシック" pitchFamily="34" charset="-128"/>
              </a:rPr>
              <a:t>s IP address</a:t>
            </a:r>
            <a:endParaRPr lang="en-US" altLang="en-US" sz="2400" dirty="0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792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ea typeface="ＭＳ Ｐゴシック" pitchFamily="34" charset="-128"/>
              </a:rPr>
              <a:t>IP Address Format</a:t>
            </a:r>
          </a:p>
        </p:txBody>
      </p:sp>
      <p:pic>
        <p:nvPicPr>
          <p:cNvPr id="2150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43" y="1828800"/>
            <a:ext cx="4953000" cy="105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22748" y="298748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IPv4</a:t>
            </a:r>
            <a:endParaRPr lang="en-US" sz="2400" dirty="0"/>
          </a:p>
        </p:txBody>
      </p:sp>
      <p:pic>
        <p:nvPicPr>
          <p:cNvPr id="6146" name="Picture 2" descr="http://docs.oracle.com/cd/E23823_01/html/816-4554/figures/IPv6-global-unica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543" y="3962400"/>
            <a:ext cx="4256600" cy="173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22747" y="579120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IPv6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781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63F1B9B0-6F54-4B75-AD3D-C3DB0B0B5C3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16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4000" dirty="0" smtClean="0"/>
              <a:t>Network Names </a:t>
            </a:r>
            <a:r>
              <a:rPr lang="en-US" altLang="en-US" sz="4000" dirty="0"/>
              <a:t>and IP Addresses</a:t>
            </a:r>
          </a:p>
        </p:txBody>
      </p:sp>
      <p:sp>
        <p:nvSpPr>
          <p:cNvPr id="116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Names are easier (for us!) to remember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www.cnn.com vs. 64.236.16.20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IP addresses can change underneath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Move www.cnn.com to 173.15.201.39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E.g., renumbering when changing providers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Name could map to multiple IP addresses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www.cnn.com to multiple replicas of the Web site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Multiple </a:t>
            </a:r>
            <a:r>
              <a:rPr lang="en-US" altLang="en-US" sz="2800" dirty="0"/>
              <a:t>names for the same </a:t>
            </a:r>
            <a:r>
              <a:rPr lang="en-US" altLang="en-US" sz="2800" dirty="0" smtClean="0"/>
              <a:t>address </a:t>
            </a: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E.g., aliases like ee.mit.edu and cs.mit.edu</a:t>
            </a:r>
          </a:p>
        </p:txBody>
      </p:sp>
    </p:spTree>
    <p:extLst>
      <p:ext uri="{BB962C8B-B14F-4D97-AF65-F5344CB8AC3E}">
        <p14:creationId xmlns:p14="http://schemas.microsoft.com/office/powerpoint/2010/main" val="273175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94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 </a:t>
            </a:r>
            <a:r>
              <a:rPr lang="en-US" sz="3600" dirty="0" smtClean="0"/>
              <a:t>(layer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74700" indent="-457200">
              <a:spcBef>
                <a:spcPct val="0"/>
              </a:spcBef>
              <a:buFont typeface="Wingdings" panose="05000000000000000000" pitchFamily="2" charset="2"/>
              <a:buChar char="Ø"/>
              <a:tabLst>
                <a:tab pos="1168400" algn="l"/>
                <a:tab pos="1168400" algn="l"/>
                <a:tab pos="1168400" algn="l"/>
              </a:tabLst>
            </a:pPr>
            <a:r>
              <a:rPr lang="en-US" sz="2400" dirty="0"/>
              <a:t>The protocols of the layer provide host-to-host communication services for </a:t>
            </a:r>
            <a:r>
              <a:rPr lang="en-US" sz="2400" dirty="0" smtClean="0"/>
              <a:t>applications.</a:t>
            </a:r>
          </a:p>
          <a:p>
            <a:pPr marL="774700" indent="-457200">
              <a:spcBef>
                <a:spcPct val="0"/>
              </a:spcBef>
              <a:buFont typeface="Wingdings" panose="05000000000000000000" pitchFamily="2" charset="2"/>
              <a:buChar char="Ø"/>
              <a:tabLst>
                <a:tab pos="1168400" algn="l"/>
                <a:tab pos="1168400" algn="l"/>
                <a:tab pos="1168400" algn="l"/>
              </a:tabLst>
            </a:pPr>
            <a:endParaRPr lang="en-US" sz="2400" dirty="0" smtClean="0"/>
          </a:p>
          <a:p>
            <a:pPr marL="774700" indent="-457200">
              <a:spcBef>
                <a:spcPct val="0"/>
              </a:spcBef>
              <a:buFont typeface="Wingdings" panose="05000000000000000000" pitchFamily="2" charset="2"/>
              <a:buChar char="Ø"/>
              <a:tabLst>
                <a:tab pos="1168400" algn="l"/>
                <a:tab pos="1168400" algn="l"/>
                <a:tab pos="1168400" algn="l"/>
              </a:tabLst>
            </a:pPr>
            <a:r>
              <a:rPr lang="en-US" sz="2400" dirty="0" smtClean="0"/>
              <a:t>Uses in-coming and out-going ports to/from a server.</a:t>
            </a:r>
          </a:p>
          <a:p>
            <a:pPr marL="1174750" lvl="1" indent="-457200">
              <a:spcBef>
                <a:spcPct val="0"/>
              </a:spcBef>
              <a:buFont typeface="Wingdings" panose="05000000000000000000" pitchFamily="2" charset="2"/>
              <a:buChar char="Ø"/>
              <a:tabLst>
                <a:tab pos="1168400" algn="l"/>
                <a:tab pos="1168400" algn="l"/>
                <a:tab pos="1168400" algn="l"/>
              </a:tabLst>
            </a:pPr>
            <a:r>
              <a:rPr lang="en-US" sz="2000" dirty="0" smtClean="0"/>
              <a:t>Http: port 80</a:t>
            </a:r>
          </a:p>
          <a:p>
            <a:pPr marL="1174750" lvl="1" indent="-457200">
              <a:spcBef>
                <a:spcPct val="0"/>
              </a:spcBef>
              <a:buFont typeface="Wingdings" panose="05000000000000000000" pitchFamily="2" charset="2"/>
              <a:buChar char="Ø"/>
              <a:tabLst>
                <a:tab pos="1168400" algn="l"/>
                <a:tab pos="1168400" algn="l"/>
                <a:tab pos="1168400" algn="l"/>
              </a:tabLst>
            </a:pPr>
            <a:r>
              <a:rPr lang="en-US" sz="2000" dirty="0" smtClean="0"/>
              <a:t>Https: port 443</a:t>
            </a:r>
          </a:p>
          <a:p>
            <a:pPr marL="1174750" lvl="1" indent="-457200">
              <a:spcBef>
                <a:spcPct val="0"/>
              </a:spcBef>
              <a:buFont typeface="Wingdings" panose="05000000000000000000" pitchFamily="2" charset="2"/>
              <a:buChar char="Ø"/>
              <a:tabLst>
                <a:tab pos="1168400" algn="l"/>
                <a:tab pos="1168400" algn="l"/>
                <a:tab pos="1168400" algn="l"/>
              </a:tabLst>
            </a:pPr>
            <a:endParaRPr lang="en-US" sz="2000" dirty="0" smtClean="0"/>
          </a:p>
          <a:p>
            <a:pPr marL="774700" indent="-457200">
              <a:spcBef>
                <a:spcPct val="0"/>
              </a:spcBef>
              <a:buFont typeface="Wingdings" panose="05000000000000000000" pitchFamily="2" charset="2"/>
              <a:buChar char="Ø"/>
              <a:tabLst>
                <a:tab pos="1168400" algn="l"/>
                <a:tab pos="1168400" algn="l"/>
                <a:tab pos="1168400" algn="l"/>
              </a:tabLst>
            </a:pPr>
            <a:r>
              <a:rPr lang="en-US" sz="2400" dirty="0" smtClean="0"/>
              <a:t>Major types:</a:t>
            </a:r>
          </a:p>
          <a:p>
            <a:pPr marL="1174750" lvl="1" indent="-457200">
              <a:spcBef>
                <a:spcPct val="0"/>
              </a:spcBef>
              <a:buFont typeface="Wingdings" panose="05000000000000000000" pitchFamily="2" charset="2"/>
              <a:buChar char="Ø"/>
              <a:tabLst>
                <a:tab pos="1168400" algn="l"/>
                <a:tab pos="1168400" algn="l"/>
                <a:tab pos="1168400" algn="l"/>
              </a:tabLst>
            </a:pPr>
            <a:r>
              <a:rPr lang="en-US" sz="2000" dirty="0" smtClean="0"/>
              <a:t>Transmission </a:t>
            </a:r>
            <a:r>
              <a:rPr lang="en-US" sz="2000" dirty="0"/>
              <a:t>Control Protocol (TCP</a:t>
            </a:r>
            <a:r>
              <a:rPr lang="en-US" sz="2000" dirty="0" smtClean="0"/>
              <a:t>) is connection-oriented and provides error checking</a:t>
            </a:r>
          </a:p>
          <a:p>
            <a:pPr marL="1174750" lvl="1" indent="-457200">
              <a:spcBef>
                <a:spcPct val="0"/>
              </a:spcBef>
              <a:buFont typeface="Wingdings" panose="05000000000000000000" pitchFamily="2" charset="2"/>
              <a:buChar char="Ø"/>
              <a:tabLst>
                <a:tab pos="1168400" algn="l"/>
                <a:tab pos="1168400" algn="l"/>
                <a:tab pos="1168400" algn="l"/>
              </a:tabLst>
            </a:pPr>
            <a:r>
              <a:rPr lang="en-US" sz="2000" dirty="0"/>
              <a:t>User Datagram Protocol (UDP</a:t>
            </a:r>
            <a:r>
              <a:rPr lang="en-US" sz="2000" dirty="0" smtClean="0"/>
              <a:t>) is connectionless. Used for streaming</a:t>
            </a:r>
          </a:p>
          <a:p>
            <a:pPr marL="774700" indent="-457200">
              <a:spcBef>
                <a:spcPct val="0"/>
              </a:spcBef>
              <a:buFont typeface="Wingdings" panose="05000000000000000000" pitchFamily="2" charset="2"/>
              <a:buChar char="Ø"/>
              <a:tabLst>
                <a:tab pos="1168400" algn="l"/>
                <a:tab pos="1168400" algn="l"/>
                <a:tab pos="1168400" algn="l"/>
              </a:tabLs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842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Connections</a:t>
            </a:r>
            <a:endParaRPr lang="en-US" dirty="0"/>
          </a:p>
        </p:txBody>
      </p:sp>
      <p:pic>
        <p:nvPicPr>
          <p:cNvPr id="5122" name="Picture 2" descr="watermarked-3-way-handsha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7543800" cy="526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94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Wireshark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47924"/>
            <a:ext cx="8991600" cy="158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256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Layer </a:t>
            </a:r>
            <a:r>
              <a:rPr lang="en-US" sz="3600" dirty="0" smtClean="0"/>
              <a:t>(Layer 7)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Interfaces </a:t>
            </a:r>
            <a:r>
              <a:rPr lang="en-US" sz="2400" dirty="0"/>
              <a:t>with the operating system and other applications and communicates data between files, messages, and other network activities.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Examples: Email (</a:t>
            </a:r>
            <a:r>
              <a:rPr lang="en-US" sz="2400" dirty="0" err="1" smtClean="0"/>
              <a:t>smtp</a:t>
            </a:r>
            <a:r>
              <a:rPr lang="en-US" sz="2400" dirty="0" smtClean="0"/>
              <a:t>), Web (http), file transfer (ftp), time (</a:t>
            </a:r>
            <a:r>
              <a:rPr lang="en-US" sz="2400" dirty="0" err="1" smtClean="0"/>
              <a:t>ntp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084" y="3239015"/>
            <a:ext cx="47815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21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r>
              <a:rPr lang="en-US" altLang="en-US" dirty="0" smtClean="0"/>
              <a:t>Protocols </a:t>
            </a:r>
            <a:r>
              <a:rPr lang="en-US" altLang="en-US" dirty="0"/>
              <a:t>for translating between addresses</a:t>
            </a:r>
          </a:p>
          <a:p>
            <a:pPr lvl="1"/>
            <a:r>
              <a:rPr lang="en-US" altLang="en-US" dirty="0"/>
              <a:t>Address Resolution Protocol (ARP)</a:t>
            </a:r>
          </a:p>
          <a:p>
            <a:pPr lvl="1"/>
            <a:r>
              <a:rPr lang="en-US" altLang="en-US" dirty="0" smtClean="0"/>
              <a:t>Domain </a:t>
            </a:r>
            <a:r>
              <a:rPr lang="en-US" altLang="en-US" dirty="0"/>
              <a:t>Name System (DNS)</a:t>
            </a:r>
          </a:p>
          <a:p>
            <a:pPr lvl="1"/>
            <a:r>
              <a:rPr lang="en-US" altLang="en-US" dirty="0"/>
              <a:t>Dynamic Host Configuration Protocol (DHCP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Network Address Translation (NAT)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7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ea typeface="ＭＳ Ｐゴシック" pitchFamily="34" charset="-128"/>
              </a:rPr>
              <a:t>Address Resolution Protocol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Given an IP address, provide the MAC address</a:t>
            </a:r>
          </a:p>
          <a:p>
            <a:r>
              <a:rPr lang="en-US" altLang="en-US" dirty="0"/>
              <a:t>To enable communication within the Local Area Network</a:t>
            </a:r>
          </a:p>
          <a:p>
            <a:pPr eaLnBrk="1" hangingPunct="1"/>
            <a:r>
              <a:rPr lang="ja-JP" altLang="en-US" dirty="0" smtClean="0">
                <a:latin typeface="Arial" charset="0"/>
                <a:ea typeface="ＭＳ Ｐゴシック" pitchFamily="34" charset="-128"/>
              </a:rPr>
              <a:t>“</a:t>
            </a:r>
            <a:r>
              <a:rPr lang="en-US" altLang="ja-JP" dirty="0" smtClean="0">
                <a:latin typeface="Arial" charset="0"/>
                <a:ea typeface="ＭＳ Ｐゴシック" pitchFamily="34" charset="-128"/>
              </a:rPr>
              <a:t>ARP</a:t>
            </a:r>
            <a:r>
              <a:rPr lang="ja-JP" altLang="en-US" dirty="0" smtClean="0">
                <a:latin typeface="Arial" charset="0"/>
                <a:ea typeface="ＭＳ Ｐゴシック" pitchFamily="34" charset="-128"/>
              </a:rPr>
              <a:t>”</a:t>
            </a:r>
            <a:r>
              <a:rPr lang="en-US" altLang="ja-JP" dirty="0" smtClean="0">
                <a:latin typeface="Arial" charset="0"/>
                <a:ea typeface="ＭＳ Ｐゴシック" pitchFamily="34" charset="-128"/>
              </a:rPr>
              <a:t> – looks up MAC or IP addresses on a LAN by asking other hosts for answers</a:t>
            </a:r>
          </a:p>
          <a:p>
            <a:pPr lvl="1" eaLnBrk="1" hangingPunct="1"/>
            <a:r>
              <a:rPr lang="en-US" altLang="en-US" dirty="0" smtClean="0">
                <a:latin typeface="Arial" charset="0"/>
                <a:ea typeface="ＭＳ Ｐゴシック" pitchFamily="34" charset="-128"/>
              </a:rPr>
              <a:t>Uses Ethernet </a:t>
            </a:r>
            <a:r>
              <a:rPr lang="ja-JP" altLang="en-US" dirty="0" smtClean="0">
                <a:latin typeface="Arial" charset="0"/>
                <a:ea typeface="ＭＳ Ｐゴシック" pitchFamily="34" charset="-128"/>
              </a:rPr>
              <a:t>“</a:t>
            </a:r>
            <a:r>
              <a:rPr lang="en-US" altLang="ja-JP" dirty="0" smtClean="0">
                <a:latin typeface="Arial" charset="0"/>
                <a:ea typeface="ＭＳ Ｐゴシック" pitchFamily="34" charset="-128"/>
              </a:rPr>
              <a:t>broadcast</a:t>
            </a:r>
            <a:r>
              <a:rPr lang="ja-JP" altLang="en-US" dirty="0" smtClean="0">
                <a:latin typeface="Arial" charset="0"/>
                <a:ea typeface="ＭＳ Ｐゴシック" pitchFamily="34" charset="-128"/>
              </a:rPr>
              <a:t>”</a:t>
            </a:r>
            <a:r>
              <a:rPr lang="en-US" altLang="ja-JP" dirty="0" smtClean="0">
                <a:latin typeface="Arial" charset="0"/>
                <a:ea typeface="ＭＳ Ｐゴシック" pitchFamily="34" charset="-128"/>
              </a:rPr>
              <a:t> feature</a:t>
            </a:r>
          </a:p>
          <a:p>
            <a:pPr lvl="1" eaLnBrk="1" hangingPunct="1"/>
            <a:r>
              <a:rPr lang="en-US" altLang="en-US" dirty="0" smtClean="0">
                <a:latin typeface="Arial" charset="0"/>
                <a:ea typeface="ＭＳ Ｐゴシック" pitchFamily="34" charset="-128"/>
              </a:rPr>
              <a:t>Asks </a:t>
            </a:r>
            <a:r>
              <a:rPr lang="ja-JP" altLang="en-US" dirty="0" smtClean="0">
                <a:latin typeface="Arial" charset="0"/>
                <a:ea typeface="ＭＳ Ｐゴシック" pitchFamily="34" charset="-128"/>
              </a:rPr>
              <a:t>“</a:t>
            </a:r>
            <a:r>
              <a:rPr lang="en-US" altLang="ja-JP" dirty="0" smtClean="0">
                <a:latin typeface="Arial" charset="0"/>
                <a:ea typeface="ＭＳ Ｐゴシック" pitchFamily="34" charset="-128"/>
              </a:rPr>
              <a:t>Who is 12.34.56.77?</a:t>
            </a:r>
            <a:r>
              <a:rPr lang="ja-JP" altLang="en-US" dirty="0" smtClean="0">
                <a:latin typeface="Arial" charset="0"/>
                <a:ea typeface="ＭＳ Ｐゴシック" pitchFamily="34" charset="-128"/>
              </a:rPr>
              <a:t>”</a:t>
            </a:r>
            <a:r>
              <a:rPr lang="en-US" altLang="ja-JP" dirty="0" smtClean="0">
                <a:latin typeface="Arial" charset="0"/>
                <a:ea typeface="ＭＳ Ｐゴシック" pitchFamily="34" charset="-128"/>
              </a:rPr>
              <a:t> for example</a:t>
            </a:r>
          </a:p>
          <a:p>
            <a:pPr lvl="1" eaLnBrk="1" hangingPunct="1"/>
            <a:r>
              <a:rPr lang="en-US" altLang="en-US" dirty="0" smtClean="0">
                <a:latin typeface="Arial" charset="0"/>
                <a:ea typeface="ＭＳ Ｐゴシック" pitchFamily="34" charset="-128"/>
              </a:rPr>
              <a:t>The hosts with answers send responses</a:t>
            </a:r>
          </a:p>
          <a:p>
            <a:pPr lvl="1" eaLnBrk="1" hangingPunct="1"/>
            <a:endParaRPr lang="en-US" altLang="en-US" dirty="0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altLang="en-US" dirty="0" smtClean="0">
                <a:latin typeface="Arial" charset="0"/>
                <a:ea typeface="ＭＳ Ｐゴシック" pitchFamily="34" charset="-128"/>
              </a:rPr>
              <a:t>Hosts save answers in their </a:t>
            </a:r>
            <a:r>
              <a:rPr lang="en-US" altLang="en-US" u="sng" dirty="0" smtClean="0">
                <a:latin typeface="Arial" charset="0"/>
                <a:ea typeface="ＭＳ Ｐゴシック" pitchFamily="34" charset="-128"/>
              </a:rPr>
              <a:t>ARP cache</a:t>
            </a:r>
            <a:endParaRPr lang="en-US" altLang="en-US" dirty="0" smtClean="0">
              <a:latin typeface="Arial" charset="0"/>
              <a:ea typeface="ＭＳ Ｐゴシック" pitchFamily="34" charset="-128"/>
            </a:endParaRPr>
          </a:p>
          <a:p>
            <a:pPr lvl="1" eaLnBrk="1" hangingPunct="1"/>
            <a:r>
              <a:rPr lang="ja-JP" altLang="en-US" dirty="0" smtClean="0">
                <a:latin typeface="Arial" charset="0"/>
                <a:ea typeface="ＭＳ Ｐゴシック" pitchFamily="34" charset="-128"/>
              </a:rPr>
              <a:t>“</a:t>
            </a:r>
            <a:r>
              <a:rPr lang="en-US" altLang="ja-JP" dirty="0" err="1" smtClean="0">
                <a:latin typeface="Arial" charset="0"/>
                <a:ea typeface="ＭＳ Ｐゴシック" pitchFamily="34" charset="-128"/>
              </a:rPr>
              <a:t>arp</a:t>
            </a:r>
            <a:r>
              <a:rPr lang="ja-JP" altLang="en-US" dirty="0" smtClean="0">
                <a:latin typeface="Arial" charset="0"/>
                <a:ea typeface="ＭＳ Ｐゴシック" pitchFamily="34" charset="-128"/>
              </a:rPr>
              <a:t>”</a:t>
            </a:r>
            <a:r>
              <a:rPr lang="en-US" altLang="ja-JP" dirty="0" smtClean="0">
                <a:latin typeface="Arial" charset="0"/>
                <a:ea typeface="ＭＳ Ｐゴシック" pitchFamily="34" charset="-128"/>
              </a:rPr>
              <a:t> keyboard command prints the cache</a:t>
            </a:r>
            <a:endParaRPr lang="en-US" altLang="en-US" dirty="0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00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Cybersecurity First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09313C1-E672-491F-956F-86844E25C68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1600" y="1600200"/>
            <a:ext cx="73152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Domain </a:t>
            </a:r>
            <a:r>
              <a:rPr lang="en-US" sz="2800" dirty="0" smtClean="0"/>
              <a:t>Separation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Process </a:t>
            </a:r>
            <a:r>
              <a:rPr lang="en-US" sz="2800" dirty="0" smtClean="0"/>
              <a:t>Isolation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Resource </a:t>
            </a:r>
            <a:r>
              <a:rPr lang="en-US" sz="2800" dirty="0" smtClean="0"/>
              <a:t>Encapsulation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Least </a:t>
            </a:r>
            <a:r>
              <a:rPr lang="en-US" sz="2800" dirty="0" smtClean="0"/>
              <a:t>Privilege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Layering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Abstraction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Information </a:t>
            </a:r>
            <a:r>
              <a:rPr lang="en-US" sz="2800" dirty="0" smtClean="0"/>
              <a:t>Hiding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Modularity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Simplicity of </a:t>
            </a:r>
            <a:r>
              <a:rPr lang="en-US" sz="2800" dirty="0" smtClean="0"/>
              <a:t>Design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/>
              <a:t>Minimization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261" y="1981200"/>
            <a:ext cx="2514600" cy="322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14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8BC17976-B151-41D3-9264-9AAB1D1D6A6F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26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Mapping Between Identifiers</a:t>
            </a:r>
          </a:p>
        </p:txBody>
      </p:sp>
      <p:sp>
        <p:nvSpPr>
          <p:cNvPr id="1261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Domain </a:t>
            </a:r>
            <a:r>
              <a:rPr lang="en-US" altLang="en-US" dirty="0"/>
              <a:t>Name System (DNS)</a:t>
            </a:r>
          </a:p>
          <a:p>
            <a:pPr lvl="1"/>
            <a:r>
              <a:rPr lang="en-US" altLang="en-US" dirty="0"/>
              <a:t>Given a host name, provide the IP address</a:t>
            </a:r>
          </a:p>
          <a:p>
            <a:pPr lvl="1"/>
            <a:r>
              <a:rPr lang="en-US" altLang="en-US" dirty="0"/>
              <a:t>Given an IP address, provide the host name</a:t>
            </a:r>
          </a:p>
          <a:p>
            <a:r>
              <a:rPr lang="en-US" altLang="en-US" dirty="0"/>
              <a:t>Dynamic Host Configuration Protocol (DHCP)</a:t>
            </a:r>
          </a:p>
          <a:p>
            <a:pPr lvl="1"/>
            <a:r>
              <a:rPr lang="en-US" altLang="en-US" dirty="0"/>
              <a:t>Given a MAC address, assign a </a:t>
            </a:r>
            <a:r>
              <a:rPr lang="en-US" altLang="en-US" dirty="0" smtClean="0"/>
              <a:t>unique, temporary </a:t>
            </a:r>
            <a:r>
              <a:rPr lang="en-US" altLang="en-US" dirty="0"/>
              <a:t>IP </a:t>
            </a:r>
            <a:r>
              <a:rPr lang="en-US" altLang="en-US" dirty="0" smtClean="0"/>
              <a:t>address</a:t>
            </a:r>
          </a:p>
          <a:p>
            <a:r>
              <a:rPr lang="en-US" altLang="en-US" dirty="0" smtClean="0"/>
              <a:t>Network Address Translation</a:t>
            </a:r>
          </a:p>
          <a:p>
            <a:pPr lvl="1"/>
            <a:r>
              <a:rPr lang="en-US" altLang="en-US" dirty="0" smtClean="0"/>
              <a:t>Separates internal &amp; external networks</a:t>
            </a:r>
          </a:p>
          <a:p>
            <a:pPr lvl="1"/>
            <a:r>
              <a:rPr lang="en-US" altLang="en-US" dirty="0" smtClean="0"/>
              <a:t>Used when IPv4 ran out of Internet addresses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534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Windows: ipconfig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7715786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918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514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Linux: </a:t>
            </a:r>
            <a:r>
              <a:rPr lang="en-US" dirty="0" err="1" smtClean="0"/>
              <a:t>ifconfig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242" name="Picture 2" descr="http://www.howtogeek.com/wp-content/uploads/2012/07/image8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7478984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85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network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3352800" cy="4724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nslookup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ping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Tracert</a:t>
            </a:r>
            <a:r>
              <a:rPr lang="en-US" dirty="0" smtClean="0"/>
              <a:t> / traceroute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938882"/>
            <a:ext cx="5297037" cy="2166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328238"/>
            <a:ext cx="4038600" cy="133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253770"/>
            <a:ext cx="3102803" cy="158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3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Firewalls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altLang="en-US" sz="2800" dirty="0">
                <a:latin typeface="Times New Roman" pitchFamily="18" charset="0"/>
              </a:rPr>
              <a:t>A firewall is a device (or software feature) designed to control the flow of traffic into and </a:t>
            </a:r>
            <a:r>
              <a:rPr lang="en-US" altLang="en-US" sz="2800" dirty="0" err="1">
                <a:latin typeface="Times New Roman" pitchFamily="18" charset="0"/>
              </a:rPr>
              <a:t>out-of</a:t>
            </a:r>
            <a:r>
              <a:rPr lang="en-US" altLang="en-US" sz="2800" dirty="0">
                <a:latin typeface="Times New Roman" pitchFamily="18" charset="0"/>
              </a:rPr>
              <a:t> a network.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altLang="en-US" sz="2800" dirty="0">
                <a:latin typeface="Times New Roman" pitchFamily="18" charset="0"/>
              </a:rPr>
              <a:t>In general, firewalls are installed to prevent attacks.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3825922"/>
            <a:ext cx="655320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>
                <a:latin typeface="Times New Roman" pitchFamily="18" charset="0"/>
              </a:rPr>
              <a:t>Blocks packets based on: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Times New Roman" pitchFamily="18" charset="0"/>
              </a:rPr>
              <a:t>Source IP Address or range of addresses.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Times New Roman" pitchFamily="18" charset="0"/>
              </a:rPr>
              <a:t>Source IP Port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Times New Roman" pitchFamily="18" charset="0"/>
              </a:rPr>
              <a:t>Destination IP Address or range of addresses.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Times New Roman" pitchFamily="18" charset="0"/>
              </a:rPr>
              <a:t>Destination IP Port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Times New Roman" pitchFamily="18" charset="0"/>
              </a:rPr>
              <a:t>Some allow higher layers up the OSI </a:t>
            </a:r>
            <a:r>
              <a:rPr lang="en-US" altLang="en-US" sz="2000" dirty="0" smtClean="0">
                <a:latin typeface="Times New Roman" pitchFamily="18" charset="0"/>
              </a:rPr>
              <a:t>model (applications)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30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AB3A-FE59-4DC1-B3C5-67CC550C3910}" type="slidenum">
              <a:rPr lang="en-US" altLang="en-US"/>
              <a:pPr/>
              <a:t>25</a:t>
            </a:fld>
            <a:endParaRPr lang="en-US" altLang="en-US"/>
          </a:p>
        </p:txBody>
      </p:sp>
      <p:pic>
        <p:nvPicPr>
          <p:cNvPr id="8196" name="Picture 12" descr="BD1818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695700"/>
            <a:ext cx="45720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Types of Firewalls</a:t>
            </a:r>
          </a:p>
        </p:txBody>
      </p:sp>
      <p:pic>
        <p:nvPicPr>
          <p:cNvPr id="8198" name="Picture 4" descr="BD18185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143000"/>
            <a:ext cx="29337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5" descr="BD18208_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67000"/>
            <a:ext cx="18954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7" descr="BD18252_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362200"/>
            <a:ext cx="63658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1" name="computr2"/>
          <p:cNvSpPr>
            <a:spLocks noEditPoints="1" noChangeArrowheads="1"/>
          </p:cNvSpPr>
          <p:nvPr/>
        </p:nvSpPr>
        <p:spPr bwMode="auto">
          <a:xfrm>
            <a:off x="2286000" y="4800600"/>
            <a:ext cx="914400" cy="1143000"/>
          </a:xfrm>
          <a:custGeom>
            <a:avLst/>
            <a:gdLst>
              <a:gd name="T0" fmla="*/ 19354798 w 21600"/>
              <a:gd name="T1" fmla="*/ 0 h 21600"/>
              <a:gd name="T2" fmla="*/ 19354798 w 21600"/>
              <a:gd name="T3" fmla="*/ 60483755 h 21600"/>
              <a:gd name="T4" fmla="*/ 31050102 w 21600"/>
              <a:gd name="T5" fmla="*/ 0 h 21600"/>
              <a:gd name="T6" fmla="*/ 7659497 w 21600"/>
              <a:gd name="T7" fmla="*/ 0 h 21600"/>
              <a:gd name="T8" fmla="*/ 7659497 w 21600"/>
              <a:gd name="T9" fmla="*/ 32568834 h 21600"/>
              <a:gd name="T10" fmla="*/ 31050102 w 21600"/>
              <a:gd name="T11" fmla="*/ 32568834 h 21600"/>
              <a:gd name="T12" fmla="*/ 7659497 w 21600"/>
              <a:gd name="T13" fmla="*/ 16285793 h 21600"/>
              <a:gd name="T14" fmla="*/ 31050102 w 21600"/>
              <a:gd name="T15" fmla="*/ 16285793 h 21600"/>
              <a:gd name="T16" fmla="*/ 33741866 w 21600"/>
              <a:gd name="T17" fmla="*/ 44200707 h 21600"/>
              <a:gd name="T18" fmla="*/ 4967732 w 21600"/>
              <a:gd name="T19" fmla="*/ 4420070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913 h 21600"/>
              <a:gd name="T32" fmla="*/ 15565 w 21600"/>
              <a:gd name="T33" fmla="*/ 9747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202" name="computr2"/>
          <p:cNvSpPr>
            <a:spLocks noEditPoints="1" noChangeArrowheads="1"/>
          </p:cNvSpPr>
          <p:nvPr/>
        </p:nvSpPr>
        <p:spPr bwMode="auto">
          <a:xfrm>
            <a:off x="4038600" y="4800600"/>
            <a:ext cx="914400" cy="1143000"/>
          </a:xfrm>
          <a:custGeom>
            <a:avLst/>
            <a:gdLst>
              <a:gd name="T0" fmla="*/ 19354798 w 21600"/>
              <a:gd name="T1" fmla="*/ 0 h 21600"/>
              <a:gd name="T2" fmla="*/ 19354798 w 21600"/>
              <a:gd name="T3" fmla="*/ 60483755 h 21600"/>
              <a:gd name="T4" fmla="*/ 31050102 w 21600"/>
              <a:gd name="T5" fmla="*/ 0 h 21600"/>
              <a:gd name="T6" fmla="*/ 7659497 w 21600"/>
              <a:gd name="T7" fmla="*/ 0 h 21600"/>
              <a:gd name="T8" fmla="*/ 7659497 w 21600"/>
              <a:gd name="T9" fmla="*/ 32568834 h 21600"/>
              <a:gd name="T10" fmla="*/ 31050102 w 21600"/>
              <a:gd name="T11" fmla="*/ 32568834 h 21600"/>
              <a:gd name="T12" fmla="*/ 7659497 w 21600"/>
              <a:gd name="T13" fmla="*/ 16285793 h 21600"/>
              <a:gd name="T14" fmla="*/ 31050102 w 21600"/>
              <a:gd name="T15" fmla="*/ 16285793 h 21600"/>
              <a:gd name="T16" fmla="*/ 33741866 w 21600"/>
              <a:gd name="T17" fmla="*/ 44200707 h 21600"/>
              <a:gd name="T18" fmla="*/ 4967732 w 21600"/>
              <a:gd name="T19" fmla="*/ 4420070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913 h 21600"/>
              <a:gd name="T32" fmla="*/ 15565 w 21600"/>
              <a:gd name="T33" fmla="*/ 9747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8203" name="Picture 13" descr="BD18252_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62200"/>
            <a:ext cx="63658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4" name="Text Box 14"/>
          <p:cNvSpPr txBox="1">
            <a:spLocks noChangeArrowheads="1"/>
          </p:cNvSpPr>
          <p:nvPr/>
        </p:nvSpPr>
        <p:spPr bwMode="auto">
          <a:xfrm>
            <a:off x="6705600" y="18288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solidFill>
                  <a:srgbClr val="000000"/>
                </a:solidFill>
              </a:rPr>
              <a:t>Internet</a:t>
            </a:r>
          </a:p>
        </p:txBody>
      </p:sp>
      <p:sp>
        <p:nvSpPr>
          <p:cNvPr id="8205" name="Text Box 15"/>
          <p:cNvSpPr txBox="1">
            <a:spLocks noChangeArrowheads="1"/>
          </p:cNvSpPr>
          <p:nvPr/>
        </p:nvSpPr>
        <p:spPr bwMode="auto">
          <a:xfrm>
            <a:off x="3124200" y="4114800"/>
            <a:ext cx="1276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</a:rPr>
              <a:t>Corporate</a:t>
            </a:r>
          </a:p>
          <a:p>
            <a:r>
              <a:rPr lang="en-US" altLang="en-US" b="1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8206" name="AutoShape 16"/>
          <p:cNvSpPr>
            <a:spLocks/>
          </p:cNvSpPr>
          <p:nvPr/>
        </p:nvSpPr>
        <p:spPr bwMode="auto">
          <a:xfrm>
            <a:off x="3352800" y="1409700"/>
            <a:ext cx="1371600" cy="609600"/>
          </a:xfrm>
          <a:prstGeom prst="borderCallout1">
            <a:avLst>
              <a:gd name="adj1" fmla="val 18750"/>
              <a:gd name="adj2" fmla="val 105556"/>
              <a:gd name="adj3" fmla="val 168750"/>
              <a:gd name="adj4" fmla="val 1277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Router / packet filter</a:t>
            </a:r>
          </a:p>
        </p:txBody>
      </p:sp>
      <p:sp>
        <p:nvSpPr>
          <p:cNvPr id="8207" name="AutoShape 17"/>
          <p:cNvSpPr>
            <a:spLocks/>
          </p:cNvSpPr>
          <p:nvPr/>
        </p:nvSpPr>
        <p:spPr bwMode="auto">
          <a:xfrm>
            <a:off x="1676400" y="1524000"/>
            <a:ext cx="1371600" cy="609600"/>
          </a:xfrm>
          <a:prstGeom prst="borderCallout1">
            <a:avLst>
              <a:gd name="adj1" fmla="val 18750"/>
              <a:gd name="adj2" fmla="val 105556"/>
              <a:gd name="adj3" fmla="val 195574"/>
              <a:gd name="adj4" fmla="val 1212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Stateful</a:t>
            </a:r>
          </a:p>
          <a:p>
            <a:pPr algn="ctr"/>
            <a:r>
              <a:rPr lang="en-US" altLang="en-US"/>
              <a:t>Firewall</a:t>
            </a:r>
          </a:p>
        </p:txBody>
      </p:sp>
      <p:sp>
        <p:nvSpPr>
          <p:cNvPr id="8208" name="AutoShape 18"/>
          <p:cNvSpPr>
            <a:spLocks/>
          </p:cNvSpPr>
          <p:nvPr/>
        </p:nvSpPr>
        <p:spPr bwMode="auto">
          <a:xfrm>
            <a:off x="609600" y="4114800"/>
            <a:ext cx="1371600" cy="609600"/>
          </a:xfrm>
          <a:prstGeom prst="borderCallout1">
            <a:avLst>
              <a:gd name="adj1" fmla="val 18750"/>
              <a:gd name="adj2" fmla="val -5556"/>
              <a:gd name="adj3" fmla="val -97134"/>
              <a:gd name="adj4" fmla="val -153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Application</a:t>
            </a:r>
          </a:p>
          <a:p>
            <a:pPr algn="ctr"/>
            <a:r>
              <a:rPr lang="en-US" altLang="en-US"/>
              <a:t>Proxy</a:t>
            </a:r>
          </a:p>
        </p:txBody>
      </p:sp>
      <p:sp>
        <p:nvSpPr>
          <p:cNvPr id="8209" name="Line 19"/>
          <p:cNvSpPr>
            <a:spLocks noChangeShapeType="1"/>
          </p:cNvSpPr>
          <p:nvPr/>
        </p:nvSpPr>
        <p:spPr bwMode="auto">
          <a:xfrm flipV="1">
            <a:off x="5486400" y="2590800"/>
            <a:ext cx="685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Line 20"/>
          <p:cNvSpPr>
            <a:spLocks noChangeShapeType="1"/>
          </p:cNvSpPr>
          <p:nvPr/>
        </p:nvSpPr>
        <p:spPr bwMode="auto">
          <a:xfrm flipV="1">
            <a:off x="4114800" y="3276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Line 21"/>
          <p:cNvSpPr>
            <a:spLocks noChangeShapeType="1"/>
          </p:cNvSpPr>
          <p:nvPr/>
        </p:nvSpPr>
        <p:spPr bwMode="auto">
          <a:xfrm flipV="1">
            <a:off x="914400" y="32766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" name="Line 22"/>
          <p:cNvSpPr>
            <a:spLocks noChangeShapeType="1"/>
          </p:cNvSpPr>
          <p:nvPr/>
        </p:nvSpPr>
        <p:spPr bwMode="auto">
          <a:xfrm flipV="1">
            <a:off x="3048000" y="36576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AutoShape 23"/>
          <p:cNvSpPr>
            <a:spLocks/>
          </p:cNvSpPr>
          <p:nvPr/>
        </p:nvSpPr>
        <p:spPr bwMode="auto">
          <a:xfrm>
            <a:off x="6248400" y="4038600"/>
            <a:ext cx="1371600" cy="609600"/>
          </a:xfrm>
          <a:prstGeom prst="borderCallout1">
            <a:avLst>
              <a:gd name="adj1" fmla="val 18750"/>
              <a:gd name="adj2" fmla="val -5556"/>
              <a:gd name="adj3" fmla="val 134375"/>
              <a:gd name="adj4" fmla="val -12349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Host-based</a:t>
            </a:r>
          </a:p>
          <a:p>
            <a:pPr algn="ctr"/>
            <a:r>
              <a:rPr lang="en-US" altLang="en-US"/>
              <a:t>Firewall</a:t>
            </a:r>
          </a:p>
        </p:txBody>
      </p:sp>
    </p:spTree>
    <p:extLst>
      <p:ext uri="{BB962C8B-B14F-4D97-AF65-F5344CB8AC3E}">
        <p14:creationId xmlns:p14="http://schemas.microsoft.com/office/powerpoint/2010/main" val="127892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Firewalls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 smtClean="0">
                <a:latin typeface="Times New Roman" pitchFamily="18" charset="0"/>
              </a:rPr>
              <a:t>Appliance</a:t>
            </a:r>
          </a:p>
          <a:p>
            <a:pPr lvl="1">
              <a:lnSpc>
                <a:spcPct val="80000"/>
              </a:lnSpc>
            </a:pPr>
            <a:endParaRPr lang="en-US" altLang="en-US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 smtClean="0">
                <a:latin typeface="Times New Roman" pitchFamily="18" charset="0"/>
              </a:rPr>
              <a:t>Router/Bridge </a:t>
            </a:r>
            <a:r>
              <a:rPr lang="en-US" altLang="en-US" sz="2400" dirty="0">
                <a:latin typeface="Times New Roman" pitchFamily="18" charset="0"/>
              </a:rPr>
              <a:t>based Firewall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Times New Roman" pitchFamily="18" charset="0"/>
              </a:rPr>
              <a:t>A firewall running on a bridge or a router protects from a group of devices to an entire network.  Cisco has firewall feature sets in their IOS operating system.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>
                <a:latin typeface="Times New Roman" pitchFamily="18" charset="0"/>
              </a:rPr>
              <a:t>Next-Generation Firewall 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>
                <a:latin typeface="Times New Roman" pitchFamily="18" charset="0"/>
              </a:rPr>
              <a:t>Computer-based </a:t>
            </a:r>
            <a:r>
              <a:rPr lang="en-US" altLang="en-US" sz="2400" dirty="0">
                <a:latin typeface="Times New Roman" pitchFamily="18" charset="0"/>
              </a:rPr>
              <a:t>Network Firewall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Times New Roman" pitchFamily="18" charset="0"/>
              </a:rPr>
              <a:t>A network firewall runs on a computer (such as a PC or </a:t>
            </a:r>
            <a:r>
              <a:rPr lang="en-US" altLang="en-US" sz="2000" dirty="0" smtClean="0">
                <a:latin typeface="Times New Roman" pitchFamily="18" charset="0"/>
              </a:rPr>
              <a:t>Unix / Linux </a:t>
            </a:r>
            <a:r>
              <a:rPr lang="en-US" altLang="en-US" sz="2000" dirty="0">
                <a:latin typeface="Times New Roman" pitchFamily="18" charset="0"/>
              </a:rPr>
              <a:t>computer).  These firewalls are some of the most flexible.  Many free products are available including </a:t>
            </a:r>
            <a:r>
              <a:rPr lang="en-US" altLang="en-US" sz="2000" b="1" dirty="0" err="1">
                <a:latin typeface="Times New Roman" pitchFamily="18" charset="0"/>
              </a:rPr>
              <a:t>IPFilter</a:t>
            </a:r>
            <a:r>
              <a:rPr lang="en-US" altLang="en-US" sz="2000" dirty="0">
                <a:latin typeface="Times New Roman" pitchFamily="18" charset="0"/>
              </a:rPr>
              <a:t> (the first package we tried), PF (the current package we are using found on </a:t>
            </a:r>
            <a:r>
              <a:rPr lang="en-US" altLang="en-US" sz="2000" dirty="0" err="1">
                <a:latin typeface="Times New Roman" pitchFamily="18" charset="0"/>
              </a:rPr>
              <a:t>OpenBSD</a:t>
            </a:r>
            <a:r>
              <a:rPr lang="en-US" altLang="en-US" sz="2000" dirty="0">
                <a:latin typeface="Times New Roman" pitchFamily="18" charset="0"/>
              </a:rPr>
              <a:t> 3.0 and later) and </a:t>
            </a:r>
            <a:r>
              <a:rPr lang="en-US" altLang="en-US" sz="2000" b="1" dirty="0" err="1">
                <a:latin typeface="Times New Roman" pitchFamily="18" charset="0"/>
              </a:rPr>
              <a:t>IPTables</a:t>
            </a:r>
            <a:r>
              <a:rPr lang="en-US" altLang="en-US" sz="2000" dirty="0">
                <a:latin typeface="Times New Roman" pitchFamily="18" charset="0"/>
              </a:rPr>
              <a:t> (found on Linux).  Commercial products include: Checkpoint Firewall-1. Apple OSX includes IPFW (included in an operating system you </a:t>
            </a:r>
            <a:r>
              <a:rPr lang="en-US" altLang="en-US" sz="2000" dirty="0" err="1">
                <a:latin typeface="Times New Roman" pitchFamily="18" charset="0"/>
              </a:rPr>
              <a:t>gotta</a:t>
            </a:r>
            <a:r>
              <a:rPr lang="en-US" altLang="en-US" sz="2000" dirty="0">
                <a:latin typeface="Times New Roman" pitchFamily="18" charset="0"/>
              </a:rPr>
              <a:t> purchase).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1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Pi to the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3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ea typeface="ＭＳ Ｐゴシック" pitchFamily="34" charset="-128"/>
              </a:rPr>
              <a:t>Network Inspection Tools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087438"/>
            <a:ext cx="8229600" cy="5038725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dirty="0" smtClean="0">
                <a:latin typeface="Arial" charset="0"/>
                <a:ea typeface="ＭＳ Ｐゴシック" pitchFamily="34" charset="-128"/>
              </a:rPr>
              <a:t>Wireshark</a:t>
            </a:r>
          </a:p>
          <a:p>
            <a:pPr lvl="1" eaLnBrk="1" hangingPunct="1"/>
            <a:r>
              <a:rPr lang="en-US" altLang="en-US" dirty="0" smtClean="0">
                <a:latin typeface="Arial" charset="0"/>
                <a:ea typeface="ＭＳ Ｐゴシック" pitchFamily="34" charset="-128"/>
              </a:rPr>
              <a:t>Can monitor network traffic in real time</a:t>
            </a:r>
          </a:p>
          <a:p>
            <a:pPr lvl="1" eaLnBrk="1" hangingPunct="1"/>
            <a:r>
              <a:rPr lang="en-US" altLang="en-US" dirty="0" smtClean="0">
                <a:latin typeface="Arial" charset="0"/>
                <a:ea typeface="ＭＳ Ｐゴシック" pitchFamily="34" charset="-128"/>
              </a:rPr>
              <a:t>Interprets frame and packet contents</a:t>
            </a:r>
          </a:p>
          <a:p>
            <a:pPr lvl="1" eaLnBrk="1" hangingPunct="1"/>
            <a:r>
              <a:rPr lang="en-US" altLang="en-US" dirty="0" smtClean="0">
                <a:latin typeface="Arial" charset="0"/>
                <a:ea typeface="ＭＳ Ｐゴシック" pitchFamily="34" charset="-128"/>
              </a:rPr>
              <a:t>Recognizes standard Internet protocols</a:t>
            </a:r>
          </a:p>
          <a:p>
            <a:pPr eaLnBrk="1" hangingPunct="1"/>
            <a:r>
              <a:rPr lang="en-US" altLang="en-US" dirty="0" smtClean="0">
                <a:latin typeface="Arial" charset="0"/>
                <a:ea typeface="ＭＳ Ｐゴシック" pitchFamily="34" charset="-128"/>
              </a:rPr>
              <a:t>Network gateway – lists devices on the LAN</a:t>
            </a:r>
          </a:p>
          <a:p>
            <a:pPr eaLnBrk="1" hangingPunct="1"/>
            <a:r>
              <a:rPr lang="en-US" altLang="en-US" dirty="0" err="1" smtClean="0">
                <a:latin typeface="Arial" charset="0"/>
                <a:ea typeface="ＭＳ Ｐゴシック" pitchFamily="34" charset="-128"/>
              </a:rPr>
              <a:t>nmap</a:t>
            </a:r>
            <a:endParaRPr lang="en-US" altLang="en-US" dirty="0" smtClean="0">
              <a:latin typeface="Arial" charset="0"/>
              <a:ea typeface="ＭＳ Ｐゴシック" pitchFamily="34" charset="-128"/>
            </a:endParaRPr>
          </a:p>
          <a:p>
            <a:pPr lvl="1" eaLnBrk="1" hangingPunct="1"/>
            <a:r>
              <a:rPr lang="en-US" altLang="en-US" dirty="0" smtClean="0">
                <a:latin typeface="Arial" charset="0"/>
                <a:ea typeface="ＭＳ Ｐゴシック" pitchFamily="34" charset="-128"/>
              </a:rPr>
              <a:t>Can </a:t>
            </a:r>
            <a:r>
              <a:rPr lang="ja-JP" altLang="en-US" dirty="0" smtClean="0">
                <a:latin typeface="Arial" charset="0"/>
                <a:ea typeface="ＭＳ Ｐゴシック" pitchFamily="34" charset="-128"/>
              </a:rPr>
              <a:t>“</a:t>
            </a:r>
            <a:r>
              <a:rPr lang="en-US" altLang="ja-JP" dirty="0" smtClean="0">
                <a:latin typeface="Arial" charset="0"/>
                <a:ea typeface="ＭＳ Ｐゴシック" pitchFamily="34" charset="-128"/>
              </a:rPr>
              <a:t>map</a:t>
            </a:r>
            <a:r>
              <a:rPr lang="ja-JP" altLang="en-US" dirty="0" smtClean="0">
                <a:latin typeface="Arial" charset="0"/>
                <a:ea typeface="ＭＳ Ｐゴシック" pitchFamily="34" charset="-128"/>
              </a:rPr>
              <a:t>”</a:t>
            </a:r>
            <a:r>
              <a:rPr lang="en-US" altLang="ja-JP" dirty="0" smtClean="0">
                <a:latin typeface="Arial" charset="0"/>
                <a:ea typeface="ＭＳ Ｐゴシック" pitchFamily="34" charset="-128"/>
              </a:rPr>
              <a:t> a network</a:t>
            </a:r>
          </a:p>
          <a:p>
            <a:pPr lvl="1" eaLnBrk="1" hangingPunct="1"/>
            <a:r>
              <a:rPr lang="en-US" altLang="en-US" dirty="0" smtClean="0">
                <a:latin typeface="Arial" charset="0"/>
                <a:ea typeface="ＭＳ Ｐゴシック" pitchFamily="34" charset="-128"/>
              </a:rPr>
              <a:t>Scans the network address range to locate hosts and the open ports on each host</a:t>
            </a:r>
          </a:p>
          <a:p>
            <a:pPr lvl="1" eaLnBrk="1" hangingPunct="1"/>
            <a:r>
              <a:rPr lang="en-US" altLang="en-US" u="sng" dirty="0" smtClean="0">
                <a:latin typeface="Arial" charset="0"/>
                <a:ea typeface="ＭＳ Ｐゴシック" pitchFamily="34" charset="-128"/>
              </a:rPr>
              <a:t>Caution:</a:t>
            </a:r>
            <a:r>
              <a:rPr lang="en-US" altLang="en-US" dirty="0" smtClean="0">
                <a:latin typeface="Arial" charset="0"/>
                <a:ea typeface="ＭＳ Ｐゴシック" pitchFamily="34" charset="-128"/>
              </a:rPr>
              <a:t> may violate an ISP</a:t>
            </a:r>
            <a:r>
              <a:rPr lang="ja-JP" altLang="en-US" dirty="0" smtClean="0">
                <a:latin typeface="Arial" charset="0"/>
                <a:ea typeface="ＭＳ Ｐゴシック" pitchFamily="34" charset="-128"/>
              </a:rPr>
              <a:t>’</a:t>
            </a:r>
            <a:r>
              <a:rPr lang="en-US" altLang="ja-JP" dirty="0" smtClean="0">
                <a:latin typeface="Arial" charset="0"/>
                <a:ea typeface="ＭＳ Ｐゴシック" pitchFamily="34" charset="-128"/>
              </a:rPr>
              <a:t>s use policy</a:t>
            </a:r>
            <a:endParaRPr lang="en-US" altLang="en-US" dirty="0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71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ea typeface="ＭＳ Ｐゴシック" pitchFamily="34" charset="-128"/>
              </a:rPr>
              <a:t>Wireshark Main Window</a:t>
            </a:r>
          </a:p>
        </p:txBody>
      </p:sp>
      <p:pic>
        <p:nvPicPr>
          <p:cNvPr id="3174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452563"/>
            <a:ext cx="7820025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TextBox 3"/>
          <p:cNvSpPr txBox="1">
            <a:spLocks noChangeArrowheads="1"/>
          </p:cNvSpPr>
          <p:nvPr/>
        </p:nvSpPr>
        <p:spPr bwMode="auto">
          <a:xfrm>
            <a:off x="314325" y="6350000"/>
            <a:ext cx="2844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© Wireshark Foundation</a:t>
            </a:r>
          </a:p>
        </p:txBody>
      </p:sp>
    </p:spTree>
    <p:extLst>
      <p:ext uri="{BB962C8B-B14F-4D97-AF65-F5344CB8AC3E}">
        <p14:creationId xmlns:p14="http://schemas.microsoft.com/office/powerpoint/2010/main" val="241426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467076" y="6536531"/>
            <a:ext cx="208732" cy="303609"/>
          </a:xfrm>
          <a:prstGeom prst="rect">
            <a:avLst/>
          </a:prstGeom>
        </p:spPr>
        <p:txBody>
          <a:bodyPr lIns="64291" tIns="32146" rIns="64291" bIns="32146"/>
          <a:lstStyle/>
          <a:p>
            <a:fld id="{64DEA8D2-A1D2-4557-8420-1827C04AE4D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857220" algn="l"/>
              </a:tabLst>
            </a:pPr>
            <a:r>
              <a:rPr lang="en-US" altLang="en-US" dirty="0"/>
              <a:t>What is a “Network”?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701406" indent="-457200">
              <a:spcBef>
                <a:spcPct val="0"/>
              </a:spcBef>
              <a:tabLst>
                <a:tab pos="908563" algn="l"/>
                <a:tab pos="908563" algn="l"/>
              </a:tabLst>
            </a:pPr>
            <a:r>
              <a:rPr lang="en-US" altLang="en-US" dirty="0"/>
              <a:t>A network is a way to get “stuff” between 2 or more “things”</a:t>
            </a:r>
          </a:p>
          <a:p>
            <a:pPr marL="701406" indent="-457200">
              <a:tabLst>
                <a:tab pos="908563" algn="l"/>
                <a:tab pos="908563" algn="l"/>
              </a:tabLst>
            </a:pPr>
            <a:r>
              <a:rPr lang="en-US" altLang="en-US" dirty="0"/>
              <a:t>Examples: Mail, phone system, conversations, railroad system, highways and roads.</a:t>
            </a:r>
          </a:p>
        </p:txBody>
      </p:sp>
    </p:spTree>
    <p:extLst>
      <p:ext uri="{BB962C8B-B14F-4D97-AF65-F5344CB8AC3E}">
        <p14:creationId xmlns:p14="http://schemas.microsoft.com/office/powerpoint/2010/main" val="50493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ea typeface="ＭＳ Ｐゴシック" pitchFamily="34" charset="-128"/>
              </a:rPr>
              <a:t>Wireshark: Ethernet Header</a:t>
            </a:r>
          </a:p>
        </p:txBody>
      </p:sp>
      <p:pic>
        <p:nvPicPr>
          <p:cNvPr id="3277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163763"/>
            <a:ext cx="8569325" cy="250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Box 2"/>
          <p:cNvSpPr txBox="1">
            <a:spLocks noChangeArrowheads="1"/>
          </p:cNvSpPr>
          <p:nvPr/>
        </p:nvSpPr>
        <p:spPr bwMode="auto">
          <a:xfrm>
            <a:off x="334963" y="6207125"/>
            <a:ext cx="34655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© Wireshark Foundation</a:t>
            </a:r>
          </a:p>
        </p:txBody>
      </p:sp>
    </p:spTree>
    <p:extLst>
      <p:ext uri="{BB962C8B-B14F-4D97-AF65-F5344CB8AC3E}">
        <p14:creationId xmlns:p14="http://schemas.microsoft.com/office/powerpoint/2010/main" val="272405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ea typeface="ＭＳ Ｐゴシック" pitchFamily="34" charset="-128"/>
              </a:rPr>
              <a:t>Wireshark: ARP Request</a:t>
            </a:r>
          </a:p>
        </p:txBody>
      </p:sp>
      <p:pic>
        <p:nvPicPr>
          <p:cNvPr id="3379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1889125"/>
            <a:ext cx="8280400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Box 4"/>
          <p:cNvSpPr txBox="1">
            <a:spLocks noChangeArrowheads="1"/>
          </p:cNvSpPr>
          <p:nvPr/>
        </p:nvSpPr>
        <p:spPr bwMode="auto">
          <a:xfrm>
            <a:off x="334963" y="6207125"/>
            <a:ext cx="34655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© Wireshark Foundation</a:t>
            </a:r>
          </a:p>
        </p:txBody>
      </p:sp>
    </p:spTree>
    <p:extLst>
      <p:ext uri="{BB962C8B-B14F-4D97-AF65-F5344CB8AC3E}">
        <p14:creationId xmlns:p14="http://schemas.microsoft.com/office/powerpoint/2010/main" val="279649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ea typeface="ＭＳ Ｐゴシック" pitchFamily="34" charset="-128"/>
              </a:rPr>
              <a:t>Wireshark: ARP Response</a:t>
            </a:r>
          </a:p>
        </p:txBody>
      </p:sp>
      <p:sp>
        <p:nvSpPr>
          <p:cNvPr id="34819" name="TextBox 3"/>
          <p:cNvSpPr txBox="1">
            <a:spLocks noChangeArrowheads="1"/>
          </p:cNvSpPr>
          <p:nvPr/>
        </p:nvSpPr>
        <p:spPr bwMode="auto">
          <a:xfrm>
            <a:off x="334963" y="6207125"/>
            <a:ext cx="34655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© Wireshark Foundation</a:t>
            </a:r>
          </a:p>
        </p:txBody>
      </p:sp>
      <p:pic>
        <p:nvPicPr>
          <p:cNvPr id="3482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565275"/>
            <a:ext cx="8523288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7180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ea typeface="ＭＳ Ｐゴシック" pitchFamily="34" charset="-128"/>
              </a:rPr>
              <a:t>Wireshark: IP header</a:t>
            </a:r>
          </a:p>
        </p:txBody>
      </p:sp>
      <p:sp>
        <p:nvSpPr>
          <p:cNvPr id="35843" name="TextBox 3"/>
          <p:cNvSpPr txBox="1">
            <a:spLocks noChangeArrowheads="1"/>
          </p:cNvSpPr>
          <p:nvPr/>
        </p:nvSpPr>
        <p:spPr bwMode="auto">
          <a:xfrm>
            <a:off x="334963" y="6207125"/>
            <a:ext cx="34655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© Wireshark Foundation</a:t>
            </a:r>
          </a:p>
        </p:txBody>
      </p:sp>
      <p:pic>
        <p:nvPicPr>
          <p:cNvPr id="3584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1330325"/>
            <a:ext cx="8428037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47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Wireshark 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7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ea typeface="ＭＳ Ｐゴシック" pitchFamily="34" charset="-128"/>
              </a:rPr>
              <a:t>nmap: Scan a host</a:t>
            </a:r>
            <a:r>
              <a:rPr lang="ja-JP" altLang="en-US" smtClean="0">
                <a:latin typeface="Arial" charset="0"/>
                <a:ea typeface="ＭＳ Ｐゴシック" pitchFamily="34" charset="-128"/>
              </a:rPr>
              <a:t>’</a:t>
            </a:r>
            <a:r>
              <a:rPr lang="en-US" altLang="ja-JP" smtClean="0">
                <a:latin typeface="Arial" charset="0"/>
                <a:ea typeface="ＭＳ Ｐゴシック" pitchFamily="34" charset="-128"/>
              </a:rPr>
              <a:t>s services</a:t>
            </a:r>
            <a:endParaRPr lang="en-US" altLang="en-US" smtClean="0"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3789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412875"/>
            <a:ext cx="8596312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58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pic>
        <p:nvPicPr>
          <p:cNvPr id="8194" name="Picture 2" descr="7-layer-osi-analy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74282"/>
            <a:ext cx="8153400" cy="550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50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Routing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dirty="0"/>
              <a:t>Domain Separation</a:t>
            </a:r>
          </a:p>
          <a:p>
            <a:pPr marL="457200" indent="-457200">
              <a:spcAft>
                <a:spcPts val="600"/>
              </a:spcAft>
            </a:pPr>
            <a:r>
              <a:rPr lang="en-US" dirty="0" smtClean="0"/>
              <a:t>Resource </a:t>
            </a:r>
            <a:r>
              <a:rPr lang="en-US" dirty="0"/>
              <a:t>Encapsulation</a:t>
            </a:r>
          </a:p>
          <a:p>
            <a:pPr marL="457200" indent="-457200">
              <a:spcAft>
                <a:spcPts val="600"/>
              </a:spcAft>
            </a:pPr>
            <a:r>
              <a:rPr lang="en-US" dirty="0" smtClean="0"/>
              <a:t>Layering</a:t>
            </a:r>
            <a:endParaRPr lang="en-US" dirty="0"/>
          </a:p>
          <a:p>
            <a:pPr marL="457200" indent="-457200">
              <a:spcAft>
                <a:spcPts val="600"/>
              </a:spcAft>
            </a:pPr>
            <a:r>
              <a:rPr lang="en-US" dirty="0"/>
              <a:t>Abstraction</a:t>
            </a:r>
          </a:p>
          <a:p>
            <a:pPr marL="457200" indent="-457200">
              <a:spcAft>
                <a:spcPts val="600"/>
              </a:spcAft>
            </a:pPr>
            <a:r>
              <a:rPr lang="en-US" dirty="0"/>
              <a:t>Information Hiding</a:t>
            </a:r>
          </a:p>
          <a:p>
            <a:pPr marL="457200" indent="-457200">
              <a:spcAft>
                <a:spcPts val="600"/>
              </a:spcAft>
            </a:pPr>
            <a:r>
              <a:rPr lang="en-US" dirty="0" smtClean="0"/>
              <a:t>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9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dirty="0">
                <a:solidFill>
                  <a:srgbClr val="7030A0"/>
                </a:solidFill>
              </a:rPr>
              <a:t>Home </a:t>
            </a:r>
            <a:r>
              <a:rPr lang="en-US" altLang="en-US" dirty="0" smtClean="0">
                <a:solidFill>
                  <a:srgbClr val="7030A0"/>
                </a:solidFill>
              </a:rPr>
              <a:t>Network</a:t>
            </a:r>
            <a:endParaRPr lang="en-US" altLang="en-US" dirty="0">
              <a:solidFill>
                <a:srgbClr val="7030A0"/>
              </a:solidFill>
            </a:endParaRPr>
          </a:p>
        </p:txBody>
      </p:sp>
      <p:pic>
        <p:nvPicPr>
          <p:cNvPr id="52227" name="Picture 3" descr="MCj0434865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4452938"/>
            <a:ext cx="1355725" cy="135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28" name="Picture 4" descr="MCj0398499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167" y="2413000"/>
            <a:ext cx="1243013" cy="114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29" name="Picture 5" descr="MCj0197440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736850"/>
            <a:ext cx="844550" cy="67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230" name="AutoShape 6"/>
          <p:cNvCxnSpPr>
            <a:cxnSpLocks noChangeShapeType="1"/>
          </p:cNvCxnSpPr>
          <p:nvPr/>
        </p:nvCxnSpPr>
        <p:spPr bwMode="auto">
          <a:xfrm rot="5400000" flipH="1">
            <a:off x="1004888" y="1695450"/>
            <a:ext cx="784225" cy="12985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1" name="AutoShape 7"/>
          <p:cNvCxnSpPr>
            <a:cxnSpLocks noChangeShapeType="1"/>
            <a:stCxn id="52229" idx="0"/>
            <a:endCxn id="52228" idx="0"/>
          </p:cNvCxnSpPr>
          <p:nvPr/>
        </p:nvCxnSpPr>
        <p:spPr bwMode="auto">
          <a:xfrm rot="5400000" flipH="1" flipV="1">
            <a:off x="3424324" y="1144501"/>
            <a:ext cx="323850" cy="2860849"/>
          </a:xfrm>
          <a:prstGeom prst="bentConnector3">
            <a:avLst>
              <a:gd name="adj1" fmla="val 17058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3259138" y="2238375"/>
            <a:ext cx="173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Ethernet Cable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544513" y="2722563"/>
            <a:ext cx="13795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DSL/Cable Modem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636588" y="1587500"/>
            <a:ext cx="1162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Wall Jack</a:t>
            </a: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5460146" y="2084852"/>
            <a:ext cx="16209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Switch/Router</a:t>
            </a:r>
            <a:endParaRPr lang="en-US" altLang="en-US" dirty="0"/>
          </a:p>
        </p:txBody>
      </p:sp>
      <p:grpSp>
        <p:nvGrpSpPr>
          <p:cNvPr id="52247" name="Group 23"/>
          <p:cNvGrpSpPr>
            <a:grpSpLocks/>
          </p:cNvGrpSpPr>
          <p:nvPr/>
        </p:nvGrpSpPr>
        <p:grpSpPr bwMode="auto">
          <a:xfrm>
            <a:off x="1992313" y="3552825"/>
            <a:ext cx="2655887" cy="885825"/>
            <a:chOff x="1255" y="2247"/>
            <a:chExt cx="2315" cy="558"/>
          </a:xfrm>
        </p:grpSpPr>
        <p:cxnSp>
          <p:nvCxnSpPr>
            <p:cNvPr id="52245" name="AutoShape 21"/>
            <p:cNvCxnSpPr>
              <a:cxnSpLocks noChangeShapeType="1"/>
            </p:cNvCxnSpPr>
            <p:nvPr/>
          </p:nvCxnSpPr>
          <p:spPr bwMode="auto">
            <a:xfrm rot="10800000" flipV="1">
              <a:off x="1255" y="2504"/>
              <a:ext cx="2315" cy="30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246" name="Line 22"/>
            <p:cNvSpPr>
              <a:spLocks noChangeShapeType="1"/>
            </p:cNvSpPr>
            <p:nvPr/>
          </p:nvSpPr>
          <p:spPr bwMode="auto">
            <a:xfrm flipV="1">
              <a:off x="3569" y="2247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2248" name="Picture 24" descr="MCj0434865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966" y="4758287"/>
            <a:ext cx="1355725" cy="135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image.freepik.com/free-icon/wifi-full-signal-interface-symbol_318-49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99365">
            <a:off x="4943811" y="3670523"/>
            <a:ext cx="1032668" cy="103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2768600" y="3571874"/>
            <a:ext cx="173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Ethernet Cable</a:t>
            </a:r>
          </a:p>
        </p:txBody>
      </p:sp>
      <p:sp>
        <p:nvSpPr>
          <p:cNvPr id="3" name="AutoShape 4" descr="data:image/jpeg;base64,/9j/4AAQSkZJRgABAQAAAQABAAD/2wCEAAkGBxMTEhUTExMVFRUWFxcWFxUYFxcVFRcYFxcXFhYXFhoYHSggGBolGxUWITEhJSkrLi4uGB8zODMtNygtLisBCgoKDg0OGxAQGyslHyUrLS8tLS0tLS0tLS0tLS0tLS0tLS0tLS0rLS0tLS0tLS0tLS0tLS0tLS0tLS0tLS0tLf/AABEIAKgBLAMBEQACEQEDEQH/xAAcAAABBAMBAAAAAAAAAAAAAAAAAwQFBgECBwj/xABWEAABAwEDBgcJCBAFBAMBAAABAgMRAAQSIQUGEzFBUQciMmFxgZEUUlNzkqGx0dIjM0Jyk7KzwRUWFyQ0Q1RVYmOCo8LD0/AlNUSD4Qii4/GElOJ0/8QAGwEBAAMBAQEBAAAAAAAAAAAAAAECBAMFBgf/xAA7EQACAQIDBQUGBAYCAwEAAAAAAQIDEQQSIRMxQVFxBSIyYbEUgZHB0fA0cqHhBhUjM0JSJLKSovFi/9oADAMBAAIRAxEAPwDuNAFAFAFAFAFAFAFAFAFAFAFAFAFAFAFAFAFAFAFAFAFAFAFAFAFAFAFAFAFAFAFAFAFAFAFAFAFAFAFAFAFAFAFAFAFAN3Lc0kwpxAO4qSPSaA0+ybHhmvLT66Az9kmfDN+Wn10AfZFnwrflp9dAZ+yDXhW/LT66A2Fsb8Ijyh66AO7G/CI8oeugNTlBnwrflJ9dAanKTPhE9s+igGjuctjTyrSynpWkemgGa8+8mjXbrN0aVE+mgG7nCLkwf6xk9C0n66AavcKmSU67Wk9CVq+aDQDRXDHkjZaFH/Ze9igG6+GnJY1OOHobX9aaAbO8OeTRqS+roQB6SKAaK4erFMCz2nrDY/mUBsrhta2WV3rKB6FmgEHOG0fBshPS4B6AakDZfDY7ssaOt4/0qARVwz2nZZ2x/uE/wCgEHOGK2HU0yOm8fQRQDdzhaygdWgH7Dn9SgJrNDhPddfQzabqdIoIQ8i9dStWCA4hRMpJgSCIkbJIgHUciZU0wUlQuuNqKFp59hHMfqNASdAFAFAFAFARa7SpalXVFKEqKZEXlFOCjJBgAyOqhDZrcV4VztT7NLkXDRq8K52j1UuLgEK8K52j1UuLmFlQEl1fan2aC5XMtZylrBLyp1wbs+ihNyhZY4ULW2TcdHWlJ+qpFytWrhcymsFJcbKTs0d2ekpUKC5EKz1fOJbYP7Ln9SguH26PeBs/ku/U7UC5YsyM6GH7Shi12ZMOG6lxtx5F0xIvJKzIwOI5sNtLEnYXMzLAkFRQsAYk6V2PnUByLPLLTIXcsCSADBUtatnMs0sQVJ/OG1oiVpxxwg+g1INRnbau/HZ/zUWAq3nbbIJDieLBOsHExhxsddTYXNk5820fjfne1UALTnQbSC3bG21pIgPBMPNHYpKtahvSTiJ5qArFtsqmlqQqJSYwxB2gjmIIPXQkQoDIoANAKP3OLcvckXr0crGbsfB1a6ASoDNAWzNHItot69FZ0X1JAvmQEpExeUT6NZg7jUg6M3wKvxja2gdwbWfPIqAKDgUd/LW/kVe3QGRwKO/lrfyKvboDP3FXfy1HyKv6lSDI4FXfy1v5FXt0Ao1wLvBQPdqMCD70qZBnv6gHTrHkpSLQ69eEORxYIiCTr266AlCo7h2n1UBreXuT5R9mgNFLd2IR1rUP4KARU++MdC2RuS6So9AU2kT0qFAO23JAOrmOscx56Ah8n8lXjXvpl0ZVjmoAUBqtYAk0BWM4cuBIIBqQckzny8CSZx31IKJarSVmTQCFAFAFASGbp++7P45v54oiTrueOcVptbQas0NoIxKiQo+SDXXYSOHtMeTObKzLtJk3mztOKu08Wp2MiPaI+Zr9plo3teUr2ajYyJ9oh5mPtOtO9rylezU7CQ9oh5mPtPtP6ryj7NRsZD2iBi1Zn2ptBcUEXQCqbxxABVhxdwNRsmWVVaEBXM6EracmhwpUVHFtnzMoFbaOEVSCk2cp1crsJjIid6vN6q7+wQ5sr7QbjIaJ5SunZ6Kn2Cnzf37ivtDtuFmshNFKiVEERdTrvSYOI1QMan2Kn5j2hmv2Hb3HtNW9ip8ivtDM/YhvvZ6z66t7FS5epCxLMjJjY+CO0+unslNf4k7aTOv8AARY0oTaVARikR1An0D+5nBjKcYSSiraHejNyTudYrGdgoAoAoAFAaNJc0iiVJLZCbiQkhYVjfKlXoUDxYECIOugHFAFAFAFAFAQFocUh526cFKSrr0baf4aAWyfyVeMe+mXRlWcczvteUH7famWLW4yll1ISEOOoMFtOHFUBE7I599SkLkM7k3K6ReOUrSATE90Pa/LpYXEFWfKp15TfPS++fSaWGYaPZHygrlW1Sulxw+mlhcYu5pWlWt5B6VL9mlhmEvtNtHhGvKX7FLC6D7TrT37XlK9ilhdG7WaNoBxLKsDgVL7cEipRDZrlnIDjCA4ttASrkwtZOJIBxAmCk1OnIrrz/QY5v/hVn8c189NVR0Oq2driitx5jFdFQGNFQBoakBoaXIEMuKUbK6k6g0uOptQrnJJJs6xk20vNHHqyG4u2S8ntuoQlLx0+gSsNlviG4yFlGkv4LKEEji3dQma9TDVJRpJtadfPkY60FKbSepv3HZ0NtqefdStxvSBCGELASVrQmVqeTibk8nAKGutWebbypWXn+xwypJOTZE3zXU43Y5sSbykg6ioA9EiuOJbWHqSW9Rfod8I08TTi9U5R9US9vsMIUUpF5vjpw5V3G6d4Ka+Lhi6snrOVn5s/Q6uCoKF4wjdarRfDd7iGyrCrrjY4hCTOoQdYjfjj0dminUqWcZSd+rMlanTlaUIq2nBE/kp4JCSADxQlQjXIgg+mvrMFUhVoRa4JJ9UfnPa9GpQxdTMtG21yabv+3kdK4J2bqXxEStPoFYe0UlUVuRu7Jk3Rd+fyREsW/KS0BQtqheSDyWYBIBGGh1a8J69+VU9De6mpsl3Kv5w/dtf06bIbQ3Csq/nD921/TpsxtDM5V/OH7pr+nUbMnOZnKn5x/dN/06bMbQn8iWi1XVJctJWoGQohGo7CA2NX11VwsSppkhftHh/+0ezUZS2YxftPh/MPZplFw0lp8N5k+zTKRmMaS0+G8yfZplGYVsj719F5wqBUARCYg4Ryfro1YJjjKCfdD1egVUsYyfyVeMe+mcoyrPP2fLxTlHKBFoLRDiSlACjpTcSCJTgkgDWcMa6R3FJdSL07kgd3dcmNfThhjU+4j3mgtbt0HuzHi8UnETr7Ke4j3mRa3fy0Dp6QNk7/AFTT3E+8ZryzaASNMowSJwx59VTYpmZj7OWjwquxPqpYjMzP2dtHhT2J9VLDMzdGW7Sfxp7EeqmVEOoza2W151BS44VJAkAhOEScIHOe2py6HPattIjsgfhVn8c19ImuKNx2izMcUVsR5rFNBUgNBS4DQUuA0FLgYZdZ+9n/ABLvzFVWW5loeJdTiYrIby72C0IZZStBK7Q4whA2JYQpoIWd6nVJJA2JCpxPJ9LDJygk93rr6GStJRk2lqTmTLVau6LLZnLhYW2wFthI0S7MUJvurJElSUXiVzxVIMRFdJxhllNb7vrcrGcsyjbSxTbh3k8+o1rsZHJXJTIzWIJ78fVXPE/hav5ZehbDT/5tH88f+yLWpvEf3I/vCvztPQ/VUVO12NbLrjOOicSotnWEnX1DXhuivRhNVIqfFbzzpQlCTh/i93kTOZll0yVpuFSgAYAJVgUg4JxPKHUK9fsqqqeIcW9HH0f7s+b/AIkoupgoTSu4ytzdmny6I65mI2AlZCLoJjVEwYkg7cK2Y9/1FrfQ8Tstf0npbUq+TFDRN4nkI396KrFaI7yerJiwWVTs3Co3dYGzdr281cJVkpONtxMe9uNEODYokb8fXXSElOOZBSTFUqn4R68OnWamTsrlo6uwNuBSAtKwpB1KSQpJxjApMHEHsNVUk3axZxsr3N7PaLqgb3Ths21dxuiilqTwSMOOkFWobT0b6ySrRi7M0KDauhNR6K6lLmpWkAqUoJSkSSZ+rXRuxK1E23kLTfbWFCSk4KSQRjBCgCKhO4asbMK46Pjp9NTLcRHePLfyz1egVyOolYVgIUT4R76ZyjKs47omnMpZVccZaeuXCgOoC0gqcbQSAdsE12pxUmkzLiq0qVOU471b1FB3P+Q2L/649daNhA8n+aV/L4P6hFn/ACGxfIf/AKpsIj+aV/L4P6mLtm/ILF8ifapsY+Y/mlfkvg/qOLTY7MLIu0CxWS+glITozcPullTJF6SQHV7aQoxlVUNbNfU9HC4mVWk5ytdO3p9St/ZNr832D5J3+rWv2Gnzfx/Y67WXkH2SZ/N9h+Te/rU9hp839+4bV+RkZVZ/N9i8l8fzqj2OHN/p9A533pBl9Da7My6hltkq7oCg3fum5o7p46lGeMdtY6sFCTiuRxq2Tg0uJTcg/hVn8ez9Imsh6J0ez5UeujjnsT6q1GbJELblp5DTi9IRdSDN1JiVpTu56iTshkjcjRnkmB7taZ+FxGI1fB4m/fXLOy+yjyGz2eTt43H13dl5tu91wmKZ2NlHka/bm/4Y/Jo9mmdjZR5DqxZxO2hL7anLw7mtCouJTyWlHWEipU2yrppWa5o54K5Hcu9hyvaENIbRaHko0TYuJdWlEFtMi6DEGT216uFpwdNNpX6Hl4qrONRpNgnKLwbLIdcDR1tBag2ZMnizGvHVWvJG+ayvzMqqyta+g1irFbknkYfOH1VyxX4Wr+WXoy+Ff/Oofnj/ANkWcp1A9XOK/OEz9aTGOXbOpTd5GKkEKA3gEEp6wIrvQajKz3MpWTcdN61LHwSWJBtTzyIgNCNx0hwJ6Agj/wBV6WEUnLXgrffwPG7XlGNJKP8Ak7/BfudGyYSXHJEYjo1416c1ZI+apO9+pzjJz/ubePwE7P0RWyK7qM0n3mLWTKDrJWWikaQgmVIGIEAwo4YRjzCsFXD1dpKUJWTtwvwsRFSTbi94rk8lKYx1k78SZJnbiTWnD0nTpqMndiKyqwtaFyCFJvpIKVJOAUFAggzzGrzjdaHWErPU1sj4ShLSG9GhJwAUFRMk7Zkk4k1SMW5ZmXlJZbIcl7nNdbHG4/sNrQtKSUm+3hJKdw4wGBg47dlYK+FU5tu+u/z6mulWtGw8Dw6ObdWmxzuNrcAtJSYIVrxjUZGOzECqyjcmMrMRsSLgI1ybxJIJJgDGMNQFIxe8SkrD2zOe6N6uWn01M13SIPvErbxxz1eiuB3KplfLAbStM6nHvO6s0Ks5vm69ffymvvktH9+j1Voo+Je88/tD+xP3eqH7F0mFBWyI6RPThI661u54EbcRyhhJM3HLl3djMyDOqLv97ard8y6Ub3yu1vv9BB9A1BKgcZCvNhrHXVlcrO25JrqObYP8Me+OfpbDU0fxMej9Gergfw0vzfQpaGySAASTgAMSeYAa69RnUyqzq71UDHUd0+gg9BqLrmXQkpBBIIIIwIOBB2gjZUWLXJe2omwM/wDy/wCXXk4vSo+iOdZ60+vzRR83/wAKs/j2fpE1gPUO6ZQyZZnkAtILCkiBCUhs4/Cjbrx6Jq8ajRVwTKTnE1ds1pg3glAg7DDreNXn4Tmt42tGaDbdocZcUQkINxQlRCr0IVgAFAgKkCYkY1wqzUYXX3qjVhqanUyz+9GQlqyOlC0i+FAjoxgK1xEQoc/NqlF3RWpBxk11+FzRzJaY4qhPOqd+GoVYoPs27LddtAkGLFazI1e8KNSik+HVFLFVLl6yXZgptvCSW2vo017GDitkn19T5/tCtKNaSXl6F0Y4P1FF5RaC/Bk8boJ1A15b/iPAxqZNWr2v+3I0LsrHyp51ZPlx9LXIc5LaSSFNCQYM7xX0kIU5RUlqmfPzxNdOzlb4CLzKULCUgJGBwwxmJ81Z8bFLD1bf6y9Gej2TUlPFUXJ3/qR9US2IwOI5vq9Vfm1uJ+xoTcej+8CKuolri+bL1xx1SFFJASZBIwXekYbJBJ6RStOcIq293V+PAyVoRl3XqjpOZ9oUsLKlFRBSJJkwAIk16PZU5zpyc3d3+SPA7SpxhOOVW0+Zzqw2jiIF48lO/cNwr6WC7qPnJPvPqS9nsLq0BwDiEwCVJTJGGpSgdhqjqQUsvEtGnOSut33zEnF3TdN6RGq4dYBBBBMiCKutVdFX3XZi9lSpxV1AUTjuSMBJkkQO2ok0ldkxTk7IXesjiE3ikxMYKSd41AzGBxqsZxk7ItKEoq7Q203xu0e1V7FLmLNltptwpU6AcAQVCRMEfC5x21nqVqaeVtXNdLC4iSzxg2udif0x/S/vrqVY5u5qXt5jpw9JqJSjHVl6dOdR2irmqnv0gejjegmojOMtxNSjUpq8kKWFz3VrX74nYRtpU8JSm+8WG3cvqFZzScM4Q8s3LS+idTi/Oon66kgj+D1y8m3K3ts+d9Nd6PiR52P/ALE+q9UT7KYWJkYjVrGOznrW9x4CVmrjhShjx3RuGwiAn1jqFVt5I6pq1m2IqEqVyjicTM8089WW45Su5PiObeP8Nd+OfpbFU0fxMej9Getgfw0vzfJFObUQQRII1HUeqvUaudXzMuWpcRfVERF4xEXY6LuHRhUZY8iU2N1qnHWTjNSSidWicnt8wtX8FeNjP7r6I5Yh2lS6v1Rz/N/8Ks/jmfpE1hPY4nX02ha08nAmcBtuhGvorQlY43GeVckvO2d1tpsrWtKQEylJMOIUeUQBgknHcaie4cUVm0ZoZWWby2HVKHwlPtKI6y7XDQ6rMncTRmflMYizLHQ6z0H8Z0U0Jbk97FBmrlU/6dw/7rJ5vCU0K2Y9yZkC3Md0PWhhaU9yWpJWpSFcplQA4qiatFJlKjaS6o5sKqdDrGY9pDQYWpKVAttYkSQLqZu7jgRXpxoSrYJxg9bO3XU+exldUcZmktLq/TQ6RZbMVvKvLuDWMJvCdnVjPPX5ng8HCtLZVJZX573rrY/QqmIUKClBZrimWMj2R0GPc14qLgBMzMlUmIn/AIr9BweJqYaMaa7ySSt0PjcZ2dQrpy8L1d+vM5fltFx4J1wIkasFKE+avWxtWPs878YPT3M8rsalL2qHG1RK63aNDqzr58K/PWj9hQWyygjCf756vAneQaLyFm8kqSdmPnIwrS45loZ2mpHXODG2h1DkN3AgoTrmcDzV27OpOmpXd7s8Ptfxx6FAsr/FTxvgjedlfRw8K6Hy033n1LVkTLlmSyG3UlRAN6GXF63FKSSUJIGB1zOFY61OWfNFa8HpysaqM45bP71I3KOU0OOrW0VBs3QkAFIgISnAYRiDWihTyQtbm/i7/rvZwqzUptozk7KCW3EqUVxjsKujAEk4iprRbjZE0ZJSux/lLLCVouJ0xM4BSXEwL14wpaRhq3muFGDUrnetUTjYjdIe9c8o+1WsyEU7ke+tSlqUm+JjRvkjAAYpbUDq1ztFeXVwinUcn6o9/Ddr1KNCNKKWnNMtVjeJQJSqRgdkkYTBGE64562xVkkeNKV5Ni6XsFJukFQABJVhxgT70kqmJ5t+GulWLaOlKSTM2m0DGL2KgQOOSIvSSXEp1ynADC6dkAVpRaZarJNG2SnPd2dfvid2+r1fCznS8aLfbuX2VlNZ5j4SnCcp2sbA6fQKkhktwbGGraf1dn+mFd6XiR53aH4efVeqLIbavCFER0c3NzCtWVHhbWdrXNu71zN47N2yebnNMqG2nzNl2xWEK59mGv1ntplRG0nzNsof5Y74w/S2Opov/kR6P0Z62AX/ABpfm+hSQqvVudspqTUNllExNVuWsW6ysXsmg7k2r6vVXjY2VqvwMuJ8dLq/VHMc3/wmzeOZ+kTWQ9nidjsmW8nhI91UOp72a1ZoHn/1/uw8s+cFhElL6uKCcQ6YBIBIlPOKdxkXr/dh2rOKzai450Fp7b+xVbUi2fEfdhqrOCwAwVgHXBaWDjBB5G6DTLS+7jPiPuxs3nNYU8l4JOrBtY9CKZaX3cZ8R92EcrZfs71mtKG3r6jZ3zdhQ1NKnWkUtCztyGas2s+665HBRWc3HU83kfe7PiW/m17/AGb/AGV7z5Ltp2xL6L0LAHng2BecDZMDlBM7QPPhVthg5V33YuotXuv1/cw7bFRorWSg+tugmkLUFHjqAgqOJG4FXoxrX3ItLRcjPepNN6tcd/6kVlOL4B70YahrO3ZXyvb7ftEPy/Nn3n8IU08LKX/7+URZtpA1qSP92fQmvBuj7xSf2v3HKLmwk9En6hRJMSnJDe0hOs8XpMHsxrqko7zPKcpbvv0LvwVLBS/dnloxIKQcDqB2VtwzTTseL2lfNG/I50w4bo1ah6K9yHhXQ+Zn4n1Y7aaWrFKFEb0pUfOKiUoLSTXxJjGb1in8DIdjCSI2avNFWWu4q7rebaUHWVnt+s0ehKu9wJu7l9vqH11Ca4WJakt6ZvpBuWf2v+TViokp1AOIg86gPVVXl4llm4Jj7J74Bi7gf0jr7aNBMfFU/BPlE/XXNtLedFd7kalcfBI6ZomnuYaa3od5Cem0sDD3xO2qVvAy9F99F+t3LPVWM2nmLhI/zS2eOPoTUkMmeDke423xdn+lrRS8SPO7Q/Dy6r1RPpbTrK45iD9Vars8BJczJaT3/mPqpdhJczJbTHLB6Afrpdiy5jnKA/wt3xn82yUpfiF0foz2cB+Gf5voUlpsExejdgTJ3CK3ybRpSHIycSeUfIX6sNnbXN1SVEbPtBOF6dYMAiCN8xV1K6IsXnIbc5KWdyLT6DXh9ou1ZHDEQzSpvk/mjkWb/wCE2bxzP0ia5nqi7brwSCbwwEymB6KtcpZDiy2ty67xtTc6h4RvmqblWloSWhynyfvjDZJwqlSpGm7TdjvHD1Jbosb2uy266p1xLsBSUKWoAm8QbqTOJMJPZSM1JXTKzoyh4otDIOv/AKfkf8Va5zsiTzfecvvBcwbLadaY/FK5uerQ49Gc6i0XVepUhXM7nYM33lGw2ZMC6G0mbsKBI1Xts7uavZ7MpxUXJb357/Ox8x27Uk5KFlZcbaryuTjl7QgbgCRdXIEkjHkxjrpTwNCGOli1fPJW3q3DhvvojNVxdeWAjhn4Yu9srvx47ramcnuLCFATGwQ5CjBkcQxOA17674ihSqTTlv62KYLF4ilSlGD0/Le/v+pE2xpJCirYkzza5r5r+IZWxdNcMq9WfZ/wdf2Kpzzv/rEi/sgynBIKz/f9668y3kfWJye9/Ay5bXFYTcG5I4xqLllFGWmTrJjHpJ5v+BUaF7M6PwXqBS9GoKQPMa3YTczxe1vHHocsbXgMP76696HhXQ+Vn4n1ZaMh5RustgOoRdWSoFQkiVcXmmQZ5hXz/aKlt33W9FwPcwDjsVquJBOWglbhBEFxcY6+OTNezg01QinyPKxjTrSt96Ehm+0w6+lu0lOiIVMrLYvASnjAgjtqmPclReTfdDCO1TUnM5slZNYYK7MWw7eSBdfW6YJ43FKyNW2Kw4GVR1VdO1nwNeKktna5UzaB357K9o8svOaGc9kasraHX0JUFLlKpBxcWd+4g9e3XXnTi8z0PTpyWRalGaenEBw4yIEbcK3Q8K6Hn1PG7cycye5Khyk7ePdA1GYvYTjWHHpuKsvuzN2Btmd3y39UK5TfvEEXjMGBcKtRmbgG/b66pg4tTenD5nTG2y71v4dDbNtZ7rYkLHug1nDbWyt4GY6PjR0u3cvqFYjceYeEj/NLZ44+gVJDLrwRWFC02hK03gppo3bxTJClKAkYjGK65mrNFK1CM4WktGdDGbNk8H+9X7VTtp8zJ/LsP/r+r+pn7WbH3n7xftU20+Y/l2H/ANf1f1MnNmx95+8X7VNtPmP5dh/9f1f1E38iWYtaAoGjUlayjSqEqCmiOODIxQnsqFWnGaknqd6eHp04ZIrQaJzGydPvX793266+2Vef6L6E7GBt9ouTvBfvnfbp7ZV5/ovoNjADmJk6Pef3z3t09sq8/wBF9Bsom2UMltMWJ5tlN1IYeVdvKXBUhROKiSca87F1JTqRbLbNP3HnrN78Js3jmfnprudB6begoF1ImBrQkRhrwJnHZFWKCTKpDuqS3uj4aNlLaMrIs1rzwSHDo2kuNlOtxEuBUkkpUVSkagd/NhFMZTVeSa5WPTjjYxenovmI5QzpS4whu5dUVJLsJ4h0QWhopSVa7qhOrbzVWjSUIKJmxGIdWTfmQ1ot6TgE4bcAg80FJJ9FdTOOMhvgrcjD73tG0q1tnDm6atDj0Zzqbl1XqVoVzOx1jNtCzZmYSojRI1FMckbzWmj2zhMKtnVbT6HlY3sHGY2e1pWy+btu0JRTi9qXP+32q7r+Iez+En/4sxy/hTtR/wCv/kKJtqQBxHhG5SRjzbqh9u4N/wCX/qy8f4X7Qil3fhUX0I/KjwWlSUJUAUXSDEkkEGMef/1Xhdq4ulia8KkHey5NcWz67+H+zquCw06dWNm5X3p/4peqIhlspwCCgb+KT6ayOa5nvJ+Q6adSnUlXWJPWfqFVvfiXU4rgDlsB2Hs19moc1NOY2iZ0LgkclD+zjowiIwNb8JuZ4nasrzj0OVJXz17kPCuh8xPxPqKIfjAEb8UpV84cwqXFMhSaMhU/Bmcd2vmFWRV6m5J3JHTFCUZL0mSpsHmSn+EVCSRLk2Z7pHhD1JipuRY2FrOEFRjDkN+kgmq5Uy2do1v8znaAPVVio4sr8TxV/tFKhsOpSSNgqslctF2FHLROtHnSn5oFQo2Jcrknmkod22fix7oMb87DsrnW8DOlHxo6xbuX1CsRuPMXCP8A5pbPHH0CpIZIZKZBZbkA8RPoFdo7kbqS7qJJuwp70dgqs3ZGqELskGbAi7yR2CsE3dmrYpobZRK2LOstqU2outC+glBIuvGJSQYwGFXo8TysXBwaTIX7JWyJ09piJnSuxETOvVGNdzGWbNS1LcaJdWtwhxYBWpSyBcawBUTA5qzYhXsWiWRmNwrNlLpE3kkjcK5TjYl0+I6y+n70tHiHfo1VenvRWx5szcH31ZvHNfPTXqnI6nY808lXeO2oYa0vPn+ERV9nPkc9tT5iys2sjp1JcIOChpHjxdezHWE6qlU58irq09NTCs3ciwYaXOyXLVE7Jpsp8idtT5iIzeyT4Hb4a16vJ102U+Q21PmZZzeyP8Jo/su2onsI+umynyG2p8xLK+RsmtMOrsqFh3RrElTxF0oVewXhVowkr3XBlJ1ISsk+K9TkQridzsOaboFlY8Uj5or5rtOLdd+70PpOzf7C9/qSi3hWJQZvshu44muijIWQ2cWnnrqlIiyGzik7zXRKRVpDdak7zXRXK2QgtQ741dJ8iLHR+CE8R/GeOj0GvRwfhfU8btLxR6HIi7jqr24Puo+dmu8+pf8AMZ5Bs5vMIWQV4kJk4ykyRqxIk4C6MRNUmtd56WHoRdKLfG/qyoZdtKTaHYF0XyAkCBAAAMCAJ19ddForGLE08lVpeXohbNl1PdLYLYUCYN6CII1wRHqqyWbQz51DvMtGfi0JZSEMJbJUONo0pOG3CcDsxxnmooWTdy0q0JWiij91nvwOgf8AFRcixb8hC+lhCUJIUhbqlLVeUtSShBEJxbbGOGs47pPkY2jWh/Uc98rWTktGm1fdqkuB6VFwrQVOMbNK92lw0e671b4lUygbrriY1LWMDAwURhzV6OHm5UoN8l6GCrDJNx5Mf5vLTeWoovXQDAIJiYOszAwJAxIBiorydlY6UIq7uO8uvtqbS4hKQkqASoTdWLhJUkXiQCRvI4uB1gUoyd2XrxVlY1zJdm32UYe+DYR8FVdar7jOVFd9HabbyuoVjNp5i4Rv80tnjj6BUkMlcin3Jv4ifQK7R3I3Unoidsya41pHo0VckGm6xLU38Blng3Fk/wB5v6N+u9NWueP2l/j7ymabmR5CfVXU8otmZvvKvGr+YzXGqr2LwLK0quWU6pExkxyFCudSOhpcO4SeXD96WjxD30aq4Un3kjJJHmzNv8Js/jWvnCvXM50XIVjQ45dTaChABMX4VAIESQROO6q4jG1KWGhUtHNK2/Rbr/aOPZuC9snZ3slfTV/fmPc4bMpopDDwclJKkqKFFJGrEAYHHZs27Ldm4ypiFLaJaW1juflrxXzQ7RwUcLJJX1vo9/8A8JfK2R2kIf0S1rU2OIVJTcWQUhSTCBBEnUdld6eJzSURW7PlTp7R7uq9N4lm/YGXWgX13HYUopFxIgKITrSYkDaa0zllWbh0ZkVJuGd7r238RtY8iuv2l5tL+jaaSpy8UhaihJTPJ28bXGzVUSnZJrW5Eaabaelt4zz3zZVZWQtVqS4l1Ll0CQDdSNWJmSqucaueLtyOs6OznHzZyKshtOr5mIU6LMwkwVttj93ePmBryMTQVXEJPjY9zC1dlhHO17X9SZzjbbaS2tpxRCryVIXy0KSY3DA/Vz1xqYWCSnC7T0133Rqw1epJuNRJNW3btRDJLCHWluKWoXVhN1N0Epu3lKlWGBu7tddKOFpyTcnYivXrRko0o5iIy5aAy860FXghRAVAF4DUeyonh1GTSO1Kq5xTejJq35BCGFvB1RupUqC3A4rWkImdezrG3ClSEabjylu53vazXD5cfLz6XaMqlRwy7mk/fxXPQrGTJtDzbDZTfcN1N4wmYJxIBgYbqvGi27I31KsacXJ7kSGc+brtiSlbymSFLucRd9QVClC8LogFKf711d0nEy4bGxrtxtZr7+/tFz4E3Qpu0R4RHza1YZWTMfab70ehx513jHHafTXqReiPBktWL2XKKkCBeI3X3UD92tNGWjOUdExEvnWTidZJk9ZNWuUeruzdi1FKgoSY3FSdka0EKGvYaXIyriK2rKClgBUwDPGdeXsjU44odcTUIlpcEN9Nz9gqcxGUcN2+6ZS2AYgkLfSTq13XObZhVJxU1aWq5MvCTg7x0flcQW9JJgCTMSo/OJJ6zV07KxVq+puxaihQUNk4SpMzzoUlW44HZUPULQUtGUFLiSRGzSOLHSNIpUbBhuqErEt3JrMF2cpWQT+N/hVVaj7rLU13kd2t3L7KzGo8x8JH+aWzxx9CakhjzIznuaPip9ArsvCaqUtxZbGaxVpXZ7FDcStmrnE2DrKGRO62dFpUNQ4hd5cEGEuJgAkd+Oyu8Dye0oyajZX3keODoR+GWad90ei/V9OZ5WSf+r+A5seb3ciLmmQ9K1rlAAAlLaQCAo96a51LHWnTlrdDlpONczvTjqP2FwRVJK6NeXQlcsufedo8Q79GqscVaoup5tTQ855u/hNn8Y384V7BmLLZ1JBChpAI2FIVJ14xERsitkqEZU9nJJrl0MNGs6M81NtacAtCUGLqVRtkpk+SkfXV6VPIrL5/MrVqupK7+S9B/aMqqWlYK3eODPvQkk3jeKUA6xJiJqsaKi7pI6TxM5xyuT/QUseWltoShK3AkYxdYXBJlUFbZOsnbXRqfBnJOBmxZccaeW8hbiVuIuLVDJJBIKhdU2U3TdTgAOnfEoOSsyYTUXdCWcuX37U2A84tzRhV28GkhMphUaNtPejXuqmzyxfQu6rnJX5nPaxG0uuT8pFnQKSu4pLbKgRF4G4kyJrFWptzurntYOpDY5ZNcdGx5lbLpeVeU4VySrFKUQTAMAE7AKiq5zST9DvQjSpK0bL33M5OyyW0kBYTiTyVE4gA4oUDsGHNVYJxRadpO69V8yPypa9I4tRIVeMyAUjVsBxG6okru5emssUiYyhnm+uzlomzkKBCkhp0OcZBaMKvXTCcZ/8AVWUYqbqcWrff3y4JGNYSKkt+jvvVuZWskZSXZ7Q083cCkKBBWCpAniyoDEiCdVWg7O5orU88HFj3O7ON61AB1dnVKyv3FK0wQCMb2yFHsqNmlNzvqzFhsJGlNzV7+djo/wD09+82nxiPmmtNPcccd410OQvu8dXxlek1sT0PKa1NNNz1NyLGdL0DppcWDTc5PRhS5Fg0nMPTS5NjOm/vVS5Fg0tLixjTc9LiwaWlybAHealxYsnByv8AxSyYfjf4F1Sb0LQXeR6Btx456vRXE7nmbhK/zW2eOPzU1JDM5HWLqcQMBv3cwq8naJ2ovUtVkWAOUPP6qwSd2ezSdkSlmdHfDz+qrxRrjMlmHk98KuQ2O0vJ3iqtHJsyXE7xUHOVhBQTrBFQccqTuaaYd8PPUpFXMe5StiTY3xI95d+jVXDZ99Hk15944Lm5+EseMR6a9FbyhbGWMBXpI8oU0FSQGgoA0FAGgoBG1s+5r+Kr0Gqz8L6F4eJdSjV5p6Y9yu6ApuR+IZ+jTUp2IcbjHTpqcyIyMzpk1OZDIzYPp/uaZiMhkWgd8fPUXROVme6f0j2mmhPe5sz3R+me007pOafN/E7n/wBO4li1KmZeSOxCT/FVXbgWu3vZxO1ue6L+Or5xronocWtRPS/2Km5FjId6B5zS4sZ03PS4sw01LiwaXopcWDS9dLiwaalxYC6ef0UuLGpdpcWLRwYOTlWx+NP0a6rJ6F4LU9F288c9XoFczoea+E4RlW2eN/hTUkMRzVes2mAtayhkAkkJWuVCISQ3xoOOIionqrHSk1F3av8AfRj20ZYaTaFXOMwHOLCSiWwRjdPJmCY54rg6btpvNTrNXyaclw+7kllvOGzkN6Cb3GK1ccD9FML2gTJAA+qIRqOrJtWjZJK6evF6cHwXodY4yrKKdW19dySsuC032C0Z2BSEITIujjExJOySOVAwE16uIq0ZQ7kbN2vpyPMwkK9Os5VJ3ir2V+Y5bzoRo4nG7ESub2+IunHGSZHUKwWPSdV3uNms4MbxUd13GOnprnKD4G7DYigovab+lxVjOWJ4ygcIIPPiDt1Tq3VE6Km1mSa43MMqzs8o/wAiZ02dNoWt8S3ccuym/C8NGopTHSYq1CGWKUvf9s4V5OSeRmmeWddndWoWQXWizdIulErN+8YJOwpqzRjnG8rnPs2x99MeMTXVbwXRkYCvSPJYpFSQEUARQBFAIW4e5OfEV801WfhfQvT8S6nPhXmnqC+XeU34hn6NNQWI2gHWTktFRDpKU3VQRrvRxdhwoCYRZMnGJfdGvWCY46QNTePFKiegdFAN8rWWxpaSph5a3CUhSFJIgXSVHkgHjAbdvYBC0AUB6A/6cD96Wjx/8CKA4fbVe6OfHX841a5FhDSc9LkWMhdLiwFdLiwBznpcWFC6Ii7j30nHVsmNh7aXFhPSUuLGb9LixgrpcWALpcWLXwVq/wAXsfjD9GuobJSPR1vPuiur5oqCTzlwqj/FbX4z6hUkFOcJkxNQTcxKufz0Fxdm7BvFwKxgjVqwEdM7aC4jKt57TQXHSCi5iXL8HbhOMdURNCczGsr3ntoMzHTq0aMBIcv4SSoXefCaEXGvG3ntoLmUBUjX20FyWzd/Cmfj/UalECFotyiBo3HE65lSxIwiOOefDznZOeXNlckOSNGrY5BvOOE7IdUI8xnZ5+qc8ubGSHJCfdL3hV+WqmeXNjJDkiQaygm60FaUqAc0qtIshRV70Ui+OTt1TUZ5cxkhyQs9lJmOKH5vzi4qLmkkD3zXclOrcZ3s8uYyQ5foNlWxBSrjP3iDA0koBKxAMmSm5I5yaq5VdLPrv/T9xkjyRH1JJ3PMfMiz2uxsOuNJUotIElKCcBAxKSdm+oLEw9wTWE/iB1Ep+aRQDRfA/YtjMftPH+bQCDnA9Y/BqHQpz61mgGr3AxZTqLyehQ+sGgGq+BNjY4/1rR/SoBBfAq3sdcHSpJ/ligL5wXZq/Y5DrN8rvqDkkQRgExz8mgPOoyaXXHTN0aRYGEzxjO0UB2fg5YdRYG20kASsBYTPKdUVSJ1gap5sIrXCKdNW3/v9/ehmlUUZu5SM8M11vW15wuBJJTICJ1ISmeUMTEnprjWspux1pNuCbH/B7mmtm2tuBYXEgpuXTdI45SSo8a7NRSavry/Umpe2heeEvI/dFl0SSUArBJUm9BSQUxJBBIvat9dJeB3twsUi1mSRyheYEa7UkdKI/jrOdjoGTs1VsWVlTSy5AS5qF1SizoiIGATBMjG9AvXgIrRCnCXEx1cRODemhzO1ZqpCj7uE4ni6Mqu803semuMlaTSNUJZop80T2YSO4nnHErDilN3RxII4wPF1kzAwFedj5TjBZXxPV7MoRrTkpcFckuENDr9kZDy+MHlELUlF8i6qcEQAnV1XZxrL2diXVrSjwS8/mT2hRhTilHfcrfBvYy3lixCbwKzBiPgLkeivZPLPQeUFe6r6vmpoDzzwsiMq2n401JDKjQgKAKAKAKAKAKAKAKAks2/wpn4x+aqiJRH2VSQRfBIg4DXMYHWNsUIHpfs3gl+Wd/T1VOgE7Q6wUkIbUlWEEqka8cJ3VAGc0AXhQBeG8UJHGT7E4+sNtJK1q1AYxzncOegPVmYWTTZ7I0zruISmeioJLLQBQGIoAigCKALo3UAxmLQR+rSf+9dAc3HA8gTFrUJJPvQ2mT8PnoB/Y+DQtCE2yfjWdKt+qV4a/RU3IsaHgxMz3cvqaj+ZUEoUa4NVJM92rPS0T/NoBW1cHhc5VqT1WcJ9DlTciw3+5gPyr9z/AOSoJHCOD1QTdFqTH/8AMkndrLk1NyGhkrgpB/1Z+R/8lQSYb4KEggi1SRvYSodYK4PXUNXLRk47jNp4KEr12qPisJT6F1EYJPQhyb3i2QuC5FntLNo7pUstLvhOjCZ4pTE3zHKqxBYson3VfSn5iaApnClwaKtj/dLCwhZACkqEpVGoyNW2gOfq4Jbd3zJ/aV7NSRYT+5PlD9R8or2aCxj7lOUP1HyivYoLB9ynKH6j5RXsUFg+5RlD9R8or2KCwfcoyh+o+UV7FBYPuUZQ/UfKK9igsY+5VlD9R5avYoLGRwU2/ex5a/YoLFgzU4MXWnQ48pKiAQlKQboKgUkknXgThFAXljg5soAmzN+Sn1VBIqODyy/kzfkp9VAbDg/sv5M35I9VAbDMOy/kzfkigNxmPZvyVvyRQCicy7OP9M35NASNhyAhvBtltsHWUpxPSTQFgs7ISIFAK0AUAUAUAUAUBH2kBDwWpQAUkN4mONelIE77xHZvoBzFAFAFAFAFAahHPQG1AFAFAFAFAV5YvuOqxAvwmRBIQlKCYOy8lUbxB20BZ1JB10An3OncKAwbMncKAO5UbhQB3MncKAz3OncKAO507hQB3OncKAO507hQB3OncKA2SykahQG9AFAFAFAFAFAFAFAFAFAFAFAFAFAJWqzpcSUKAUkiCCJBG4g66AifsCByVKSNgC1gDoAMCgNxkhXfr8tfroDcZNX36vKProDbuBffntoA7hX357aAO4XO/PbQB3Cvvz20Bg5PX36u00BorJSj8Nflq9dAJqyGT8Nz5Rz2qA1Gb4nEqV8Za1jsUSKAk2bCkCKA/9k="/>
          <p:cNvSpPr>
            <a:spLocks noChangeAspect="1" noChangeArrowheads="1"/>
          </p:cNvSpPr>
          <p:nvPr/>
        </p:nvSpPr>
        <p:spPr bwMode="auto">
          <a:xfrm>
            <a:off x="155575" y="-2628900"/>
            <a:ext cx="9753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625" y="4833780"/>
            <a:ext cx="1962150" cy="1098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92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conceptdraw.com/samples/resource/images/solutions/network-diagram/Network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98" y="762000"/>
            <a:ext cx="8784102" cy="585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49" y="190500"/>
            <a:ext cx="8229600" cy="8763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7030A0"/>
                </a:solidFill>
              </a:rPr>
              <a:t>School / Business Network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99549" y="2133600"/>
            <a:ext cx="681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449580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214476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WiFi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6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Hub/Switch/Router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To connect multiple segments of networks into a larger one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Hub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multiport repeater to enhance signal within the same LAN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Switch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Like hub but with intelligent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Better performance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Router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Forward packets from one LAN to another</a:t>
            </a: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430" y="4419600"/>
            <a:ext cx="1971675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0" y="3489325"/>
            <a:ext cx="163830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01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467076" y="6536531"/>
            <a:ext cx="208732" cy="303609"/>
          </a:xfrm>
          <a:prstGeom prst="rect">
            <a:avLst/>
          </a:prstGeom>
        </p:spPr>
        <p:txBody>
          <a:bodyPr lIns="64291" tIns="32146" rIns="64291" bIns="32146"/>
          <a:lstStyle/>
          <a:p>
            <a:fld id="{46AC412F-1554-41C2-8D83-8CEBB3BB1CA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857220" algn="l"/>
              </a:tabLst>
            </a:pPr>
            <a:r>
              <a:rPr lang="en-US" altLang="en-US" dirty="0"/>
              <a:t>Protocol Concepts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701406" indent="-457200">
              <a:spcBef>
                <a:spcPct val="0"/>
              </a:spcBef>
              <a:tabLst>
                <a:tab pos="908563" algn="l"/>
                <a:tab pos="908563" algn="l"/>
                <a:tab pos="908563" algn="l"/>
                <a:tab pos="908563" algn="l"/>
                <a:tab pos="908563" algn="l"/>
              </a:tabLst>
            </a:pPr>
            <a:r>
              <a:rPr lang="en-US" altLang="en-US" dirty="0"/>
              <a:t>Protocols are sets of rules.</a:t>
            </a:r>
          </a:p>
          <a:p>
            <a:pPr marL="701406" indent="-457200">
              <a:tabLst>
                <a:tab pos="908563" algn="l"/>
                <a:tab pos="908563" algn="l"/>
                <a:tab pos="908563" algn="l"/>
                <a:tab pos="908563" algn="l"/>
                <a:tab pos="908563" algn="l"/>
              </a:tabLst>
            </a:pPr>
            <a:r>
              <a:rPr lang="en-US" altLang="en-US" dirty="0"/>
              <a:t>What do you want to do? (Application)</a:t>
            </a:r>
          </a:p>
          <a:p>
            <a:pPr marL="701406" indent="-457200">
              <a:tabLst>
                <a:tab pos="908563" algn="l"/>
                <a:tab pos="908563" algn="l"/>
                <a:tab pos="908563" algn="l"/>
                <a:tab pos="908563" algn="l"/>
                <a:tab pos="908563" algn="l"/>
              </a:tabLst>
            </a:pPr>
            <a:r>
              <a:rPr lang="en-US" altLang="en-US" dirty="0"/>
              <a:t>Where are you going? (Addressing)</a:t>
            </a:r>
          </a:p>
          <a:p>
            <a:pPr marL="701406" indent="-457200">
              <a:tabLst>
                <a:tab pos="908563" algn="l"/>
                <a:tab pos="908563" algn="l"/>
                <a:tab pos="908563" algn="l"/>
                <a:tab pos="908563" algn="l"/>
                <a:tab pos="908563" algn="l"/>
              </a:tabLst>
            </a:pPr>
            <a:r>
              <a:rPr lang="en-US" altLang="en-US" dirty="0"/>
              <a:t>How do you get there? (Media types)</a:t>
            </a:r>
          </a:p>
          <a:p>
            <a:pPr marL="701406" indent="-457200">
              <a:tabLst>
                <a:tab pos="908563" algn="l"/>
                <a:tab pos="908563" algn="l"/>
                <a:tab pos="908563" algn="l"/>
                <a:tab pos="908563" algn="l"/>
                <a:tab pos="908563" algn="l"/>
              </a:tabLst>
            </a:pPr>
            <a:r>
              <a:rPr lang="en-US" altLang="en-US" dirty="0"/>
              <a:t>Did you get there? (Acknowledgments, Error checking)</a:t>
            </a:r>
          </a:p>
        </p:txBody>
      </p:sp>
    </p:spTree>
    <p:extLst>
      <p:ext uri="{BB962C8B-B14F-4D97-AF65-F5344CB8AC3E}">
        <p14:creationId xmlns:p14="http://schemas.microsoft.com/office/powerpoint/2010/main" val="145438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Host </a:t>
            </a:r>
            <a:r>
              <a:rPr lang="en-US" altLang="en-US" dirty="0"/>
              <a:t>names (e.g., </a:t>
            </a:r>
            <a:r>
              <a:rPr lang="en-US" altLang="en-US" dirty="0">
                <a:hlinkClick r:id="rId2"/>
              </a:rPr>
              <a:t>www.cnn.com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Human readable</a:t>
            </a:r>
            <a:endParaRPr lang="en-US" altLang="en-US" dirty="0"/>
          </a:p>
          <a:p>
            <a:r>
              <a:rPr lang="en-US" altLang="en-US" dirty="0"/>
              <a:t>IP addresses (e.g., 64.236.16.20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Numerical address used by routers</a:t>
            </a:r>
          </a:p>
          <a:p>
            <a:pPr lvl="1"/>
            <a:r>
              <a:rPr lang="en-US" altLang="en-US" dirty="0" smtClean="0"/>
              <a:t>Related to hosts current location in the network</a:t>
            </a:r>
            <a:endParaRPr lang="en-US" altLang="en-US" dirty="0"/>
          </a:p>
          <a:p>
            <a:r>
              <a:rPr lang="en-US" altLang="en-US" dirty="0"/>
              <a:t>MAC addresses (e.g., 00-15-C5-49-04-A9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/>
              <a:t>Numerical address appreciated </a:t>
            </a:r>
            <a:r>
              <a:rPr lang="en-US" altLang="en-US" i="1" dirty="0"/>
              <a:t>within local area network</a:t>
            </a:r>
          </a:p>
          <a:p>
            <a:pPr lvl="1"/>
            <a:r>
              <a:rPr lang="en-US" altLang="en-US" dirty="0"/>
              <a:t>Unique, hard-coded in the adapter when it is </a:t>
            </a:r>
            <a:r>
              <a:rPr lang="en-US" altLang="en-US" dirty="0" smtClean="0"/>
              <a:t>built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9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7030A0"/>
                </a:solidFill>
              </a:rPr>
              <a:t>Network Routing</a:t>
            </a:r>
            <a:endParaRPr lang="en-US" altLang="en-US" dirty="0">
              <a:solidFill>
                <a:srgbClr val="7030A0"/>
              </a:solidFill>
            </a:endParaRPr>
          </a:p>
        </p:txBody>
      </p:sp>
      <p:graphicFrame>
        <p:nvGraphicFramePr>
          <p:cNvPr id="65554" name="Group 18"/>
          <p:cNvGraphicFramePr>
            <a:graphicFrameLocks noGrp="1"/>
          </p:cNvGraphicFramePr>
          <p:nvPr/>
        </p:nvGraphicFramePr>
        <p:xfrm>
          <a:off x="460375" y="1304925"/>
          <a:ext cx="6381750" cy="4676777"/>
        </p:xfrm>
        <a:graphic>
          <a:graphicData uri="http://schemas.openxmlformats.org/drawingml/2006/table">
            <a:tbl>
              <a:tblPr/>
              <a:tblGrid>
                <a:gridCol w="6381750"/>
              </a:tblGrid>
              <a:tr h="947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Application Layer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Eg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WWW, FTP, IRC, Email, telnet, 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1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Transport Layer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Eg. TCP, UDP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3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Network Layer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Eg. IP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1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Link Layer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Eg. Ethernet, WiFi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1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Physical Layer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Eg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 Ethernet Cable, fiber-optics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555" name="Text Box 19"/>
          <p:cNvSpPr txBox="1">
            <a:spLocks noChangeArrowheads="1"/>
          </p:cNvSpPr>
          <p:nvPr/>
        </p:nvSpPr>
        <p:spPr bwMode="auto">
          <a:xfrm>
            <a:off x="7178675" y="2446338"/>
            <a:ext cx="155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Segments</a:t>
            </a:r>
          </a:p>
        </p:txBody>
      </p:sp>
      <p:sp>
        <p:nvSpPr>
          <p:cNvPr id="65556" name="Text Box 20"/>
          <p:cNvSpPr txBox="1">
            <a:spLocks noChangeArrowheads="1"/>
          </p:cNvSpPr>
          <p:nvPr/>
        </p:nvSpPr>
        <p:spPr bwMode="auto">
          <a:xfrm>
            <a:off x="7178675" y="3360738"/>
            <a:ext cx="1338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Packets</a:t>
            </a:r>
          </a:p>
        </p:txBody>
      </p:sp>
      <p:sp>
        <p:nvSpPr>
          <p:cNvPr id="65557" name="Text Box 21"/>
          <p:cNvSpPr txBox="1">
            <a:spLocks noChangeArrowheads="1"/>
          </p:cNvSpPr>
          <p:nvPr/>
        </p:nvSpPr>
        <p:spPr bwMode="auto">
          <a:xfrm>
            <a:off x="7178675" y="4291013"/>
            <a:ext cx="1217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Frames</a:t>
            </a:r>
          </a:p>
        </p:txBody>
      </p:sp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7178675" y="5235575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Bits</a:t>
            </a:r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7178675" y="1517650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84209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5" grpId="0"/>
      <p:bldP spid="65556" grpId="0"/>
      <p:bldP spid="65557" grpId="0"/>
      <p:bldP spid="65558" grpId="0"/>
      <p:bldP spid="6555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Viruses, Worms, and Spyware, Oh My! &amp;quot;&quot;/&gt;&lt;property id=&quot;20307&quot; value=&quot;256&quot;/&gt;&lt;/object&gt;&lt;object type=&quot;3&quot; unique_id=&quot;10005&quot;&gt;&lt;property id=&quot;20148&quot; value=&quot;5&quot;/&gt;&lt;property id=&quot;20300&quot; value=&quot;Slide 6&quot;/&gt;&lt;property id=&quot;20307&quot; value=&quot;298&quot;/&gt;&lt;/object&gt;&lt;object type=&quot;3&quot; unique_id=&quot;10006&quot;&gt;&lt;property id=&quot;20148&quot; value=&quot;5&quot;/&gt;&lt;property id=&quot;20300&quot; value=&quot;Slide 7&quot;/&gt;&lt;property id=&quot;20307&quot; value=&quot;299&quot;/&gt;&lt;/object&gt;&lt;object type=&quot;3&quot; unique_id=&quot;10008&quot;&gt;&lt;property id=&quot;20148&quot; value=&quot;5&quot;/&gt;&lt;property id=&quot;20300&quot; value=&quot;Slide 9 - &amp;quot;The Biggest Internet Danger&amp;quot;&quot;/&gt;&lt;property id=&quot;20307&quot; value=&quot;304&quot;/&gt;&lt;/object&gt;&lt;object type=&quot;3&quot; unique_id=&quot;10009&quot;&gt;&lt;property id=&quot;20148&quot; value=&quot;5&quot;/&gt;&lt;property id=&quot;20300&quot; value=&quot;Slide 21 - &amp;quot;What is Privacy?&amp;quot;&quot;/&gt;&lt;property id=&quot;20307&quot; value=&quot;309&quot;/&gt;&lt;/object&gt;&lt;object type=&quot;3&quot; unique_id=&quot;10010&quot;&gt;&lt;property id=&quot;20148&quot; value=&quot;5&quot;/&gt;&lt;property id=&quot;20300&quot; value=&quot;Slide 22 - &amp;quot;The Problem&amp;quot;&quot;/&gt;&lt;property id=&quot;20307&quot; value=&quot;310&quot;/&gt;&lt;/object&gt;&lt;object type=&quot;3&quot; unique_id=&quot;10011&quot;&gt;&lt;property id=&quot;20148&quot; value=&quot;5&quot;/&gt;&lt;property id=&quot;20300&quot; value=&quot;Slide 23 - &amp;quot;What is Personal Information?&amp;quot;&quot;/&gt;&lt;property id=&quot;20307&quot; value=&quot;319&quot;/&gt;&lt;/object&gt;&lt;object type=&quot;3&quot; unique_id=&quot;10012&quot;&gt;&lt;property id=&quot;20148&quot; value=&quot;5&quot;/&gt;&lt;property id=&quot;20300&quot; value=&quot;Slide 24&quot;/&gt;&lt;property id=&quot;20307&quot; value=&quot;311&quot;/&gt;&lt;/object&gt;&lt;object type=&quot;3&quot; unique_id=&quot;10013&quot;&gt;&lt;property id=&quot;20148&quot; value=&quot;5&quot;/&gt;&lt;property id=&quot;20300&quot; value=&quot;Slide 25 - &amp;quot;Identity Theft&amp;quot;&quot;/&gt;&lt;property id=&quot;20307&quot; value=&quot;305&quot;/&gt;&lt;/object&gt;&lt;object type=&quot;3&quot; unique_id=&quot;10014&quot;&gt;&lt;property id=&quot;20148&quot; value=&quot;5&quot;/&gt;&lt;property id=&quot;20300&quot; value=&quot;Slide 26&quot;/&gt;&lt;property id=&quot;20307&quot; value=&quot;312&quot;/&gt;&lt;/object&gt;&lt;object type=&quot;3&quot; unique_id=&quot;10015&quot;&gt;&lt;property id=&quot;20148&quot; value=&quot;5&quot;/&gt;&lt;property id=&quot;20300&quot; value=&quot;Slide 27 - &amp;quot;What’s in your wallet (or phone)?&amp;quot;&quot;/&gt;&lt;property id=&quot;20307&quot; value=&quot;313&quot;/&gt;&lt;/object&gt;&lt;object type=&quot;3&quot; unique_id=&quot;10016&quot;&gt;&lt;property id=&quot;20148&quot; value=&quot;5&quot;/&gt;&lt;property id=&quot;20300&quot; value=&quot;Slide 28 - &amp;quot;Use of Social Security Number (SSN)&amp;quot;&quot;/&gt;&lt;property id=&quot;20307&quot; value=&quot;315&quot;/&gt;&lt;/object&gt;&lt;object type=&quot;3&quot; unique_id=&quot;10017&quot;&gt;&lt;property id=&quot;20148&quot; value=&quot;5&quot;/&gt;&lt;property id=&quot;20300&quot; value=&quot;Slide 29 - &amp;quot;ID Theft Prevention&amp;quot;&quot;/&gt;&lt;property id=&quot;20307&quot; value=&quot;307&quot;/&gt;&lt;/object&gt;&lt;object type=&quot;3&quot; unique_id=&quot;10018&quot;&gt;&lt;property id=&quot;20148&quot; value=&quot;5&quot;/&gt;&lt;property id=&quot;20300&quot; value=&quot;Slide 30 - &amp;quot;If You’re a Victim&amp;quot;&quot;/&gt;&lt;property id=&quot;20307&quot; value=&quot;316&quot;/&gt;&lt;/object&gt;&lt;object type=&quot;3&quot; unique_id=&quot;10019&quot;&gt;&lt;property id=&quot;20148&quot; value=&quot;5&quot;/&gt;&lt;property id=&quot;20300&quot; value=&quot;Slide 31 - &amp;quot;If You’re a Victim&amp;quot;&quot;/&gt;&lt;property id=&quot;20307&quot; value=&quot;317&quot;/&gt;&lt;/object&gt;&lt;object type=&quot;3&quot; unique_id=&quot;10020&quot;&gt;&lt;property id=&quot;20148&quot; value=&quot;5&quot;/&gt;&lt;property id=&quot;20300&quot; value=&quot;Slide 32 - &amp;quot;FTC Resources&amp;quot;&quot;/&gt;&lt;property id=&quot;20307&quot; value=&quot;318&quot;/&gt;&lt;/object&gt;&lt;object type=&quot;3&quot; unique_id=&quot;10022&quot;&gt;&lt;property id=&quot;20148&quot; value=&quot;5&quot;/&gt;&lt;property id=&quot;20300&quot; value=&quot;Slide 33 - &amp;quot;Remember&amp;quot;&quot;/&gt;&lt;property id=&quot;20307&quot; value=&quot;308&quot;/&gt;&lt;/object&gt;&lt;object type=&quot;3&quot; unique_id=&quot;10023&quot;&gt;&lt;property id=&quot;20148&quot; value=&quot;5&quot;/&gt;&lt;property id=&quot;20300&quot; value=&quot;Slide 37 - &amp;quot;Contact Info&amp;quot;&quot;/&gt;&lt;property id=&quot;20307&quot; value=&quot;282&quot;/&gt;&lt;/object&gt;&lt;object type=&quot;3&quot; unique_id=&quot;10200&quot;&gt;&lt;property id=&quot;20148&quot; value=&quot;5&quot;/&gt;&lt;property id=&quot;20300&quot; value=&quot;Slide 2 - &amp;quot;Protecting yourself from the evils of the Internet&amp;quot;&quot;/&gt;&lt;property id=&quot;20307&quot; value=&quot;320&quot;/&gt;&lt;/object&gt;&lt;object type=&quot;3&quot; unique_id=&quot;10201&quot;&gt;&lt;property id=&quot;20148&quot; value=&quot;5&quot;/&gt;&lt;property id=&quot;20300&quot; value=&quot;Slide 10 - &amp;quot;The Biggest Internet Danger&amp;quot;&quot;/&gt;&lt;property id=&quot;20307&quot; value=&quot;321&quot;/&gt;&lt;/object&gt;&lt;object type=&quot;3&quot; unique_id=&quot;10299&quot;&gt;&lt;property id=&quot;20148&quot; value=&quot;5&quot;/&gt;&lt;property id=&quot;20300&quot; value=&quot;Slide 3 - &amp;quot;Identity Paradox&amp;quot;&quot;/&gt;&lt;property id=&quot;20307&quot; value=&quot;323&quot;/&gt;&lt;/object&gt;&lt;object type=&quot;3&quot; unique_id=&quot;10300&quot;&gt;&lt;property id=&quot;20148&quot; value=&quot;5&quot;/&gt;&lt;property id=&quot;20300&quot; value=&quot;Slide 4 - &amp;quot;Introduction&amp;quot;&quot;/&gt;&lt;property id=&quot;20307&quot; value=&quot;324&quot;/&gt;&lt;/object&gt;&lt;object type=&quot;3&quot; unique_id=&quot;10301&quot;&gt;&lt;property id=&quot;20148&quot; value=&quot;5&quot;/&gt;&lt;property id=&quot;20300&quot; value=&quot;Slide 5&quot;/&gt;&lt;property id=&quot;20307&quot; value=&quot;325&quot;/&gt;&lt;/object&gt;&lt;object type=&quot;3&quot; unique_id=&quot;10302&quot;&gt;&lt;property id=&quot;20148&quot; value=&quot;5&quot;/&gt;&lt;property id=&quot;20300&quot; value=&quot;Slide 8&quot;/&gt;&lt;property id=&quot;20307&quot; value=&quot;326&quot;/&gt;&lt;/object&gt;&lt;object type=&quot;3&quot; unique_id=&quot;10303&quot;&gt;&lt;property id=&quot;20148&quot; value=&quot;5&quot;/&gt;&lt;property id=&quot;20300&quot; value=&quot;Slide 11 - &amp;quot;Internet Threats&amp;quot;&quot;/&gt;&lt;property id=&quot;20307&quot; value=&quot;328&quot;/&gt;&lt;/object&gt;&lt;object type=&quot;3&quot; unique_id=&quot;10304&quot;&gt;&lt;property id=&quot;20148&quot; value=&quot;5&quot;/&gt;&lt;property id=&quot;20300&quot; value=&quot;Slide 18 - &amp;quot;The Easiest Hack&amp;quot;&quot;/&gt;&lt;property id=&quot;20307&quot; value=&quot;331&quot;/&gt;&lt;/object&gt;&lt;object type=&quot;3&quot; unique_id=&quot;10305&quot;&gt;&lt;property id=&quot;20148&quot; value=&quot;5&quot;/&gt;&lt;property id=&quot;20300&quot; value=&quot;Slide 19 - &amp;quot;Social Engineering&amp;quot;&quot;/&gt;&lt;property id=&quot;20307&quot; value=&quot;332&quot;/&gt;&lt;/object&gt;&lt;object type=&quot;3&quot; unique_id=&quot;10519&quot;&gt;&lt;property id=&quot;20148&quot; value=&quot;5&quot;/&gt;&lt;property id=&quot;20300&quot; value=&quot;Slide 12 - &amp;quot;Malware&amp;quot;&quot;/&gt;&lt;property id=&quot;20307&quot; value=&quot;333&quot;/&gt;&lt;/object&gt;&lt;object type=&quot;3&quot; unique_id=&quot;10520&quot;&gt;&lt;property id=&quot;20148&quot; value=&quot;5&quot;/&gt;&lt;property id=&quot;20300&quot; value=&quot;Slide 13 - &amp;quot;Spyware&amp;quot;&quot;/&gt;&lt;property id=&quot;20307&quot; value=&quot;334&quot;/&gt;&lt;/object&gt;&lt;object type=&quot;3&quot; unique_id=&quot;10521&quot;&gt;&lt;property id=&quot;20148&quot; value=&quot;5&quot;/&gt;&lt;property id=&quot;20300&quot; value=&quot;Slide 14 - &amp;quot;Information Leakage&amp;quot;&quot;/&gt;&lt;property id=&quot;20307&quot; value=&quot;335&quot;/&gt;&lt;/object&gt;&lt;object type=&quot;3&quot; unique_id=&quot;10598&quot;&gt;&lt;property id=&quot;20148&quot; value=&quot;5&quot;/&gt;&lt;property id=&quot;20300&quot; value=&quot;Slide 34 - &amp;quot;CyberSecurity Tips&amp;quot;&quot;/&gt;&lt;property id=&quot;20307&quot; value=&quot;336&quot;/&gt;&lt;/object&gt;&lt;object type=&quot;3&quot; unique_id=&quot;10761&quot;&gt;&lt;property id=&quot;20148&quot; value=&quot;5&quot;/&gt;&lt;property id=&quot;20300&quot; value=&quot;Slide 15 - &amp;quot;Phishing example&amp;quot;&quot;/&gt;&lt;property id=&quot;20307&quot; value=&quot;337&quot;/&gt;&lt;/object&gt;&lt;object type=&quot;3&quot; unique_id=&quot;10762&quot;&gt;&lt;property id=&quot;20148&quot; value=&quot;5&quot;/&gt;&lt;property id=&quot;20300&quot; value=&quot;Slide 16&quot;/&gt;&lt;property id=&quot;20307&quot; value=&quot;338&quot;/&gt;&lt;/object&gt;&lt;object type=&quot;3&quot; unique_id=&quot;10763&quot;&gt;&lt;property id=&quot;20148&quot; value=&quot;5&quot;/&gt;&lt;property id=&quot;20300&quot; value=&quot;Slide 17 - &amp;quot;Facebook safety&amp;quot;&quot;/&gt;&lt;property id=&quot;20307&quot; value=&quot;339&quot;/&gt;&lt;/object&gt;&lt;object type=&quot;3&quot; unique_id=&quot;10764&quot;&gt;&lt;property id=&quot;20148&quot; value=&quot;5&quot;/&gt;&lt;property id=&quot;20300&quot; value=&quot;Slide 35 - &amp;quot;Passwords are like Gum&amp;quot;&quot;/&gt;&lt;property id=&quot;20307&quot; value=&quot;340&quot;/&gt;&lt;/object&gt;&lt;object type=&quot;3&quot; unique_id=&quot;10850&quot;&gt;&lt;property id=&quot;20148&quot; value=&quot;5&quot;/&gt;&lt;property id=&quot;20300&quot; value=&quot;Slide 20 - &amp;quot;Social Engineering&amp;quot;&quot;/&gt;&lt;property id=&quot;20307&quot; value=&quot;341&quot;/&gt;&lt;/object&gt;&lt;object type=&quot;3&quot; unique_id=&quot;10980&quot;&gt;&lt;property id=&quot;20148&quot; value=&quot;5&quot;/&gt;&lt;property id=&quot;20300&quot; value=&quot;Slide 36 - &amp;quot;Web Resources&amp;quot;&quot;/&gt;&lt;property id=&quot;20307&quot; value=&quot;34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7075</TotalTime>
  <Words>1049</Words>
  <Application>Microsoft Office PowerPoint</Application>
  <PresentationFormat>On-screen Show (4:3)</PresentationFormat>
  <Paragraphs>229</Paragraphs>
  <Slides>37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Computer Networking</vt:lpstr>
      <vt:lpstr>Cybersecurity First Principles</vt:lpstr>
      <vt:lpstr>What is a “Network”?</vt:lpstr>
      <vt:lpstr>Home Network</vt:lpstr>
      <vt:lpstr>School / Business Network</vt:lpstr>
      <vt:lpstr>Hub/Switch/Router</vt:lpstr>
      <vt:lpstr>Protocol Concepts</vt:lpstr>
      <vt:lpstr>Types of addresses</vt:lpstr>
      <vt:lpstr>Network Routing</vt:lpstr>
      <vt:lpstr>IP Packet Addressing</vt:lpstr>
      <vt:lpstr>IP Packet Addressing</vt:lpstr>
      <vt:lpstr>IP Address Format</vt:lpstr>
      <vt:lpstr>Network Names and IP Addresses</vt:lpstr>
      <vt:lpstr>Transport Layer (layer 4)</vt:lpstr>
      <vt:lpstr>TCP Connections</vt:lpstr>
      <vt:lpstr>Example</vt:lpstr>
      <vt:lpstr>Application Layer (Layer 7)</vt:lpstr>
      <vt:lpstr>Protocols</vt:lpstr>
      <vt:lpstr>Address Resolution Protocol</vt:lpstr>
      <vt:lpstr>Mapping Between Identifiers</vt:lpstr>
      <vt:lpstr>Let’s Try It</vt:lpstr>
      <vt:lpstr>Let’s Try It</vt:lpstr>
      <vt:lpstr>Native network commands</vt:lpstr>
      <vt:lpstr>Network Security</vt:lpstr>
      <vt:lpstr>Types of Firewalls</vt:lpstr>
      <vt:lpstr>Network Firewalls</vt:lpstr>
      <vt:lpstr>Connect Pi to the WiFi</vt:lpstr>
      <vt:lpstr>Network Inspection Tools</vt:lpstr>
      <vt:lpstr>Wireshark Main Window</vt:lpstr>
      <vt:lpstr>Wireshark: Ethernet Header</vt:lpstr>
      <vt:lpstr>Wireshark: ARP Request</vt:lpstr>
      <vt:lpstr>Wireshark: ARP Response</vt:lpstr>
      <vt:lpstr>Wireshark: IP header</vt:lpstr>
      <vt:lpstr>Let’s Try It</vt:lpstr>
      <vt:lpstr>nmap: Scan a host’s services</vt:lpstr>
      <vt:lpstr>Review</vt:lpstr>
      <vt:lpstr>Internet Routing Principles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Security</dc:title>
  <dc:creator>Ronald Woerner</dc:creator>
  <cp:lastModifiedBy>Ronald Woerner</cp:lastModifiedBy>
  <cp:revision>241</cp:revision>
  <dcterms:created xsi:type="dcterms:W3CDTF">2006-08-16T00:00:00Z</dcterms:created>
  <dcterms:modified xsi:type="dcterms:W3CDTF">2016-07-21T15:12:26Z</dcterms:modified>
</cp:coreProperties>
</file>