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395" r:id="rId2"/>
    <p:sldId id="393" r:id="rId3"/>
    <p:sldId id="425" r:id="rId4"/>
    <p:sldId id="412" r:id="rId5"/>
    <p:sldId id="427" r:id="rId6"/>
    <p:sldId id="415" r:id="rId7"/>
    <p:sldId id="413" r:id="rId8"/>
    <p:sldId id="418" r:id="rId9"/>
    <p:sldId id="419" r:id="rId10"/>
    <p:sldId id="420" r:id="rId11"/>
    <p:sldId id="428" r:id="rId12"/>
    <p:sldId id="417" r:id="rId13"/>
    <p:sldId id="421" r:id="rId14"/>
    <p:sldId id="426" r:id="rId15"/>
    <p:sldId id="429" r:id="rId16"/>
    <p:sldId id="414" r:id="rId17"/>
    <p:sldId id="430" r:id="rId18"/>
    <p:sldId id="441" r:id="rId19"/>
    <p:sldId id="442" r:id="rId20"/>
    <p:sldId id="431" r:id="rId21"/>
    <p:sldId id="443" r:id="rId22"/>
    <p:sldId id="444" r:id="rId23"/>
    <p:sldId id="433" r:id="rId24"/>
    <p:sldId id="432" r:id="rId25"/>
    <p:sldId id="416" r:id="rId26"/>
    <p:sldId id="445" r:id="rId27"/>
    <p:sldId id="422" r:id="rId28"/>
    <p:sldId id="447" r:id="rId29"/>
    <p:sldId id="446" r:id="rId30"/>
    <p:sldId id="438" r:id="rId31"/>
    <p:sldId id="440" r:id="rId32"/>
    <p:sldId id="448" r:id="rId33"/>
    <p:sldId id="439" r:id="rId34"/>
    <p:sldId id="449" r:id="rId35"/>
    <p:sldId id="450" r:id="rId36"/>
    <p:sldId id="451" r:id="rId37"/>
    <p:sldId id="453" r:id="rId38"/>
    <p:sldId id="452" r:id="rId39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6" autoAdjust="0"/>
    <p:restoredTop sz="91994" autoAdjust="0"/>
  </p:normalViewPr>
  <p:slideViewPr>
    <p:cSldViewPr>
      <p:cViewPr>
        <p:scale>
          <a:sx n="70" d="100"/>
          <a:sy n="70" d="100"/>
        </p:scale>
        <p:origin x="-42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2D89A-9642-4C88-B95E-94E733CBB658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F3CD-B119-413C-8255-B51846EB4A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6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https://www.raspbian.org/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65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http://www.thegeekstuff.com/2010/11/50-linux-commands/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65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https://www.raspbian.org/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6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http://www.thegeekstuff.com/2010/11/50-linux-commands/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65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65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65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http://www.thegeekstuff.com/2009/07/top-5-best-linux-text-editors/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65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http://linuxcommand.org/writing_shell_scripts.php</a:t>
            </a:r>
          </a:p>
          <a:p>
            <a:r>
              <a:rPr lang="en-US" dirty="0" smtClean="0"/>
              <a:t>http://www.howtogeek.com/67469/the-beginners-guide-to-shell-scripting-the-basics/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65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http://linuxcommand.org/writing_shell_scripts.php</a:t>
            </a:r>
          </a:p>
          <a:p>
            <a:r>
              <a:rPr lang="en-US" smtClean="0"/>
              <a:t>http://www.howtogeek.com/67469/the-beginners-guide-to-shell-scripting-the-basics/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65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video at https://youtu.be/pTdSs8kQqSA.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https://www.youtube.com/watch?v=pTdSs8kQqSA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15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To</a:t>
            </a:r>
            <a:r>
              <a:rPr lang="en-US" baseline="0" smtClean="0"/>
              <a:t> be covered on Tuesday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80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be covered on Tuesday with system hardening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0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worksheet.  Should take 10 min.</a:t>
            </a:r>
          </a:p>
          <a:p>
            <a:r>
              <a:rPr lang="en-US" dirty="0" smtClean="0"/>
              <a:t>Have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Ss</a:t>
            </a:r>
            <a:r>
              <a:rPr lang="en-US" baseline="0" dirty="0" smtClean="0"/>
              <a:t> go to Start &gt; Computer (right click) &gt; Properties </a:t>
            </a:r>
          </a:p>
          <a:p>
            <a:r>
              <a:rPr lang="en-US" baseline="0" dirty="0" smtClean="0"/>
              <a:t>Network will be covered in networking section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1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r>
              <a:rPr lang="en-US" baseline="0" dirty="0" smtClean="0"/>
              <a:t> line / GUI comparison: http://www.computerhope.com/issues/ch000619.htm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07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33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3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pload.wikimedia.org/wikipedia/commons/7/77/Unix_history-simple.sv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livecdlist.com/" TargetMode="External"/><Relationship Id="rId7" Type="http://schemas.openxmlformats.org/officeDocument/2006/relationships/image" Target="../media/image16.jpeg"/><Relationship Id="rId2" Type="http://schemas.openxmlformats.org/officeDocument/2006/relationships/hyperlink" Target="https://distrowatch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en.wikipedia.org/wiki/System_software" TargetMode="External"/><Relationship Id="rId7" Type="http://schemas.openxmlformats.org/officeDocument/2006/relationships/hyperlink" Target="https://en.wikipedia.org/wiki/Computer_progra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Operating_system_services" TargetMode="External"/><Relationship Id="rId5" Type="http://schemas.openxmlformats.org/officeDocument/2006/relationships/hyperlink" Target="https://en.wikipedia.org/wiki/Computer_software" TargetMode="External"/><Relationship Id="rId4" Type="http://schemas.openxmlformats.org/officeDocument/2006/relationships/hyperlink" Target="https://en.wikipedia.org/wiki/Computer_hardwa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TdSs8kQqSA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ww.youtube.com/watch?v=pTdSs8kQqS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ortcutworld.com/en/win/Windows-Run-Command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504" y="609600"/>
            <a:ext cx="6344296" cy="19050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Operating Systems</a:t>
            </a:r>
            <a:endParaRPr lang="en-US" sz="5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http://aimforbrilliance.org/wp-content/themes/aimins/images/aim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06" y="5334000"/>
            <a:ext cx="2579396" cy="84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953000"/>
            <a:ext cx="1752600" cy="164050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716" y="2552798"/>
            <a:ext cx="2514600" cy="322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991159"/>
            <a:ext cx="2438400" cy="60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7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Security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Security Policy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Control Panel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54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Where many of the basic system changes and configurations can be made</a:t>
            </a:r>
          </a:p>
          <a:p>
            <a:r>
              <a:rPr lang="en-US" sz="2400" dirty="0" smtClean="0"/>
              <a:t>Click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Start &gt; Control Panel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5943600" cy="420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Triage</a:t>
            </a:r>
          </a:p>
          <a:p>
            <a:r>
              <a:rPr lang="en-US" dirty="0" smtClean="0"/>
              <a:t>Log into the virtual PC</a:t>
            </a:r>
          </a:p>
          <a:p>
            <a:r>
              <a:rPr lang="en-US" dirty="0" smtClean="0"/>
              <a:t>Work as a team to fill in the worksheet about the computer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serve applications</a:t>
            </a:r>
          </a:p>
          <a:p>
            <a:pPr lvl="1"/>
            <a:r>
              <a:rPr lang="en-US" dirty="0" smtClean="0"/>
              <a:t>Internet Information Service (IIS)</a:t>
            </a:r>
          </a:p>
          <a:p>
            <a:pPr lvl="1"/>
            <a:r>
              <a:rPr lang="en-US" dirty="0" err="1" smtClean="0"/>
              <a:t>Sharepoint</a:t>
            </a:r>
            <a:endParaRPr lang="en-US" dirty="0" smtClean="0"/>
          </a:p>
          <a:p>
            <a:pPr lvl="1"/>
            <a:r>
              <a:rPr lang="en-US" dirty="0" smtClean="0"/>
              <a:t>SQL Server (database)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Security Configuration Wizard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/ History</a:t>
            </a:r>
          </a:p>
          <a:p>
            <a:r>
              <a:rPr lang="en-US" dirty="0" smtClean="0"/>
              <a:t>Common Terms / definitions</a:t>
            </a:r>
          </a:p>
          <a:p>
            <a:r>
              <a:rPr lang="en-US" dirty="0" smtClean="0"/>
              <a:t>Linux system architecture</a:t>
            </a:r>
          </a:p>
          <a:p>
            <a:r>
              <a:rPr lang="en-US" dirty="0" smtClean="0"/>
              <a:t>Differences and similarities with Windows</a:t>
            </a:r>
          </a:p>
          <a:p>
            <a:r>
              <a:rPr lang="en-US" dirty="0" smtClean="0"/>
              <a:t>Linux command line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/ History</a:t>
            </a:r>
          </a:p>
          <a:p>
            <a:r>
              <a:rPr lang="en-US" dirty="0" smtClean="0"/>
              <a:t>Common Terms / definitions</a:t>
            </a:r>
          </a:p>
          <a:p>
            <a:r>
              <a:rPr lang="en-US" dirty="0" smtClean="0"/>
              <a:t>Linux system architecture</a:t>
            </a:r>
          </a:p>
          <a:p>
            <a:r>
              <a:rPr lang="en-US" dirty="0" smtClean="0"/>
              <a:t>Differences and similarities with Windows</a:t>
            </a:r>
          </a:p>
          <a:p>
            <a:r>
              <a:rPr lang="en-US" dirty="0" smtClean="0"/>
              <a:t>Linux command line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5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944562"/>
          </a:xfrm>
        </p:spPr>
        <p:txBody>
          <a:bodyPr/>
          <a:lstStyle/>
          <a:p>
            <a:r>
              <a:rPr lang="en-US" dirty="0" smtClean="0"/>
              <a:t>Linux / Unix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 descr="File:Unix history-simple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286"/>
            <a:ext cx="8305800" cy="553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9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986463" cy="3886200"/>
          </a:xfrm>
        </p:spPr>
        <p:txBody>
          <a:bodyPr/>
          <a:lstStyle/>
          <a:p>
            <a:r>
              <a:rPr lang="en-US" altLang="zh-TW"/>
              <a:t>Founded by Linus Torvalds</a:t>
            </a:r>
          </a:p>
          <a:p>
            <a:r>
              <a:rPr lang="en-US" altLang="zh-TW"/>
              <a:t>Linux kernel</a:t>
            </a:r>
          </a:p>
        </p:txBody>
      </p:sp>
      <p:pic>
        <p:nvPicPr>
          <p:cNvPr id="5125" name="Picture 5" descr="tu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15888"/>
            <a:ext cx="2289175" cy="266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Linus_Torvald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068638"/>
            <a:ext cx="2300288" cy="352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Kernel-sim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573463"/>
            <a:ext cx="24669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84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Linux?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Many downloadable packages which are free of charge.</a:t>
            </a:r>
          </a:p>
          <a:p>
            <a:r>
              <a:rPr lang="en-US" altLang="zh-TW"/>
              <a:t>Much better computation performance.</a:t>
            </a:r>
          </a:p>
          <a:p>
            <a:r>
              <a:rPr lang="en-US" altLang="zh-TW"/>
              <a:t>Less system restriction on resources.</a:t>
            </a:r>
          </a:p>
          <a:p>
            <a:r>
              <a:rPr lang="en-US" altLang="zh-TW"/>
              <a:t>Kernel is open-sourced and fully customizable.</a:t>
            </a:r>
          </a:p>
        </p:txBody>
      </p:sp>
    </p:spTree>
    <p:extLst>
      <p:ext uri="{BB962C8B-B14F-4D97-AF65-F5344CB8AC3E}">
        <p14:creationId xmlns:p14="http://schemas.microsoft.com/office/powerpoint/2010/main" val="39324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Disadvantages of Linux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Progress on device driver update </a:t>
            </a:r>
            <a:r>
              <a:rPr lang="en-US" altLang="zh-TW" dirty="0">
                <a:sym typeface="Wingdings" pitchFamily="2" charset="2"/>
              </a:rPr>
              <a:t> New hardware may not be operational when older Linux is in use.</a:t>
            </a:r>
          </a:p>
          <a:p>
            <a:r>
              <a:rPr lang="en-US" altLang="zh-TW" dirty="0">
                <a:sym typeface="Wingdings" pitchFamily="2" charset="2"/>
              </a:rPr>
              <a:t>Something not expected may happen.</a:t>
            </a:r>
          </a:p>
          <a:p>
            <a:r>
              <a:rPr lang="en-US" altLang="zh-TW" dirty="0">
                <a:sym typeface="Wingdings" pitchFamily="2" charset="2"/>
              </a:rPr>
              <a:t>Sometimes, you should work in terminal (command lines).</a:t>
            </a:r>
          </a:p>
          <a:p>
            <a:r>
              <a:rPr lang="en-US" altLang="zh-TW" dirty="0">
                <a:sym typeface="Wingdings" pitchFamily="2" charset="2"/>
              </a:rPr>
              <a:t>You should </a:t>
            </a:r>
            <a:r>
              <a:rPr lang="en-US" altLang="zh-TW" dirty="0" smtClean="0">
                <a:sym typeface="Wingdings" pitchFamily="2" charset="2"/>
              </a:rPr>
              <a:t>“Google</a:t>
            </a:r>
            <a:r>
              <a:rPr lang="en-US" altLang="zh-TW" dirty="0">
                <a:sym typeface="Wingdings" pitchFamily="2" charset="2"/>
              </a:rPr>
              <a:t>” to solve your problem.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196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Cybersecurity First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9313C1-E672-491F-956F-86844E25C68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1600200"/>
            <a:ext cx="73152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Domain </a:t>
            </a:r>
            <a:r>
              <a:rPr lang="en-US" sz="2800" dirty="0" smtClean="0"/>
              <a:t>Separation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Process </a:t>
            </a:r>
            <a:r>
              <a:rPr lang="en-US" sz="2800" dirty="0" smtClean="0"/>
              <a:t>Isolation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Resource </a:t>
            </a:r>
            <a:r>
              <a:rPr lang="en-US" sz="2800" dirty="0" smtClean="0"/>
              <a:t>Encapsulation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Least </a:t>
            </a:r>
            <a:r>
              <a:rPr lang="en-US" sz="2800" dirty="0" smtClean="0"/>
              <a:t>Privilege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Layering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Abstraction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Information </a:t>
            </a:r>
            <a:r>
              <a:rPr lang="en-US" sz="2800" dirty="0" smtClean="0"/>
              <a:t>Hiding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Modularity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Simplicity of </a:t>
            </a:r>
            <a:r>
              <a:rPr lang="en-US" sz="2800" dirty="0" smtClean="0"/>
              <a:t>Design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Minimization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261" y="1981200"/>
            <a:ext cx="2514600" cy="322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1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Linux </a:t>
            </a:r>
            <a:r>
              <a:rPr lang="en-US" altLang="zh-TW" dirty="0" smtClean="0"/>
              <a:t>Distributions</a:t>
            </a:r>
            <a:endParaRPr lang="en-US" altLang="zh-TW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err="1" smtClean="0"/>
              <a:t>Raspbian</a:t>
            </a:r>
            <a:endParaRPr lang="en-US" altLang="zh-TW" dirty="0" smtClean="0"/>
          </a:p>
          <a:p>
            <a:r>
              <a:rPr lang="en-US" altLang="zh-TW" dirty="0" smtClean="0"/>
              <a:t>Ubuntu</a:t>
            </a:r>
          </a:p>
          <a:p>
            <a:r>
              <a:rPr lang="en-US" altLang="zh-TW" dirty="0" err="1" smtClean="0"/>
              <a:t>Debian</a:t>
            </a:r>
            <a:endParaRPr lang="en-US" altLang="zh-TW" dirty="0"/>
          </a:p>
          <a:p>
            <a:r>
              <a:rPr lang="en-US" altLang="zh-TW" dirty="0"/>
              <a:t>Red Hat (Fedora)</a:t>
            </a:r>
          </a:p>
          <a:p>
            <a:r>
              <a:rPr lang="en-US" altLang="zh-TW" dirty="0" smtClean="0"/>
              <a:t>SUSE</a:t>
            </a:r>
          </a:p>
          <a:p>
            <a:r>
              <a:rPr lang="en-US" altLang="zh-TW" dirty="0" smtClean="0"/>
              <a:t>CentOS</a:t>
            </a:r>
          </a:p>
          <a:p>
            <a:endParaRPr lang="en-US" altLang="zh-TW" sz="2000" dirty="0" smtClean="0"/>
          </a:p>
          <a:p>
            <a:r>
              <a:rPr lang="en-US" altLang="zh-TW" dirty="0" smtClean="0"/>
              <a:t>Websites:</a:t>
            </a:r>
          </a:p>
          <a:p>
            <a:pPr lvl="1"/>
            <a:r>
              <a:rPr lang="en-US" altLang="zh-TW" dirty="0">
                <a:hlinkClick r:id="rId2"/>
              </a:rPr>
              <a:t>https://distrowatch.com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http://livecdlist.com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902" y="2214355"/>
            <a:ext cx="2581275" cy="99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jaustin_saturated_full_logo_021_tra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903" y="3657600"/>
            <a:ext cx="2941637" cy="86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su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244" y="3429000"/>
            <a:ext cx="1881860" cy="170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mandriva-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5013325"/>
            <a:ext cx="3621088" cy="9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2" y="1344393"/>
            <a:ext cx="37433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0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Linux Flavors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5562600" cy="4648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Default desktop GUI environments</a:t>
            </a:r>
          </a:p>
          <a:p>
            <a:pPr lvl="1"/>
            <a:r>
              <a:rPr lang="en-US" sz="2400" dirty="0" smtClean="0"/>
              <a:t>Ubuntu – Unity</a:t>
            </a:r>
          </a:p>
          <a:p>
            <a:pPr lvl="1"/>
            <a:r>
              <a:rPr lang="en-US" sz="2400" dirty="0" err="1" smtClean="0"/>
              <a:t>Debian</a:t>
            </a:r>
            <a:r>
              <a:rPr lang="en-US" sz="2400" dirty="0" smtClean="0"/>
              <a:t> – Gnome</a:t>
            </a:r>
          </a:p>
          <a:p>
            <a:r>
              <a:rPr lang="en-US" sz="2800" dirty="0" smtClean="0"/>
              <a:t>Different purposes / audiences</a:t>
            </a:r>
          </a:p>
          <a:p>
            <a:pPr lvl="1"/>
            <a:r>
              <a:rPr lang="en-US" sz="2400" dirty="0" smtClean="0"/>
              <a:t>Ubuntu / </a:t>
            </a:r>
            <a:r>
              <a:rPr lang="en-US" sz="2400" dirty="0" err="1" smtClean="0"/>
              <a:t>Debian</a:t>
            </a:r>
            <a:r>
              <a:rPr lang="en-US" sz="2400" dirty="0" smtClean="0"/>
              <a:t> – general </a:t>
            </a:r>
          </a:p>
          <a:p>
            <a:pPr lvl="1"/>
            <a:r>
              <a:rPr lang="en-US" sz="2400" dirty="0" smtClean="0"/>
              <a:t>Kali – Security</a:t>
            </a:r>
          </a:p>
          <a:p>
            <a:r>
              <a:rPr lang="en-US" sz="2800" dirty="0" smtClean="0"/>
              <a:t>Different package management and installation</a:t>
            </a:r>
          </a:p>
          <a:p>
            <a:pPr lvl="1"/>
            <a:r>
              <a:rPr lang="en-US" sz="2400" dirty="0" smtClean="0"/>
              <a:t>Ubuntu / </a:t>
            </a:r>
            <a:r>
              <a:rPr lang="en-US" sz="2400" dirty="0" err="1" smtClean="0"/>
              <a:t>Debian</a:t>
            </a:r>
            <a:r>
              <a:rPr lang="en-US" sz="2400" dirty="0" smtClean="0"/>
              <a:t> use APT</a:t>
            </a:r>
          </a:p>
          <a:p>
            <a:pPr lvl="1"/>
            <a:r>
              <a:rPr lang="en-US" sz="2400" dirty="0" smtClean="0"/>
              <a:t>Fedora / Red Hat use yum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5400"/>
            <a:ext cx="338137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with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expensive</a:t>
            </a:r>
          </a:p>
          <a:p>
            <a:r>
              <a:rPr lang="en-US" dirty="0" smtClean="0"/>
              <a:t>Graphical User Interface (GUI) can be changed</a:t>
            </a:r>
          </a:p>
          <a:p>
            <a:r>
              <a:rPr lang="en-US" dirty="0" smtClean="0"/>
              <a:t>Running tasks from a command line</a:t>
            </a:r>
          </a:p>
          <a:p>
            <a:r>
              <a:rPr lang="en-US" dirty="0" smtClean="0"/>
              <a:t>Less malware on Linux</a:t>
            </a:r>
          </a:p>
          <a:p>
            <a:r>
              <a:rPr lang="en-US" dirty="0" smtClean="0"/>
              <a:t>Smaller hardware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X Window System (X)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It is not required if you run Linux in command-line mode. To use GUI, however, X is definitely necessary.</a:t>
            </a:r>
          </a:p>
          <a:p>
            <a:r>
              <a:rPr lang="en-US" altLang="zh-TW"/>
              <a:t>If hardware acceleration of graphics is needed, you need to further configure X.</a:t>
            </a:r>
          </a:p>
        </p:txBody>
      </p:sp>
    </p:spTree>
    <p:extLst>
      <p:ext uri="{BB962C8B-B14F-4D97-AF65-F5344CB8AC3E}">
        <p14:creationId xmlns:p14="http://schemas.microsoft.com/office/powerpoint/2010/main" val="362886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Shell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95400"/>
            <a:ext cx="8229600" cy="4525963"/>
          </a:xfrm>
        </p:spPr>
        <p:txBody>
          <a:bodyPr/>
          <a:lstStyle/>
          <a:p>
            <a:r>
              <a:rPr lang="en-US" altLang="zh-TW" dirty="0"/>
              <a:t>A user interface using command lines</a:t>
            </a:r>
          </a:p>
          <a:p>
            <a:r>
              <a:rPr lang="en-US" altLang="zh-TW" dirty="0"/>
              <a:t>bash, </a:t>
            </a:r>
            <a:r>
              <a:rPr lang="en-US" altLang="zh-TW" dirty="0" err="1"/>
              <a:t>csh</a:t>
            </a:r>
            <a:r>
              <a:rPr lang="en-US" altLang="zh-TW" dirty="0"/>
              <a:t>, </a:t>
            </a:r>
            <a:r>
              <a:rPr lang="en-US" altLang="zh-TW" dirty="0" err="1"/>
              <a:t>ksh</a:t>
            </a:r>
            <a:r>
              <a:rPr lang="en-US" altLang="zh-TW" dirty="0"/>
              <a:t>, …</a:t>
            </a:r>
          </a:p>
        </p:txBody>
      </p:sp>
      <p:pic>
        <p:nvPicPr>
          <p:cNvPr id="29701" name="Picture 5" descr="bash_screensh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81200"/>
            <a:ext cx="4757738" cy="463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6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OS – Root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Command reference</a:t>
            </a:r>
            <a:endParaRPr lang="en-US" dirty="0"/>
          </a:p>
          <a:p>
            <a:r>
              <a:rPr lang="en-US" dirty="0" smtClean="0"/>
              <a:t>See PDFs </a:t>
            </a:r>
            <a:r>
              <a:rPr lang="en-US" dirty="0"/>
              <a:t>on toolkit drive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Account types: User and Root</a:t>
            </a:r>
          </a:p>
          <a:p>
            <a:r>
              <a:rPr lang="en-US" sz="2800" dirty="0" smtClean="0"/>
              <a:t>Root – Linux Administrator account</a:t>
            </a:r>
          </a:p>
          <a:p>
            <a:pPr lvl="1"/>
            <a:r>
              <a:rPr lang="en-US" sz="2400" dirty="0" smtClean="0"/>
              <a:t>UID: 0</a:t>
            </a:r>
          </a:p>
          <a:p>
            <a:pPr lvl="1"/>
            <a:r>
              <a:rPr lang="en-US" sz="2400" dirty="0" smtClean="0"/>
              <a:t>System can have multiple root accounts</a:t>
            </a:r>
          </a:p>
          <a:p>
            <a:pPr lvl="1"/>
            <a:r>
              <a:rPr lang="en-US" sz="2400" dirty="0" err="1" smtClean="0"/>
              <a:t>Superuser</a:t>
            </a:r>
            <a:r>
              <a:rPr lang="en-US" sz="2400" dirty="0" smtClean="0"/>
              <a:t> – can do anything on a system</a:t>
            </a:r>
          </a:p>
          <a:p>
            <a:pPr lvl="1"/>
            <a:r>
              <a:rPr lang="en-US" sz="2400" dirty="0" smtClean="0"/>
              <a:t>Users can switch to root as needed</a:t>
            </a:r>
          </a:p>
          <a:p>
            <a:r>
              <a:rPr lang="en-US" sz="2800" dirty="0" smtClean="0"/>
              <a:t>Root actions require a password</a:t>
            </a:r>
          </a:p>
          <a:p>
            <a:r>
              <a:rPr lang="en-US" sz="2800" dirty="0" smtClean="0"/>
              <a:t>Authentication vs. Authorization</a:t>
            </a:r>
          </a:p>
          <a:p>
            <a:pPr lvl="1"/>
            <a:r>
              <a:rPr lang="en-US" sz="2400" dirty="0" smtClean="0"/>
              <a:t>Root users are authorized to do many different tasks, but they must first authenticate their identity by entering a password. 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Booting your Raspberry 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50" name="Picture 2" descr="https://www.extremetech.com/wp-content/uploads/2016/02/Pi3BreakoutFeb2920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528215" cy="53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18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dirty="0" smtClean="0"/>
              <a:t>Using Linux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Accessing the terminal </a:t>
            </a:r>
          </a:p>
          <a:p>
            <a:r>
              <a:rPr lang="en-US" sz="2800" dirty="0" smtClean="0"/>
              <a:t>When </a:t>
            </a:r>
            <a:r>
              <a:rPr lang="en-US" sz="2800" dirty="0"/>
              <a:t>typing commands in Terminal</a:t>
            </a:r>
            <a:r>
              <a:rPr lang="en-US" sz="2800" dirty="0" smtClean="0"/>
              <a:t>, it </a:t>
            </a:r>
            <a:r>
              <a:rPr lang="en-US" sz="2800" dirty="0"/>
              <a:t>is very important to pay attention to capitalization and spaces</a:t>
            </a:r>
          </a:p>
          <a:p>
            <a:r>
              <a:rPr lang="en-US" sz="2800" dirty="0" smtClean="0"/>
              <a:t>Hitting Enter will </a:t>
            </a:r>
            <a:r>
              <a:rPr lang="en-US" sz="2800" dirty="0"/>
              <a:t>execute your command and hitting </a:t>
            </a:r>
            <a:r>
              <a:rPr lang="en-US" sz="2800" dirty="0" err="1" smtClean="0"/>
              <a:t>Ctrl+D</a:t>
            </a:r>
            <a:r>
              <a:rPr lang="en-US" sz="2800" dirty="0" smtClean="0"/>
              <a:t> will </a:t>
            </a:r>
            <a:r>
              <a:rPr lang="en-US" sz="2800" dirty="0"/>
              <a:t>close any commands you have running or exit the Terminal</a:t>
            </a:r>
          </a:p>
          <a:p>
            <a:r>
              <a:rPr lang="en-US" sz="2800" dirty="0" smtClean="0"/>
              <a:t>There </a:t>
            </a:r>
            <a:r>
              <a:rPr lang="en-US" sz="2800" dirty="0"/>
              <a:t>are numerous Ubuntu command databases and command line tutorials online. Here are a few sites:</a:t>
            </a:r>
          </a:p>
          <a:p>
            <a:pPr lvl="1"/>
            <a:r>
              <a:rPr lang="en-US" sz="2200" dirty="0" smtClean="0"/>
              <a:t>https</a:t>
            </a:r>
            <a:r>
              <a:rPr lang="en-US" sz="2200" dirty="0"/>
              <a:t>://help.ubuntu.com/community/UsingTheTerminal</a:t>
            </a:r>
          </a:p>
          <a:p>
            <a:pPr lvl="1"/>
            <a:r>
              <a:rPr lang="en-US" sz="2200" dirty="0" smtClean="0"/>
              <a:t>http</a:t>
            </a:r>
            <a:r>
              <a:rPr lang="en-US" sz="2200" dirty="0"/>
              <a:t>://ryanstutorials.net/linuxtutorial/</a:t>
            </a:r>
          </a:p>
          <a:p>
            <a:pPr lvl="1"/>
            <a:r>
              <a:rPr lang="en-US" sz="2200" dirty="0" smtClean="0"/>
              <a:t>http</a:t>
            </a:r>
            <a:r>
              <a:rPr lang="en-US" sz="2200" dirty="0"/>
              <a:t>://manpages.ubuntu.com/</a:t>
            </a:r>
          </a:p>
          <a:p>
            <a:pPr lvl="1"/>
            <a:r>
              <a:rPr lang="en-US" sz="2200" dirty="0" smtClean="0"/>
              <a:t>http</a:t>
            </a:r>
            <a:r>
              <a:rPr lang="en-US" sz="2200" dirty="0"/>
              <a:t>://ubuntu-manual.org/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Terminal</a:t>
            </a:r>
          </a:p>
          <a:p>
            <a:r>
              <a:rPr lang="en-US" sz="2800" dirty="0" smtClean="0"/>
              <a:t>man </a:t>
            </a:r>
            <a:r>
              <a:rPr lang="en-US" sz="2800" i="1" dirty="0" smtClean="0"/>
              <a:t>&lt;command&gt;</a:t>
            </a:r>
            <a:r>
              <a:rPr lang="en-US" sz="2800" dirty="0" smtClean="0"/>
              <a:t> </a:t>
            </a:r>
            <a:r>
              <a:rPr lang="en-US" sz="2000" dirty="0">
                <a:sym typeface="Wingdings" panose="05000000000000000000" pitchFamily="2" charset="2"/>
              </a:rPr>
              <a:t></a:t>
            </a:r>
            <a:r>
              <a:rPr lang="en-US" sz="2000" dirty="0" smtClean="0"/>
              <a:t> </a:t>
            </a:r>
            <a:r>
              <a:rPr lang="en-US" sz="2800" dirty="0" smtClean="0"/>
              <a:t>the </a:t>
            </a:r>
            <a:r>
              <a:rPr lang="en-US" sz="2800" dirty="0" err="1" smtClean="0"/>
              <a:t>linux</a:t>
            </a:r>
            <a:r>
              <a:rPr lang="en-US" sz="2800" dirty="0" smtClean="0"/>
              <a:t> manual (help files)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 smtClean="0"/>
              <a:t>ls </a:t>
            </a:r>
            <a:r>
              <a:rPr lang="en-US" sz="2000" dirty="0">
                <a:solidFill>
                  <a:prstClr val="black"/>
                </a:solidFill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Lists files &amp; folders in directory (like </a:t>
            </a:r>
            <a:r>
              <a:rPr lang="en-US" sz="2400" dirty="0" err="1">
                <a:sym typeface="Wingdings" panose="05000000000000000000" pitchFamily="2" charset="2"/>
              </a:rPr>
              <a:t>dir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ls –l for a long list;  ls -la  to list all</a:t>
            </a:r>
            <a:endParaRPr lang="en-US" sz="2400" dirty="0" smtClean="0"/>
          </a:p>
          <a:p>
            <a:r>
              <a:rPr lang="en-US" sz="2800" dirty="0" err="1" smtClean="0"/>
              <a:t>pwd</a:t>
            </a:r>
            <a:r>
              <a:rPr lang="en-US" sz="2800" dirty="0" smtClean="0"/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 </a:t>
            </a:r>
            <a:r>
              <a:rPr lang="en-US" sz="2800" dirty="0" smtClean="0">
                <a:sym typeface="Wingdings" panose="05000000000000000000" pitchFamily="2" charset="2"/>
              </a:rPr>
              <a:t>print working directory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cd </a:t>
            </a:r>
            <a:r>
              <a:rPr lang="en-US" sz="2000" dirty="0">
                <a:sym typeface="Wingdings" panose="05000000000000000000" pitchFamily="2" charset="2"/>
              </a:rPr>
              <a:t> </a:t>
            </a:r>
            <a:r>
              <a:rPr lang="en-US" sz="2800" dirty="0" smtClean="0">
                <a:sym typeface="Wingdings" panose="05000000000000000000" pitchFamily="2" charset="2"/>
              </a:rPr>
              <a:t>change directory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Cybersecurity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Only approved users/applications/systems can </a:t>
            </a:r>
            <a:r>
              <a:rPr lang="en-US" i="1" u="sng" dirty="0" smtClean="0"/>
              <a:t>view</a:t>
            </a:r>
            <a:r>
              <a:rPr lang="en-US" dirty="0" smtClean="0"/>
              <a:t> data/information/systems.</a:t>
            </a:r>
          </a:p>
          <a:p>
            <a:r>
              <a:rPr lang="en-US" dirty="0" smtClean="0"/>
              <a:t>Integrity</a:t>
            </a:r>
          </a:p>
          <a:p>
            <a:pPr lvl="1"/>
            <a:r>
              <a:rPr lang="en-US" dirty="0"/>
              <a:t>Only approved users/applications/systems can </a:t>
            </a:r>
            <a:r>
              <a:rPr lang="en-US" i="1" u="sng" dirty="0" smtClean="0"/>
              <a:t>change</a:t>
            </a:r>
            <a:r>
              <a:rPr lang="en-US" dirty="0" smtClean="0"/>
              <a:t> data/information/systems</a:t>
            </a:r>
          </a:p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Assets are accessible by approved users/applications/systems when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9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14300" indent="0" fontAlgn="base"/>
            <a:r>
              <a:rPr lang="en-US" dirty="0"/>
              <a:t>Common directories (aka file systems)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en-US" dirty="0" smtClean="0"/>
              <a:t>/.</a:t>
            </a:r>
            <a:r>
              <a:rPr lang="en-US" dirty="0"/>
              <a:t> </a:t>
            </a:r>
            <a:endParaRPr lang="en-US" sz="800" dirty="0"/>
          </a:p>
          <a:p>
            <a:pPr lvl="1" fontAlgn="base"/>
            <a:r>
              <a:rPr lang="en-US" dirty="0"/>
              <a:t>/.. </a:t>
            </a:r>
            <a:endParaRPr lang="en-US" sz="800" dirty="0"/>
          </a:p>
          <a:p>
            <a:pPr lvl="1" fontAlgn="base"/>
            <a:r>
              <a:rPr lang="en-US" dirty="0"/>
              <a:t>/bin </a:t>
            </a:r>
            <a:endParaRPr lang="en-US" sz="800" dirty="0"/>
          </a:p>
          <a:p>
            <a:pPr lvl="1" fontAlgn="base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 </a:t>
            </a:r>
            <a:endParaRPr lang="en-US" sz="800" dirty="0"/>
          </a:p>
          <a:p>
            <a:pPr lvl="1" fontAlgn="base"/>
            <a:r>
              <a:rPr lang="en-US" dirty="0"/>
              <a:t>/home </a:t>
            </a:r>
            <a:endParaRPr lang="en-US" sz="800" dirty="0"/>
          </a:p>
          <a:p>
            <a:pPr lvl="1" fontAlgn="base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 </a:t>
            </a:r>
            <a:endParaRPr lang="en-US" sz="800" dirty="0"/>
          </a:p>
          <a:p>
            <a:pPr lvl="1" fontAlgn="base"/>
            <a:r>
              <a:rPr lang="en-US" dirty="0"/>
              <a:t>/opt 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170" name="Picture 2" descr="File:Version 7 UNIX SIMH PDP11 Filesystem Lay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1600200"/>
            <a:ext cx="62103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44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Terminal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cat &lt;</a:t>
            </a:r>
            <a:r>
              <a:rPr lang="en-US" sz="2800" i="1" dirty="0" smtClean="0">
                <a:sym typeface="Wingdings" panose="05000000000000000000" pitchFamily="2" charset="2"/>
              </a:rPr>
              <a:t>filename</a:t>
            </a:r>
            <a:r>
              <a:rPr lang="en-US" sz="2800" dirty="0" smtClean="0">
                <a:sym typeface="Wingdings" panose="05000000000000000000" pitchFamily="2" charset="2"/>
              </a:rPr>
              <a:t>&gt; </a:t>
            </a:r>
            <a:r>
              <a:rPr lang="en-US" sz="2000" dirty="0">
                <a:sym typeface="Wingdings" panose="05000000000000000000" pitchFamily="2" charset="2"/>
              </a:rPr>
              <a:t> </a:t>
            </a:r>
            <a:r>
              <a:rPr lang="en-US" sz="2800" dirty="0" smtClean="0">
                <a:sym typeface="Wingdings" panose="05000000000000000000" pitchFamily="2" charset="2"/>
              </a:rPr>
              <a:t>list file contents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 err="1" smtClean="0">
                <a:sym typeface="Wingdings" panose="05000000000000000000" pitchFamily="2" charset="2"/>
              </a:rPr>
              <a:t>cp</a:t>
            </a:r>
            <a:r>
              <a:rPr lang="en-US" sz="2800" dirty="0" smtClean="0">
                <a:sym typeface="Wingdings" panose="05000000000000000000" pitchFamily="2" charset="2"/>
              </a:rPr>
              <a:t> / mv / </a:t>
            </a:r>
            <a:r>
              <a:rPr lang="en-US" sz="2800" dirty="0" err="1" smtClean="0">
                <a:sym typeface="Wingdings" panose="05000000000000000000" pitchFamily="2" charset="2"/>
              </a:rPr>
              <a:t>rm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&lt;</a:t>
            </a:r>
            <a:r>
              <a:rPr lang="en-US" sz="2800" i="1" dirty="0">
                <a:sym typeface="Wingdings" panose="05000000000000000000" pitchFamily="2" charset="2"/>
              </a:rPr>
              <a:t>filename</a:t>
            </a:r>
            <a:r>
              <a:rPr lang="en-US" sz="2800" dirty="0">
                <a:sym typeface="Wingdings" panose="05000000000000000000" pitchFamily="2" charset="2"/>
              </a:rPr>
              <a:t>&gt;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</a:t>
            </a:r>
            <a:r>
              <a:rPr lang="en-US" sz="2800" dirty="0" smtClean="0">
                <a:sym typeface="Wingdings" panose="05000000000000000000" pitchFamily="2" charset="2"/>
              </a:rPr>
              <a:t> copy, move, remove files </a:t>
            </a:r>
          </a:p>
          <a:p>
            <a:r>
              <a:rPr lang="en-US" sz="2800" dirty="0" err="1" smtClean="0">
                <a:sym typeface="Wingdings" panose="05000000000000000000" pitchFamily="2" charset="2"/>
              </a:rPr>
              <a:t>mkdir</a:t>
            </a:r>
            <a:r>
              <a:rPr lang="en-US" sz="2800" dirty="0" smtClean="0">
                <a:sym typeface="Wingdings" panose="05000000000000000000" pitchFamily="2" charset="2"/>
              </a:rPr>
              <a:t> / </a:t>
            </a:r>
            <a:r>
              <a:rPr lang="en-US" sz="2800" dirty="0" err="1" smtClean="0">
                <a:sym typeface="Wingdings" panose="05000000000000000000" pitchFamily="2" charset="2"/>
              </a:rPr>
              <a:t>rmdir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sym typeface="Wingdings" panose="05000000000000000000" pitchFamily="2" charset="2"/>
              </a:rPr>
              <a:t>&lt;</a:t>
            </a:r>
            <a:r>
              <a:rPr lang="en-US" sz="2800" i="1" dirty="0" smtClean="0">
                <a:solidFill>
                  <a:prstClr val="black"/>
                </a:solidFill>
                <a:sym typeface="Wingdings" panose="05000000000000000000" pitchFamily="2" charset="2"/>
              </a:rPr>
              <a:t>directory</a:t>
            </a:r>
            <a:r>
              <a:rPr lang="en-US" sz="2800" dirty="0" smtClean="0">
                <a:solidFill>
                  <a:prstClr val="black"/>
                </a:solidFill>
                <a:sym typeface="Wingdings" panose="05000000000000000000" pitchFamily="2" charset="2"/>
              </a:rPr>
              <a:t>&gt; </a:t>
            </a:r>
            <a:r>
              <a:rPr lang="en-US" sz="2000" dirty="0" smtClean="0">
                <a:solidFill>
                  <a:prstClr val="black"/>
                </a:solidFill>
                <a:sym typeface="Wingdings" panose="05000000000000000000" pitchFamily="2" charset="2"/>
              </a:rPr>
              <a:t></a:t>
            </a:r>
            <a:r>
              <a:rPr lang="en-US" sz="2800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make /remove directories</a:t>
            </a:r>
          </a:p>
          <a:p>
            <a:endParaRPr lang="en-US" sz="2800" dirty="0" smtClean="0">
              <a:sym typeface="Wingdings" panose="05000000000000000000" pitchFamily="2" charset="2"/>
            </a:endParaRPr>
          </a:p>
          <a:p>
            <a:endParaRPr lang="en-US" sz="2800" dirty="0">
              <a:sym typeface="Wingdings" panose="05000000000000000000" pitchFamily="2" charset="2"/>
            </a:endParaRP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err="1" smtClean="0"/>
              <a:t>sudo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Super user / admin access </a:t>
            </a:r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 smtClean="0"/>
              <a:t>Allows </a:t>
            </a:r>
            <a:r>
              <a:rPr lang="en-US" sz="2800" dirty="0"/>
              <a:t>an authorized user (one with root permissions) to temporarily elevate their privileges using their own password instead of having to know the password belonging to the built-in root account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command must be used to perform administrative tasks (e.g. adding a user account)</a:t>
            </a:r>
          </a:p>
          <a:p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 err="1" smtClean="0">
                <a:sym typeface="Wingdings" panose="05000000000000000000" pitchFamily="2" charset="2"/>
              </a:rPr>
              <a:t>Sudo</a:t>
            </a:r>
            <a:r>
              <a:rPr lang="en-US" sz="2800" dirty="0" smtClean="0">
                <a:sym typeface="Wingdings" panose="05000000000000000000" pitchFamily="2" charset="2"/>
              </a:rPr>
              <a:t> &lt;</a:t>
            </a:r>
            <a:r>
              <a:rPr lang="en-US" sz="2800" i="1" dirty="0" smtClean="0">
                <a:sym typeface="Wingdings" panose="05000000000000000000" pitchFamily="2" charset="2"/>
              </a:rPr>
              <a:t>command</a:t>
            </a:r>
            <a:r>
              <a:rPr lang="en-US" sz="2800" dirty="0" smtClean="0">
                <a:sym typeface="Wingdings" panose="05000000000000000000" pitchFamily="2" charset="2"/>
              </a:rPr>
              <a:t>&gt;  runs command as root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First authenticate with your user password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ls </a:t>
            </a:r>
            <a:r>
              <a:rPr lang="en-US" sz="2000" dirty="0">
                <a:solidFill>
                  <a:prstClr val="black"/>
                </a:solidFill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Lists files &amp; folders in directory (like </a:t>
            </a:r>
            <a:r>
              <a:rPr lang="en-US" sz="2400" dirty="0" err="1">
                <a:sym typeface="Wingdings" panose="05000000000000000000" pitchFamily="2" charset="2"/>
              </a:rPr>
              <a:t>dir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ls </a:t>
            </a:r>
            <a:r>
              <a:rPr lang="en-US" sz="2400" dirty="0">
                <a:sym typeface="Wingdings" panose="05000000000000000000" pitchFamily="2" charset="2"/>
              </a:rPr>
              <a:t>–l for a long </a:t>
            </a:r>
            <a:r>
              <a:rPr lang="en-US" sz="2400" dirty="0" smtClean="0">
                <a:sym typeface="Wingdings" panose="05000000000000000000" pitchFamily="2" charset="2"/>
              </a:rPr>
              <a:t>list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ls </a:t>
            </a:r>
            <a:r>
              <a:rPr lang="en-US" sz="2400" dirty="0">
                <a:sym typeface="Wingdings" panose="05000000000000000000" pitchFamily="2" charset="2"/>
              </a:rPr>
              <a:t>-la  to list </a:t>
            </a:r>
            <a:r>
              <a:rPr lang="en-US" sz="2400" dirty="0" smtClean="0">
                <a:sym typeface="Wingdings" panose="05000000000000000000" pitchFamily="2" charset="2"/>
              </a:rPr>
              <a:t>all </a:t>
            </a:r>
            <a:r>
              <a:rPr lang="en-US" sz="1800" dirty="0" smtClean="0">
                <a:sym typeface="Wingdings" panose="05000000000000000000" pitchFamily="2" charset="2"/>
              </a:rPr>
              <a:t></a:t>
            </a:r>
            <a:r>
              <a:rPr lang="en-US" sz="2000" dirty="0" smtClean="0">
                <a:sym typeface="Wingdings" panose="05000000000000000000" pitchFamily="2" charset="2"/>
              </a:rPr>
              <a:t> shows “hidden” files/folders</a:t>
            </a:r>
            <a:endParaRPr lang="en-US" sz="2000" dirty="0"/>
          </a:p>
          <a:p>
            <a:endParaRPr lang="en-US" sz="2800" dirty="0" smtClean="0">
              <a:sym typeface="Wingdings" panose="05000000000000000000" pitchFamily="2" charset="2"/>
            </a:endParaRP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89300"/>
            <a:ext cx="6952384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9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Text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 smtClean="0"/>
              <a:t>Editing plaintext files. </a:t>
            </a:r>
          </a:p>
          <a:p>
            <a:pPr marL="0" indent="0" fontAlgn="base">
              <a:buNone/>
            </a:pPr>
            <a:r>
              <a:rPr lang="en-US" dirty="0" smtClean="0"/>
              <a:t>Used for scripting.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Vim</a:t>
            </a:r>
            <a:r>
              <a:rPr lang="en-US" dirty="0"/>
              <a:t> </a:t>
            </a:r>
            <a:r>
              <a:rPr lang="en-US" dirty="0" smtClean="0"/>
              <a:t>/ VI</a:t>
            </a:r>
            <a:endParaRPr lang="en-US" sz="1600" dirty="0"/>
          </a:p>
          <a:p>
            <a:pPr fontAlgn="base"/>
            <a:r>
              <a:rPr lang="en-US" dirty="0" err="1" smtClean="0"/>
              <a:t>gEdit</a:t>
            </a:r>
            <a:endParaRPr lang="en-US" dirty="0" smtClean="0"/>
          </a:p>
          <a:p>
            <a:pPr fontAlgn="base"/>
            <a:r>
              <a:rPr lang="en-US" dirty="0" smtClean="0"/>
              <a:t>Nano</a:t>
            </a:r>
            <a:r>
              <a:rPr lang="en-US" dirty="0"/>
              <a:t> </a:t>
            </a:r>
            <a:endParaRPr lang="en-US" sz="1600" dirty="0"/>
          </a:p>
          <a:p>
            <a:pPr fontAlgn="base"/>
            <a:r>
              <a:rPr lang="en-US" dirty="0" err="1" smtClean="0"/>
              <a:t>Emacs</a:t>
            </a:r>
            <a:endParaRPr lang="en-US" dirty="0" smtClean="0"/>
          </a:p>
          <a:p>
            <a:pPr fontAlgn="base"/>
            <a:r>
              <a:rPr lang="en-US" dirty="0" err="1" smtClean="0"/>
              <a:t>leafpad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29000"/>
            <a:ext cx="54864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1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Shell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/>
              <a:t>Anything you put on a command line can go in a </a:t>
            </a:r>
            <a:r>
              <a:rPr lang="en-US" sz="2800" dirty="0" smtClean="0"/>
              <a:t>script. </a:t>
            </a:r>
          </a:p>
          <a:p>
            <a:pPr fontAlgn="base"/>
            <a:r>
              <a:rPr lang="en-US" sz="2800" dirty="0" smtClean="0"/>
              <a:t>Text </a:t>
            </a:r>
            <a:r>
              <a:rPr lang="en-US" sz="2800" dirty="0"/>
              <a:t>file that begins with #!/bin/bash </a:t>
            </a:r>
            <a:endParaRPr lang="en-US" sz="2800" dirty="0" smtClean="0"/>
          </a:p>
          <a:p>
            <a:pPr fontAlgn="base"/>
            <a:r>
              <a:rPr lang="en-US" sz="2800" dirty="0" smtClean="0"/>
              <a:t>Usually </a:t>
            </a:r>
            <a:r>
              <a:rPr lang="en-US" sz="2800" dirty="0"/>
              <a:t>have .</a:t>
            </a:r>
            <a:r>
              <a:rPr lang="en-US" sz="2800" dirty="0" err="1"/>
              <a:t>sh</a:t>
            </a:r>
            <a:r>
              <a:rPr lang="en-US" sz="2800" dirty="0"/>
              <a:t> file extension (but doesn’t need it) </a:t>
            </a:r>
          </a:p>
          <a:p>
            <a:pPr fontAlgn="base"/>
            <a:r>
              <a:rPr lang="en-US" sz="2800" dirty="0"/>
              <a:t>Must be set to </a:t>
            </a:r>
            <a:r>
              <a:rPr lang="en-US" sz="2800" dirty="0" smtClean="0"/>
              <a:t>executable</a:t>
            </a:r>
          </a:p>
          <a:p>
            <a:pPr lvl="1" fontAlgn="base"/>
            <a:r>
              <a:rPr lang="en-US" sz="2400" dirty="0" smtClean="0"/>
              <a:t>Use the </a:t>
            </a:r>
            <a:r>
              <a:rPr lang="en-US" sz="2400" dirty="0" err="1" smtClean="0"/>
              <a:t>chmod</a:t>
            </a:r>
            <a:r>
              <a:rPr lang="en-US" sz="2400" dirty="0" smtClean="0"/>
              <a:t> command</a:t>
            </a:r>
          </a:p>
          <a:p>
            <a:pPr marL="914400" lvl="2" indent="0" fontAlgn="base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755 &lt;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Linux Shell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Test </a:t>
            </a:r>
            <a:r>
              <a:rPr lang="en-US" dirty="0"/>
              <a:t>it </a:t>
            </a:r>
            <a:endParaRPr lang="en-US" dirty="0" smtClean="0"/>
          </a:p>
          <a:p>
            <a:pPr fontAlgn="base"/>
            <a:r>
              <a:rPr lang="en-US" sz="2800" dirty="0" smtClean="0"/>
              <a:t>vim test.sh</a:t>
            </a:r>
          </a:p>
          <a:p>
            <a:pPr marL="457200" lvl="1" indent="0" fontAlgn="base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457200" lvl="1" indent="0" fontAlgn="base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Hashtag / Pound used for comments / ignored</a:t>
            </a:r>
          </a:p>
          <a:p>
            <a:pPr marL="457200" lvl="1" indent="0" fontAlgn="base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“Hello World!”</a:t>
            </a:r>
          </a:p>
          <a:p>
            <a:pPr marL="457200" lvl="1" indent="0" fontAlgn="base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fontAlgn="base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fontAlgn="base"/>
            <a:r>
              <a:rPr lang="en-US" sz="2800" dirty="0"/>
              <a:t>Run </a:t>
            </a:r>
            <a:r>
              <a:rPr lang="en-US" sz="2800" dirty="0" smtClean="0"/>
              <a:t>it</a:t>
            </a:r>
          </a:p>
          <a:p>
            <a:pPr marL="457200" lvl="1" indent="0" fontAlgn="base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755 test.sh</a:t>
            </a:r>
          </a:p>
          <a:p>
            <a:pPr marL="457200" lvl="1" indent="0" fontAlgn="base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./test.sh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04800"/>
            <a:ext cx="252627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4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handout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1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Principles:</a:t>
            </a:r>
          </a:p>
          <a:p>
            <a:pPr marL="457200" indent="-457200">
              <a:spcAft>
                <a:spcPts val="600"/>
              </a:spcAft>
            </a:pPr>
            <a:r>
              <a:rPr lang="en-US" sz="2800" dirty="0" smtClean="0"/>
              <a:t>Least </a:t>
            </a:r>
            <a:r>
              <a:rPr lang="en-US" sz="2800" dirty="0"/>
              <a:t>Privilege</a:t>
            </a:r>
          </a:p>
          <a:p>
            <a:pPr marL="457200" indent="-457200">
              <a:spcAft>
                <a:spcPts val="600"/>
              </a:spcAft>
            </a:pPr>
            <a:r>
              <a:rPr lang="en-US" sz="2800" dirty="0"/>
              <a:t>Layering</a:t>
            </a:r>
          </a:p>
          <a:p>
            <a:pPr marL="457200" indent="-457200">
              <a:spcAft>
                <a:spcPts val="600"/>
              </a:spcAft>
            </a:pPr>
            <a:r>
              <a:rPr lang="en-US" sz="2800" dirty="0"/>
              <a:t>Abstraction</a:t>
            </a:r>
          </a:p>
          <a:p>
            <a:pPr marL="457200" indent="-457200">
              <a:spcAft>
                <a:spcPts val="600"/>
              </a:spcAft>
            </a:pPr>
            <a:r>
              <a:rPr lang="en-US" sz="2800" dirty="0"/>
              <a:t>Information Hiding</a:t>
            </a:r>
          </a:p>
          <a:p>
            <a:pPr marL="457200" indent="-457200">
              <a:spcAft>
                <a:spcPts val="600"/>
              </a:spcAft>
            </a:pPr>
            <a:r>
              <a:rPr lang="en-US" sz="2800" dirty="0"/>
              <a:t>Modularity</a:t>
            </a:r>
          </a:p>
          <a:p>
            <a:pPr marL="457200" indent="-457200">
              <a:spcAft>
                <a:spcPts val="600"/>
              </a:spcAft>
            </a:pPr>
            <a:r>
              <a:rPr lang="en-US" sz="2800" dirty="0"/>
              <a:t>Simplicity of </a:t>
            </a:r>
            <a:r>
              <a:rPr lang="en-US" sz="2800" dirty="0" smtClean="0"/>
              <a:t>Design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operating system</a:t>
            </a:r>
            <a:r>
              <a:rPr lang="en-US" sz="2800" dirty="0"/>
              <a:t> (</a:t>
            </a:r>
            <a:r>
              <a:rPr lang="en-US" sz="2800" b="1" dirty="0"/>
              <a:t>OS</a:t>
            </a:r>
            <a:r>
              <a:rPr lang="en-US" sz="2800" dirty="0"/>
              <a:t>) is </a:t>
            </a:r>
            <a:r>
              <a:rPr lang="en-US" sz="2800" dirty="0">
                <a:hlinkClick r:id="rId3" tooltip="System software"/>
              </a:rPr>
              <a:t>system software</a:t>
            </a:r>
            <a:r>
              <a:rPr lang="en-US" sz="2800" dirty="0"/>
              <a:t> that manages </a:t>
            </a:r>
            <a:r>
              <a:rPr lang="en-US" sz="2800" dirty="0">
                <a:hlinkClick r:id="rId4" tooltip="Computer hardware"/>
              </a:rPr>
              <a:t>computer hardware</a:t>
            </a:r>
            <a:r>
              <a:rPr lang="en-US" sz="2800" dirty="0"/>
              <a:t> and </a:t>
            </a:r>
            <a:r>
              <a:rPr lang="en-US" sz="2800" dirty="0">
                <a:hlinkClick r:id="rId5" tooltip="Computer software"/>
              </a:rPr>
              <a:t>software</a:t>
            </a:r>
            <a:r>
              <a:rPr lang="en-US" sz="2800" dirty="0"/>
              <a:t> </a:t>
            </a:r>
            <a:r>
              <a:rPr lang="en-US" sz="2800" dirty="0" smtClean="0"/>
              <a:t>resources (memory, IO, network) </a:t>
            </a:r>
            <a:r>
              <a:rPr lang="en-US" sz="2800" dirty="0"/>
              <a:t>and provides common </a:t>
            </a:r>
            <a:r>
              <a:rPr lang="en-US" sz="2800" dirty="0">
                <a:hlinkClick r:id="rId6" tooltip="Operating system services"/>
              </a:rPr>
              <a:t>services</a:t>
            </a:r>
            <a:r>
              <a:rPr lang="en-US" sz="2800" dirty="0"/>
              <a:t> for </a:t>
            </a:r>
            <a:r>
              <a:rPr lang="en-US" sz="2800" dirty="0">
                <a:hlinkClick r:id="rId7" tooltip="Computer program"/>
              </a:rPr>
              <a:t>computer programs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Acts </a:t>
            </a:r>
            <a:r>
              <a:rPr lang="en-US" sz="2800" dirty="0"/>
              <a:t>as an intermediary between programs and the computer </a:t>
            </a:r>
            <a:r>
              <a:rPr lang="en-US" sz="2800" dirty="0" smtClean="0"/>
              <a:t>hardware.</a:t>
            </a:r>
          </a:p>
          <a:p>
            <a:r>
              <a:rPr lang="en-US" sz="2800" dirty="0" smtClean="0"/>
              <a:t>Examples?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File:Operating system placement.sv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1864043"/>
            <a:ext cx="2381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76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4864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Computer Basics: Understanding Operating Systems</a:t>
            </a:r>
            <a:br>
              <a:rPr lang="en-US" sz="2800" dirty="0"/>
            </a:b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www.youtube.com/watch?v=pTdSs8kQqSA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TdSs8kQqSA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57200" y="457200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Clients vs.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4008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computer network diagram of </a:t>
            </a:r>
            <a:r>
              <a:rPr lang="en-US" sz="2800" b="1" dirty="0"/>
              <a:t>clients</a:t>
            </a:r>
            <a:r>
              <a:rPr lang="en-US" sz="2800" dirty="0"/>
              <a:t> communicating with a </a:t>
            </a:r>
            <a:r>
              <a:rPr lang="en-US" sz="2800" b="1" dirty="0"/>
              <a:t>server</a:t>
            </a:r>
            <a:r>
              <a:rPr lang="en-US" sz="2800" dirty="0"/>
              <a:t> via the Internet. The </a:t>
            </a:r>
            <a:r>
              <a:rPr lang="en-US" sz="2800" b="1" dirty="0" smtClean="0"/>
              <a:t>client</a:t>
            </a:r>
            <a:r>
              <a:rPr lang="en-US" sz="2800" dirty="0" smtClean="0"/>
              <a:t>–</a:t>
            </a:r>
            <a:r>
              <a:rPr lang="en-US" sz="2800" b="1" dirty="0" smtClean="0"/>
              <a:t>server </a:t>
            </a:r>
            <a:r>
              <a:rPr lang="en-US" sz="2800" dirty="0" smtClean="0"/>
              <a:t>model </a:t>
            </a:r>
            <a:r>
              <a:rPr lang="en-US" sz="2800" dirty="0"/>
              <a:t>is a distributed application structure that partitions tasks or workloads between the providers of a resource or service, called </a:t>
            </a:r>
            <a:r>
              <a:rPr lang="en-US" sz="2800" b="1" dirty="0"/>
              <a:t>servers</a:t>
            </a:r>
            <a:r>
              <a:rPr lang="en-US" sz="2800" dirty="0"/>
              <a:t>, and service requesters, called </a:t>
            </a:r>
            <a:r>
              <a:rPr lang="en-US" sz="2800" b="1" dirty="0"/>
              <a:t>clients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 descr="https://upload.wikimedia.org/wikipedia/commons/thumb/c/c9/Client-server-model.svg/2000px-Client-server-mode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4800"/>
            <a:ext cx="317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8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Clients</a:t>
            </a:r>
          </a:p>
          <a:p>
            <a:r>
              <a:rPr lang="en-US" dirty="0" smtClean="0"/>
              <a:t>Windows 10, 8, 7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Servers</a:t>
            </a:r>
          </a:p>
          <a:p>
            <a:r>
              <a:rPr lang="en-US" dirty="0" smtClean="0"/>
              <a:t>Windows Server 2016,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5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Introduction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Shortcuts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www.shortcutworld.com/en/win/Windows-Run-Commands.html</a:t>
            </a:r>
            <a:endParaRPr lang="en-US" dirty="0" smtClean="0"/>
          </a:p>
          <a:p>
            <a:r>
              <a:rPr lang="en-US" dirty="0" smtClean="0"/>
              <a:t>See PDF on toolkit drive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9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Tools</a:t>
            </a:r>
          </a:p>
          <a:p>
            <a:r>
              <a:rPr lang="en-US" dirty="0" err="1" smtClean="0"/>
              <a:t>GodMode</a:t>
            </a:r>
            <a:endParaRPr lang="en-US" dirty="0" smtClean="0"/>
          </a:p>
          <a:p>
            <a:r>
              <a:rPr lang="en-US" dirty="0" err="1" smtClean="0"/>
              <a:t>SysInternals</a:t>
            </a:r>
            <a:r>
              <a:rPr lang="en-US" dirty="0" smtClean="0"/>
              <a:t> Suite</a:t>
            </a:r>
          </a:p>
          <a:p>
            <a:r>
              <a:rPr lang="en-US" dirty="0" smtClean="0"/>
              <a:t>MBSA</a:t>
            </a:r>
          </a:p>
          <a:p>
            <a:r>
              <a:rPr lang="en-US" dirty="0" smtClean="0"/>
              <a:t>Malicious software removal tool</a:t>
            </a:r>
          </a:p>
          <a:p>
            <a:r>
              <a:rPr lang="en-US" dirty="0" err="1" smtClean="0"/>
              <a:t>Powershell</a:t>
            </a:r>
            <a:r>
              <a:rPr lang="en-US" dirty="0" smtClean="0"/>
              <a:t> / Command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Viruses, Worms, and Spyware, Oh My! &amp;quot;&quot;/&gt;&lt;property id=&quot;20307&quot; value=&quot;256&quot;/&gt;&lt;/object&gt;&lt;object type=&quot;3&quot; unique_id=&quot;10005&quot;&gt;&lt;property id=&quot;20148&quot; value=&quot;5&quot;/&gt;&lt;property id=&quot;20300&quot; value=&quot;Slide 6&quot;/&gt;&lt;property id=&quot;20307&quot; value=&quot;298&quot;/&gt;&lt;/object&gt;&lt;object type=&quot;3&quot; unique_id=&quot;10006&quot;&gt;&lt;property id=&quot;20148&quot; value=&quot;5&quot;/&gt;&lt;property id=&quot;20300&quot; value=&quot;Slide 7&quot;/&gt;&lt;property id=&quot;20307&quot; value=&quot;299&quot;/&gt;&lt;/object&gt;&lt;object type=&quot;3&quot; unique_id=&quot;10008&quot;&gt;&lt;property id=&quot;20148&quot; value=&quot;5&quot;/&gt;&lt;property id=&quot;20300&quot; value=&quot;Slide 9 - &amp;quot;The Biggest Internet Danger&amp;quot;&quot;/&gt;&lt;property id=&quot;20307&quot; value=&quot;304&quot;/&gt;&lt;/object&gt;&lt;object type=&quot;3&quot; unique_id=&quot;10009&quot;&gt;&lt;property id=&quot;20148&quot; value=&quot;5&quot;/&gt;&lt;property id=&quot;20300&quot; value=&quot;Slide 21 - &amp;quot;What is Privacy?&amp;quot;&quot;/&gt;&lt;property id=&quot;20307&quot; value=&quot;309&quot;/&gt;&lt;/object&gt;&lt;object type=&quot;3&quot; unique_id=&quot;10010&quot;&gt;&lt;property id=&quot;20148&quot; value=&quot;5&quot;/&gt;&lt;property id=&quot;20300&quot; value=&quot;Slide 22 - &amp;quot;The Problem&amp;quot;&quot;/&gt;&lt;property id=&quot;20307&quot; value=&quot;310&quot;/&gt;&lt;/object&gt;&lt;object type=&quot;3&quot; unique_id=&quot;10011&quot;&gt;&lt;property id=&quot;20148&quot; value=&quot;5&quot;/&gt;&lt;property id=&quot;20300&quot; value=&quot;Slide 23 - &amp;quot;What is Personal Information?&amp;quot;&quot;/&gt;&lt;property id=&quot;20307&quot; value=&quot;319&quot;/&gt;&lt;/object&gt;&lt;object type=&quot;3&quot; unique_id=&quot;10012&quot;&gt;&lt;property id=&quot;20148&quot; value=&quot;5&quot;/&gt;&lt;property id=&quot;20300&quot; value=&quot;Slide 24&quot;/&gt;&lt;property id=&quot;20307&quot; value=&quot;311&quot;/&gt;&lt;/object&gt;&lt;object type=&quot;3&quot; unique_id=&quot;10013&quot;&gt;&lt;property id=&quot;20148&quot; value=&quot;5&quot;/&gt;&lt;property id=&quot;20300&quot; value=&quot;Slide 25 - &amp;quot;Identity Theft&amp;quot;&quot;/&gt;&lt;property id=&quot;20307&quot; value=&quot;305&quot;/&gt;&lt;/object&gt;&lt;object type=&quot;3&quot; unique_id=&quot;10014&quot;&gt;&lt;property id=&quot;20148&quot; value=&quot;5&quot;/&gt;&lt;property id=&quot;20300&quot; value=&quot;Slide 26&quot;/&gt;&lt;property id=&quot;20307&quot; value=&quot;312&quot;/&gt;&lt;/object&gt;&lt;object type=&quot;3&quot; unique_id=&quot;10015&quot;&gt;&lt;property id=&quot;20148&quot; value=&quot;5&quot;/&gt;&lt;property id=&quot;20300&quot; value=&quot;Slide 27 - &amp;quot;What’s in your wallet (or phone)?&amp;quot;&quot;/&gt;&lt;property id=&quot;20307&quot; value=&quot;313&quot;/&gt;&lt;/object&gt;&lt;object type=&quot;3&quot; unique_id=&quot;10016&quot;&gt;&lt;property id=&quot;20148&quot; value=&quot;5&quot;/&gt;&lt;property id=&quot;20300&quot; value=&quot;Slide 28 - &amp;quot;Use of Social Security Number (SSN)&amp;quot;&quot;/&gt;&lt;property id=&quot;20307&quot; value=&quot;315&quot;/&gt;&lt;/object&gt;&lt;object type=&quot;3&quot; unique_id=&quot;10017&quot;&gt;&lt;property id=&quot;20148&quot; value=&quot;5&quot;/&gt;&lt;property id=&quot;20300&quot; value=&quot;Slide 29 - &amp;quot;ID Theft Prevention&amp;quot;&quot;/&gt;&lt;property id=&quot;20307&quot; value=&quot;307&quot;/&gt;&lt;/object&gt;&lt;object type=&quot;3&quot; unique_id=&quot;10018&quot;&gt;&lt;property id=&quot;20148&quot; value=&quot;5&quot;/&gt;&lt;property id=&quot;20300&quot; value=&quot;Slide 30 - &amp;quot;If You’re a Victim&amp;quot;&quot;/&gt;&lt;property id=&quot;20307&quot; value=&quot;316&quot;/&gt;&lt;/object&gt;&lt;object type=&quot;3&quot; unique_id=&quot;10019&quot;&gt;&lt;property id=&quot;20148&quot; value=&quot;5&quot;/&gt;&lt;property id=&quot;20300&quot; value=&quot;Slide 31 - &amp;quot;If You’re a Victim&amp;quot;&quot;/&gt;&lt;property id=&quot;20307&quot; value=&quot;317&quot;/&gt;&lt;/object&gt;&lt;object type=&quot;3&quot; unique_id=&quot;10020&quot;&gt;&lt;property id=&quot;20148&quot; value=&quot;5&quot;/&gt;&lt;property id=&quot;20300&quot; value=&quot;Slide 32 - &amp;quot;FTC Resources&amp;quot;&quot;/&gt;&lt;property id=&quot;20307&quot; value=&quot;318&quot;/&gt;&lt;/object&gt;&lt;object type=&quot;3&quot; unique_id=&quot;10022&quot;&gt;&lt;property id=&quot;20148&quot; value=&quot;5&quot;/&gt;&lt;property id=&quot;20300&quot; value=&quot;Slide 33 - &amp;quot;Remember&amp;quot;&quot;/&gt;&lt;property id=&quot;20307&quot; value=&quot;308&quot;/&gt;&lt;/object&gt;&lt;object type=&quot;3&quot; unique_id=&quot;10023&quot;&gt;&lt;property id=&quot;20148&quot; value=&quot;5&quot;/&gt;&lt;property id=&quot;20300&quot; value=&quot;Slide 37 - &amp;quot;Contact Info&amp;quot;&quot;/&gt;&lt;property id=&quot;20307&quot; value=&quot;282&quot;/&gt;&lt;/object&gt;&lt;object type=&quot;3&quot; unique_id=&quot;10200&quot;&gt;&lt;property id=&quot;20148&quot; value=&quot;5&quot;/&gt;&lt;property id=&quot;20300&quot; value=&quot;Slide 2 - &amp;quot;Protecting yourself from the evils of the Internet&amp;quot;&quot;/&gt;&lt;property id=&quot;20307&quot; value=&quot;320&quot;/&gt;&lt;/object&gt;&lt;object type=&quot;3&quot; unique_id=&quot;10201&quot;&gt;&lt;property id=&quot;20148&quot; value=&quot;5&quot;/&gt;&lt;property id=&quot;20300&quot; value=&quot;Slide 10 - &amp;quot;The Biggest Internet Danger&amp;quot;&quot;/&gt;&lt;property id=&quot;20307&quot; value=&quot;321&quot;/&gt;&lt;/object&gt;&lt;object type=&quot;3&quot; unique_id=&quot;10299&quot;&gt;&lt;property id=&quot;20148&quot; value=&quot;5&quot;/&gt;&lt;property id=&quot;20300&quot; value=&quot;Slide 3 - &amp;quot;Identity Paradox&amp;quot;&quot;/&gt;&lt;property id=&quot;20307&quot; value=&quot;323&quot;/&gt;&lt;/object&gt;&lt;object type=&quot;3&quot; unique_id=&quot;10300&quot;&gt;&lt;property id=&quot;20148&quot; value=&quot;5&quot;/&gt;&lt;property id=&quot;20300&quot; value=&quot;Slide 4 - &amp;quot;Introduction&amp;quot;&quot;/&gt;&lt;property id=&quot;20307&quot; value=&quot;324&quot;/&gt;&lt;/object&gt;&lt;object type=&quot;3&quot; unique_id=&quot;10301&quot;&gt;&lt;property id=&quot;20148&quot; value=&quot;5&quot;/&gt;&lt;property id=&quot;20300&quot; value=&quot;Slide 5&quot;/&gt;&lt;property id=&quot;20307&quot; value=&quot;325&quot;/&gt;&lt;/object&gt;&lt;object type=&quot;3&quot; unique_id=&quot;10302&quot;&gt;&lt;property id=&quot;20148&quot; value=&quot;5&quot;/&gt;&lt;property id=&quot;20300&quot; value=&quot;Slide 8&quot;/&gt;&lt;property id=&quot;20307&quot; value=&quot;326&quot;/&gt;&lt;/object&gt;&lt;object type=&quot;3&quot; unique_id=&quot;10303&quot;&gt;&lt;property id=&quot;20148&quot; value=&quot;5&quot;/&gt;&lt;property id=&quot;20300&quot; value=&quot;Slide 11 - &amp;quot;Internet Threats&amp;quot;&quot;/&gt;&lt;property id=&quot;20307&quot; value=&quot;328&quot;/&gt;&lt;/object&gt;&lt;object type=&quot;3&quot; unique_id=&quot;10304&quot;&gt;&lt;property id=&quot;20148&quot; value=&quot;5&quot;/&gt;&lt;property id=&quot;20300&quot; value=&quot;Slide 18 - &amp;quot;The Easiest Hack&amp;quot;&quot;/&gt;&lt;property id=&quot;20307&quot; value=&quot;331&quot;/&gt;&lt;/object&gt;&lt;object type=&quot;3&quot; unique_id=&quot;10305&quot;&gt;&lt;property id=&quot;20148&quot; value=&quot;5&quot;/&gt;&lt;property id=&quot;20300&quot; value=&quot;Slide 19 - &amp;quot;Social Engineering&amp;quot;&quot;/&gt;&lt;property id=&quot;20307&quot; value=&quot;332&quot;/&gt;&lt;/object&gt;&lt;object type=&quot;3&quot; unique_id=&quot;10519&quot;&gt;&lt;property id=&quot;20148&quot; value=&quot;5&quot;/&gt;&lt;property id=&quot;20300&quot; value=&quot;Slide 12 - &amp;quot;Malware&amp;quot;&quot;/&gt;&lt;property id=&quot;20307&quot; value=&quot;333&quot;/&gt;&lt;/object&gt;&lt;object type=&quot;3&quot; unique_id=&quot;10520&quot;&gt;&lt;property id=&quot;20148&quot; value=&quot;5&quot;/&gt;&lt;property id=&quot;20300&quot; value=&quot;Slide 13 - &amp;quot;Spyware&amp;quot;&quot;/&gt;&lt;property id=&quot;20307&quot; value=&quot;334&quot;/&gt;&lt;/object&gt;&lt;object type=&quot;3&quot; unique_id=&quot;10521&quot;&gt;&lt;property id=&quot;20148&quot; value=&quot;5&quot;/&gt;&lt;property id=&quot;20300&quot; value=&quot;Slide 14 - &amp;quot;Information Leakage&amp;quot;&quot;/&gt;&lt;property id=&quot;20307&quot; value=&quot;335&quot;/&gt;&lt;/object&gt;&lt;object type=&quot;3&quot; unique_id=&quot;10598&quot;&gt;&lt;property id=&quot;20148&quot; value=&quot;5&quot;/&gt;&lt;property id=&quot;20300&quot; value=&quot;Slide 34 - &amp;quot;CyberSecurity Tips&amp;quot;&quot;/&gt;&lt;property id=&quot;20307&quot; value=&quot;336&quot;/&gt;&lt;/object&gt;&lt;object type=&quot;3&quot; unique_id=&quot;10761&quot;&gt;&lt;property id=&quot;20148&quot; value=&quot;5&quot;/&gt;&lt;property id=&quot;20300&quot; value=&quot;Slide 15 - &amp;quot;Phishing example&amp;quot;&quot;/&gt;&lt;property id=&quot;20307&quot; value=&quot;337&quot;/&gt;&lt;/object&gt;&lt;object type=&quot;3&quot; unique_id=&quot;10762&quot;&gt;&lt;property id=&quot;20148&quot; value=&quot;5&quot;/&gt;&lt;property id=&quot;20300&quot; value=&quot;Slide 16&quot;/&gt;&lt;property id=&quot;20307&quot; value=&quot;338&quot;/&gt;&lt;/object&gt;&lt;object type=&quot;3&quot; unique_id=&quot;10763&quot;&gt;&lt;property id=&quot;20148&quot; value=&quot;5&quot;/&gt;&lt;property id=&quot;20300&quot; value=&quot;Slide 17 - &amp;quot;Facebook safety&amp;quot;&quot;/&gt;&lt;property id=&quot;20307&quot; value=&quot;339&quot;/&gt;&lt;/object&gt;&lt;object type=&quot;3&quot; unique_id=&quot;10764&quot;&gt;&lt;property id=&quot;20148&quot; value=&quot;5&quot;/&gt;&lt;property id=&quot;20300&quot; value=&quot;Slide 35 - &amp;quot;Passwords are like Gum&amp;quot;&quot;/&gt;&lt;property id=&quot;20307&quot; value=&quot;340&quot;/&gt;&lt;/object&gt;&lt;object type=&quot;3&quot; unique_id=&quot;10850&quot;&gt;&lt;property id=&quot;20148&quot; value=&quot;5&quot;/&gt;&lt;property id=&quot;20300&quot; value=&quot;Slide 20 - &amp;quot;Social Engineering&amp;quot;&quot;/&gt;&lt;property id=&quot;20307&quot; value=&quot;341&quot;/&gt;&lt;/object&gt;&lt;object type=&quot;3&quot; unique_id=&quot;10980&quot;&gt;&lt;property id=&quot;20148&quot; value=&quot;5&quot;/&gt;&lt;property id=&quot;20300&quot; value=&quot;Slide 36 - &amp;quot;Web Resources&amp;quot;&quot;/&gt;&lt;property id=&quot;20307&quot; value=&quot;34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7340</TotalTime>
  <Words>1069</Words>
  <Application>Microsoft Office PowerPoint</Application>
  <PresentationFormat>On-screen Show (4:3)</PresentationFormat>
  <Paragraphs>282</Paragraphs>
  <Slides>38</Slides>
  <Notes>18</Notes>
  <HiddenSlides>2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Computer Operating Systems</vt:lpstr>
      <vt:lpstr>Cybersecurity First Principles</vt:lpstr>
      <vt:lpstr>Goals of Cybersecurity</vt:lpstr>
      <vt:lpstr>What is an Operating System?</vt:lpstr>
      <vt:lpstr>Computer Basics: Understanding Operating Systems https://www.youtube.com/watch?v=pTdSs8kQqSA </vt:lpstr>
      <vt:lpstr>Clients vs. Servers</vt:lpstr>
      <vt:lpstr>Microsoft Operating Systems</vt:lpstr>
      <vt:lpstr>Microsoft Operating Systems</vt:lpstr>
      <vt:lpstr>Microsoft Operating Systems</vt:lpstr>
      <vt:lpstr>Windows Security Policies</vt:lpstr>
      <vt:lpstr>Windows Control Panel</vt:lpstr>
      <vt:lpstr>Microsoft Operating Systems</vt:lpstr>
      <vt:lpstr>Windows Server </vt:lpstr>
      <vt:lpstr>Linux Operating Systems</vt:lpstr>
      <vt:lpstr>Linux Operating Systems</vt:lpstr>
      <vt:lpstr>Linux / Unix History</vt:lpstr>
      <vt:lpstr>Linux</vt:lpstr>
      <vt:lpstr>Why Linux?</vt:lpstr>
      <vt:lpstr>Disadvantages of Linux</vt:lpstr>
      <vt:lpstr>Linux Distributions</vt:lpstr>
      <vt:lpstr>Differences between Linux Flavors</vt:lpstr>
      <vt:lpstr>Differences with Windows</vt:lpstr>
      <vt:lpstr>X Window System (X)</vt:lpstr>
      <vt:lpstr>Shell</vt:lpstr>
      <vt:lpstr>Linux OS – Root Account</vt:lpstr>
      <vt:lpstr>Linux Operating Systems</vt:lpstr>
      <vt:lpstr>Booting your Raspberry Pi</vt:lpstr>
      <vt:lpstr>Using Linux Terminal</vt:lpstr>
      <vt:lpstr>Linux commands</vt:lpstr>
      <vt:lpstr>Common directories (aka file systems)</vt:lpstr>
      <vt:lpstr>Linux commands</vt:lpstr>
      <vt:lpstr>Linux sudo command</vt:lpstr>
      <vt:lpstr>Linux commands</vt:lpstr>
      <vt:lpstr>Linux Text Editors</vt:lpstr>
      <vt:lpstr>Linux Shell Scripting</vt:lpstr>
      <vt:lpstr>Linux Shell Scripting</vt:lpstr>
      <vt:lpstr>Bash Exercise</vt:lpstr>
      <vt:lpstr>Operating 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</dc:title>
  <dc:creator>Ronald Woerner</dc:creator>
  <cp:lastModifiedBy>Ronald Woerner</cp:lastModifiedBy>
  <cp:revision>257</cp:revision>
  <dcterms:created xsi:type="dcterms:W3CDTF">2006-08-16T00:00:00Z</dcterms:created>
  <dcterms:modified xsi:type="dcterms:W3CDTF">2016-07-21T15:12:34Z</dcterms:modified>
</cp:coreProperties>
</file>