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393" r:id="rId4"/>
    <p:sldId id="394" r:id="rId5"/>
    <p:sldId id="397" r:id="rId6"/>
    <p:sldId id="398" r:id="rId7"/>
    <p:sldId id="399" r:id="rId8"/>
    <p:sldId id="400" r:id="rId9"/>
    <p:sldId id="402" r:id="rId10"/>
    <p:sldId id="408" r:id="rId11"/>
    <p:sldId id="403" r:id="rId12"/>
    <p:sldId id="404" r:id="rId13"/>
    <p:sldId id="401" r:id="rId14"/>
    <p:sldId id="405" r:id="rId15"/>
    <p:sldId id="406" r:id="rId16"/>
    <p:sldId id="407" r:id="rId17"/>
    <p:sldId id="410" r:id="rId18"/>
    <p:sldId id="411" r:id="rId19"/>
    <p:sldId id="409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 autoAdjust="0"/>
    <p:restoredTop sz="91994" autoAdjust="0"/>
  </p:normalViewPr>
  <p:slideViewPr>
    <p:cSldViewPr>
      <p:cViewPr varScale="1">
        <p:scale>
          <a:sx n="60" d="100"/>
          <a:sy n="60" d="100"/>
        </p:scale>
        <p:origin x="-6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2D89A-9642-4C88-B95E-94E733CBB658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F3CD-B119-413C-8255-B51846EB4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6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CYBR 650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Spring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28600"/>
            <a:ext cx="158591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9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CYBR 650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Spring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6095033"/>
            <a:ext cx="1295400" cy="72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80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CIS 406 / 606 Winter 2010-2011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84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CIS 406 / 606 Winter 2010-2011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7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CIS 406 / 606 Winter 2010-2011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43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CIS 406 / 606 Winter 2010-2011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CIS 406 / 606 Winter 2010-2011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720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CIS 406 / 606 Winter 2010-2011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72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CIS 406 / 606 Winter 2010-2011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451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CIS 406 / 606 Winter 2010-2011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713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CIS 406 / 606 Winter 2010-2011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4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CIS 406 / 606 Winter 2010-2011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7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hh847736.aspx" TargetMode="External"/><Relationship Id="rId2" Type="http://schemas.openxmlformats.org/officeDocument/2006/relationships/hyperlink" Target="https://technet.microsoft.com/library/dn425048.aspx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-ways.net/winhex/" TargetMode="External"/><Relationship Id="rId2" Type="http://schemas.openxmlformats.org/officeDocument/2006/relationships/hyperlink" Target="http://www.osforensics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ninite.com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video/wireshark/introduction-to-wireshark/" TargetMode="External"/><Relationship Id="rId2" Type="http://schemas.openxmlformats.org/officeDocument/2006/relationships/hyperlink" Target="https://www.wireshark.or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nmap.org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sectools.org/" TargetMode="External"/><Relationship Id="rId3" Type="http://schemas.openxmlformats.org/officeDocument/2006/relationships/hyperlink" Target="https://www.vulnhub.com/" TargetMode="External"/><Relationship Id="rId7" Type="http://schemas.openxmlformats.org/officeDocument/2006/relationships/hyperlink" Target="http://blogs.bellevue.edu/cybersecurity/index.php/2014/03/24/my-security-bookshelf/" TargetMode="External"/><Relationship Id="rId2" Type="http://schemas.openxmlformats.org/officeDocument/2006/relationships/hyperlink" Target="http://www.networkworld.com/article/2923433/security0/13-must-have-security-tools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blogs.bellevue.edu/cybersecurity/index.php/2014/02/18/whats-in-your-security-wallet/" TargetMode="External"/><Relationship Id="rId5" Type="http://schemas.openxmlformats.org/officeDocument/2006/relationships/hyperlink" Target="http://www.wechall.net/" TargetMode="External"/><Relationship Id="rId4" Type="http://schemas.openxmlformats.org/officeDocument/2006/relationships/hyperlink" Target="http://blog.techorganic.com/" TargetMode="External"/><Relationship Id="rId9" Type="http://schemas.openxmlformats.org/officeDocument/2006/relationships/hyperlink" Target="http://oldergeek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geekstuff.com/" TargetMode="External"/><Relationship Id="rId7" Type="http://schemas.openxmlformats.org/officeDocument/2006/relationships/hyperlink" Target="http://www.networkworld.com/article/2923433/security0/13-must-have-security-tools.html" TargetMode="External"/><Relationship Id="rId2" Type="http://schemas.openxmlformats.org/officeDocument/2006/relationships/hyperlink" Target="http://sectools.org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oldergeeks.com/" TargetMode="External"/><Relationship Id="rId5" Type="http://schemas.openxmlformats.org/officeDocument/2006/relationships/hyperlink" Target="http://www.howtogeek.com/school/" TargetMode="External"/><Relationship Id="rId4" Type="http://schemas.openxmlformats.org/officeDocument/2006/relationships/hyperlink" Target="http://www.howtogeek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hyperlink" Target="https://my.vmware.com/web/vmware/downloads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livecdlist.com/" TargetMode="External"/><Relationship Id="rId4" Type="http://schemas.openxmlformats.org/officeDocument/2006/relationships/hyperlink" Target="http://distrowatch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hostery.com/en/" TargetMode="External"/><Relationship Id="rId2" Type="http://schemas.openxmlformats.org/officeDocument/2006/relationships/hyperlink" Target="https://noscript.net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sandboxie.com/" TargetMode="External"/><Relationship Id="rId4" Type="http://schemas.openxmlformats.org/officeDocument/2006/relationships/hyperlink" Target="https://www.eff.org/privacybadg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0vfTA9LrBM" TargetMode="External"/><Relationship Id="rId2" Type="http://schemas.openxmlformats.org/officeDocument/2006/relationships/hyperlink" Target="https://technet.microsoft.com/en-us/sysinternals/bb842062.aspx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mssmallbiz/archive/2014/07/07/largest-collection-of-free-microsoft-ebooks-ever-including-windows-8-1-windows-8-windows-7-office-2013-office-365-office-2010-sharepoint-2013-dynamics-crm-powershell-exchange-server-lync-2013-system-center-azure-cloud-sql.aspx" TargetMode="External"/><Relationship Id="rId2" Type="http://schemas.openxmlformats.org/officeDocument/2006/relationships/hyperlink" Target="http://blogs.msdn.com/b/mssmallbiz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blogs.msdn.com/b/mssmallbiz/archive/2015/07/07/i-m-giving-away-millions-of-free-microsoft-ebooks-again-including-windows-10-windows-8-1-windows-8-windows-7-office-2013-office-365-sharepoint-2013-dynamics-crm-powershell-exchange-server-lync-2013-system-center-azure-clo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609600"/>
            <a:ext cx="4972697" cy="1905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Toolkits</a:t>
            </a:r>
            <a:endParaRPr lang="en-US" sz="5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http://aimforbrilliance.org/wp-content/themes/aimins/images/aim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06" y="5334000"/>
            <a:ext cx="2579396" cy="84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953000"/>
            <a:ext cx="1752600" cy="1640502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716" y="2552798"/>
            <a:ext cx="2514600" cy="322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16" y="6176604"/>
            <a:ext cx="2438400" cy="60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GodMode</a:t>
            </a:r>
            <a:endParaRPr lang="en-US" dirty="0" smtClean="0"/>
          </a:p>
          <a:p>
            <a:r>
              <a:rPr lang="en-US" sz="2400" dirty="0" smtClean="0"/>
              <a:t>Create a new folder and edit it so </a:t>
            </a:r>
            <a:r>
              <a:rPr lang="en-US" sz="2400" dirty="0"/>
              <a:t>that it is named the following and then press enter.</a:t>
            </a:r>
          </a:p>
          <a:p>
            <a:pPr lvl="1"/>
            <a:r>
              <a:rPr lang="en-US" sz="2000" dirty="0" err="1"/>
              <a:t>GodMode</a:t>
            </a:r>
            <a:r>
              <a:rPr lang="en-US" sz="2000" dirty="0"/>
              <a:t>.{ED7BA470-8E54-465E-825C-99712043E01C}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done, you should have an icon on </a:t>
            </a:r>
            <a:r>
              <a:rPr lang="en-US" sz="2400" dirty="0" smtClean="0"/>
              <a:t>your desktop</a:t>
            </a:r>
          </a:p>
          <a:p>
            <a:endParaRPr lang="en-US" sz="2400" dirty="0"/>
          </a:p>
        </p:txBody>
      </p:sp>
      <p:pic>
        <p:nvPicPr>
          <p:cNvPr id="5" name="Picture 4" descr="http://www.bleepstatic.com/tutorials/windows-7/godmode/godmode-ico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477" y="3962400"/>
            <a:ext cx="2079523" cy="2863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5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371600"/>
            <a:ext cx="38100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PowerShell</a:t>
            </a:r>
          </a:p>
          <a:p>
            <a:pPr lvl="1"/>
            <a:r>
              <a:rPr lang="en-US" dirty="0" smtClean="0">
                <a:hlinkClick r:id="rId2"/>
              </a:rPr>
              <a:t>Using Windows PowerShell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PowerShell.exe Command-Line Help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781300" y="6400800"/>
            <a:ext cx="35814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F524738E-2F43-4C10-8764-4B09DCA8ED8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992" y="1676400"/>
            <a:ext cx="51625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8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153400" cy="44196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OSForensics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WinHex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497" y="1524000"/>
            <a:ext cx="55721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2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Patching &amp;  Updating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1534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Ninite</a:t>
            </a:r>
            <a:r>
              <a:rPr lang="en-US" dirty="0"/>
              <a:t> </a:t>
            </a:r>
            <a:r>
              <a:rPr lang="en-US" sz="2800" dirty="0"/>
              <a:t>(</a:t>
            </a:r>
            <a:r>
              <a:rPr lang="en-US" sz="2800" dirty="0">
                <a:hlinkClick r:id="rId2"/>
              </a:rPr>
              <a:t>https://ninite.com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781300" y="6400800"/>
            <a:ext cx="35814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F524738E-2F43-4C10-8764-4B09DCA8ED8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59381"/>
            <a:ext cx="5638800" cy="46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2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Wireshark</a:t>
            </a:r>
            <a:endParaRPr lang="en-US" sz="2800" dirty="0" smtClean="0"/>
          </a:p>
          <a:p>
            <a:endParaRPr lang="en-US" sz="2800" dirty="0" smtClean="0">
              <a:hlinkClick r:id="rId3"/>
            </a:endParaRPr>
          </a:p>
          <a:p>
            <a:endParaRPr lang="en-US" sz="2800" dirty="0">
              <a:hlinkClick r:id="rId3"/>
            </a:endParaRPr>
          </a:p>
          <a:p>
            <a:endParaRPr lang="en-US" sz="2800" dirty="0" smtClean="0">
              <a:hlinkClick r:id="rId3"/>
            </a:endParaRPr>
          </a:p>
          <a:p>
            <a:endParaRPr lang="en-US" sz="2800" dirty="0">
              <a:hlinkClick r:id="rId3"/>
            </a:endParaRPr>
          </a:p>
          <a:p>
            <a:endParaRPr lang="en-US" sz="2800" dirty="0" smtClean="0">
              <a:hlinkClick r:id="rId3"/>
            </a:endParaRPr>
          </a:p>
          <a:p>
            <a:endParaRPr lang="en-US" sz="2800" dirty="0" smtClean="0">
              <a:hlinkClick r:id="rId3"/>
            </a:endParaRPr>
          </a:p>
          <a:p>
            <a:endParaRPr lang="en-US" sz="2800" dirty="0">
              <a:hlinkClick r:id="rId3"/>
            </a:endParaRPr>
          </a:p>
          <a:p>
            <a:endParaRPr lang="en-US" sz="2800" dirty="0" smtClean="0">
              <a:hlinkClick r:id=""/>
            </a:endParaRPr>
          </a:p>
          <a:p>
            <a:pPr marL="0" indent="0">
              <a:buNone/>
            </a:pPr>
            <a:r>
              <a:rPr lang="en-US" sz="2800" dirty="0" smtClean="0">
                <a:hlinkClick r:id=""/>
              </a:rPr>
              <a:t>Introduction video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268" name="Picture 4" descr="http://screenshots.en.sftcdn.net/en/scrn/34000/34498/wireshark-2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95400"/>
            <a:ext cx="5638800" cy="423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1906027" cy="65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3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153400" cy="464820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Nmap / </a:t>
            </a:r>
            <a:r>
              <a:rPr lang="en-US" dirty="0" err="1" smtClean="0">
                <a:hlinkClick r:id="rId2"/>
              </a:rPr>
              <a:t>ZenMap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564" y="1264693"/>
            <a:ext cx="4925508" cy="511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0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7660"/>
            <a:ext cx="7620000" cy="520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0480" y="152400"/>
            <a:ext cx="34290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400" dirty="0"/>
              <a:t>Kali Linux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291138"/>
          </a:xfrm>
        </p:spPr>
        <p:txBody>
          <a:bodyPr>
            <a:normAutofit/>
          </a:bodyPr>
          <a:lstStyle/>
          <a:p>
            <a:r>
              <a:rPr lang="en-US" altLang="en-US" sz="2200" dirty="0" smtClean="0">
                <a:ea typeface="ＭＳ Ｐゴシック" pitchFamily="34" charset="-128"/>
              </a:rPr>
              <a:t>Kali Linux is a </a:t>
            </a:r>
            <a:r>
              <a:rPr lang="en-US" altLang="en-US" sz="2200" dirty="0" err="1" smtClean="0">
                <a:ea typeface="ＭＳ Ｐゴシック" pitchFamily="34" charset="-128"/>
              </a:rPr>
              <a:t>Debian</a:t>
            </a:r>
            <a:r>
              <a:rPr lang="en-US" altLang="en-US" sz="2200" dirty="0" smtClean="0">
                <a:ea typeface="ＭＳ Ｐゴシック" pitchFamily="34" charset="-128"/>
              </a:rPr>
              <a:t>-derived Linux distribution, designed for digital forensics and penetration testing.</a:t>
            </a:r>
          </a:p>
          <a:p>
            <a:r>
              <a:rPr lang="en-US" altLang="en-US" sz="2200" dirty="0" smtClean="0">
                <a:ea typeface="ＭＳ Ｐゴシック" pitchFamily="34" charset="-128"/>
              </a:rPr>
              <a:t>Kali Linux is preinstalled with numerous penetration-testing programs.</a:t>
            </a:r>
          </a:p>
          <a:p>
            <a:r>
              <a:rPr lang="en-US" altLang="en-US" sz="2200" dirty="0" smtClean="0">
                <a:ea typeface="ＭＳ Ｐゴシック" pitchFamily="34" charset="-128"/>
              </a:rPr>
              <a:t>Kali Linux can be run from a hard disk, live CD, or live USB. It is a supported platform of the </a:t>
            </a:r>
            <a:r>
              <a:rPr lang="en-US" altLang="en-US" sz="2200" dirty="0" err="1" smtClean="0">
                <a:ea typeface="ＭＳ Ｐゴシック" pitchFamily="34" charset="-128"/>
              </a:rPr>
              <a:t>Metasploit</a:t>
            </a:r>
            <a:r>
              <a:rPr lang="en-US" altLang="en-US" sz="2200" dirty="0" smtClean="0">
                <a:ea typeface="ＭＳ Ｐゴシック" pitchFamily="34" charset="-128"/>
              </a:rPr>
              <a:t> Project's </a:t>
            </a:r>
            <a:r>
              <a:rPr lang="en-US" altLang="en-US" sz="2200" dirty="0" err="1" smtClean="0">
                <a:ea typeface="ＭＳ Ｐゴシック" pitchFamily="34" charset="-128"/>
              </a:rPr>
              <a:t>Metasploit</a:t>
            </a:r>
            <a:r>
              <a:rPr lang="en-US" altLang="en-US" sz="2200" dirty="0" smtClean="0">
                <a:ea typeface="ＭＳ Ｐゴシック" pitchFamily="34" charset="-128"/>
              </a:rPr>
              <a:t> Framework, a tool for developing and executing security exploits.</a:t>
            </a:r>
          </a:p>
          <a:p>
            <a:r>
              <a:rPr lang="en-US" altLang="en-US" sz="2200" dirty="0" smtClean="0">
                <a:ea typeface="ＭＳ Ｐゴシック" pitchFamily="34" charset="-128"/>
              </a:rPr>
              <a:t>From the creators of </a:t>
            </a:r>
            <a:r>
              <a:rPr lang="en-US" altLang="en-US" sz="2200" dirty="0" err="1" smtClean="0">
                <a:ea typeface="ＭＳ Ｐゴシック" pitchFamily="34" charset="-128"/>
              </a:rPr>
              <a:t>BackTrack</a:t>
            </a:r>
            <a:r>
              <a:rPr lang="en-US" altLang="en-US" sz="2200" dirty="0" smtClean="0">
                <a:ea typeface="ＭＳ Ｐゴシック" pitchFamily="34" charset="-128"/>
              </a:rPr>
              <a:t> comes Kali Linux, the most advanced penetration testing distribution created till now.</a:t>
            </a:r>
          </a:p>
        </p:txBody>
      </p:sp>
      <p:pic>
        <p:nvPicPr>
          <p:cNvPr id="1434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13369"/>
            <a:ext cx="3575050" cy="201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Slide Number Placeholder 6"/>
          <p:cNvSpPr txBox="1">
            <a:spLocks/>
          </p:cNvSpPr>
          <p:nvPr/>
        </p:nvSpPr>
        <p:spPr bwMode="auto"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40000"/>
              </a:spcBef>
              <a:buChar char="•"/>
              <a:defRPr 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40000"/>
              </a:spcBef>
              <a:buChar char="–"/>
              <a:defRPr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fld id="{3C176E05-28EE-43E8-833C-01ABFCDEF17D}" type="slidenum">
              <a:rPr lang="fa-IR" altLang="en-US" sz="180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spcAft>
                  <a:spcPct val="0"/>
                </a:spcAft>
                <a:buFont typeface="Wingdings 2" pitchFamily="18" charset="2"/>
                <a:buNone/>
              </a:pPr>
              <a:t>17</a:t>
            </a:fld>
            <a:endParaRPr lang="fa-IR" altLang="en-US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94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What are your favorite tools / apps / etc.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CYBR 650</a:t>
            </a:r>
          </a:p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Spring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9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Cybersecurity First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9313C1-E672-491F-956F-86844E25C68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1600200"/>
            <a:ext cx="73152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Domain </a:t>
            </a:r>
            <a:r>
              <a:rPr lang="en-US" sz="2800" dirty="0" smtClean="0"/>
              <a:t>Separation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Process </a:t>
            </a:r>
            <a:r>
              <a:rPr lang="en-US" sz="2800" dirty="0" smtClean="0"/>
              <a:t>Isolation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Resource </a:t>
            </a:r>
            <a:r>
              <a:rPr lang="en-US" sz="2800" dirty="0" smtClean="0"/>
              <a:t>Encapsulation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Least </a:t>
            </a:r>
            <a:r>
              <a:rPr lang="en-US" sz="2800" dirty="0" smtClean="0"/>
              <a:t>Privilege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Layering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Abstraction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Information </a:t>
            </a:r>
            <a:r>
              <a:rPr lang="en-US" sz="2800" dirty="0" smtClean="0"/>
              <a:t>Hiding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Modularity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Simplicity of </a:t>
            </a:r>
            <a:r>
              <a:rPr lang="en-US" sz="2800" dirty="0" smtClean="0"/>
              <a:t>Design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Minimization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261" y="1981200"/>
            <a:ext cx="2514600" cy="322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1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err="1" smtClean="0"/>
              <a:t>SysInternals</a:t>
            </a:r>
            <a:endParaRPr lang="en-US" dirty="0" smtClean="0"/>
          </a:p>
          <a:p>
            <a:r>
              <a:rPr lang="en-US" dirty="0" smtClean="0"/>
              <a:t>Wireshark</a:t>
            </a:r>
          </a:p>
          <a:p>
            <a:r>
              <a:rPr lang="en-US" dirty="0" smtClean="0"/>
              <a:t>VMWare Player / </a:t>
            </a:r>
            <a:r>
              <a:rPr lang="en-US" dirty="0" err="1" smtClean="0"/>
              <a:t>VirtualBox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13 must-have security tools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Vuln</a:t>
            </a:r>
            <a:r>
              <a:rPr lang="en-US" dirty="0" smtClean="0">
                <a:hlinkClick r:id="rId3"/>
              </a:rPr>
              <a:t> Hub: https</a:t>
            </a:r>
            <a:r>
              <a:rPr lang="en-US" dirty="0">
                <a:hlinkClick r:id="rId3"/>
              </a:rPr>
              <a:t>://www.vulnhub.com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/>
              <a:t>Brainpan, </a:t>
            </a:r>
            <a:r>
              <a:rPr lang="en-US" dirty="0">
                <a:hlinkClick r:id="rId4"/>
              </a:rPr>
              <a:t>http://blog.techorganic.com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Challenge sites: </a:t>
            </a:r>
            <a:r>
              <a:rPr lang="en-US" dirty="0">
                <a:hlinkClick r:id="rId5"/>
              </a:rPr>
              <a:t>http://www.wechall.net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sz="1500" dirty="0"/>
          </a:p>
          <a:p>
            <a:r>
              <a:rPr lang="en-US" dirty="0">
                <a:hlinkClick r:id="rId6"/>
              </a:rPr>
              <a:t>What’s in Your [Security] Wallet?</a:t>
            </a:r>
            <a:endParaRPr lang="en-US" dirty="0"/>
          </a:p>
          <a:p>
            <a:r>
              <a:rPr lang="en-US" dirty="0">
                <a:hlinkClick r:id="rId7"/>
              </a:rPr>
              <a:t>My Security </a:t>
            </a:r>
            <a:r>
              <a:rPr lang="en-US" dirty="0" smtClean="0">
                <a:hlinkClick r:id="rId7"/>
              </a:rPr>
              <a:t>Bookshelf</a:t>
            </a:r>
            <a:endParaRPr lang="en-US" dirty="0" smtClean="0"/>
          </a:p>
          <a:p>
            <a:endParaRPr lang="en-US" sz="1500" dirty="0"/>
          </a:p>
          <a:p>
            <a:r>
              <a:rPr lang="en-US" dirty="0" smtClean="0">
                <a:hlinkClick r:id="rId8"/>
              </a:rPr>
              <a:t>SecTools.org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Oldergeeks.com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52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of tools, tips, &amp; tricks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9C46E2-65D9-42AA-B3B7-B7527C34A18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676400"/>
            <a:ext cx="8153400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 smtClean="0">
                <a:hlinkClick r:id="rId2"/>
              </a:rPr>
              <a:t>SecTools</a:t>
            </a:r>
            <a:endParaRPr lang="en-US" kern="0" dirty="0" smtClean="0"/>
          </a:p>
          <a:p>
            <a:r>
              <a:rPr lang="en-US" kern="0" dirty="0" smtClean="0">
                <a:hlinkClick r:id="rId3"/>
              </a:rPr>
              <a:t>The Geek Stuff</a:t>
            </a:r>
            <a:endParaRPr lang="en-US" kern="0" dirty="0" smtClean="0"/>
          </a:p>
          <a:p>
            <a:r>
              <a:rPr lang="en-US" dirty="0">
                <a:hlinkClick r:id="rId4"/>
              </a:rPr>
              <a:t>HowToGeek.com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Geek School</a:t>
            </a:r>
            <a:endParaRPr lang="en-US" dirty="0"/>
          </a:p>
          <a:p>
            <a:pPr marL="400050" lvl="1" indent="0">
              <a:buNone/>
            </a:pPr>
            <a:r>
              <a:rPr lang="en-US" sz="3200" dirty="0" err="1">
                <a:hlinkClick r:id="rId6"/>
              </a:rPr>
              <a:t>OlderGeeks</a:t>
            </a:r>
            <a:endParaRPr lang="en-US" sz="3200" dirty="0"/>
          </a:p>
          <a:p>
            <a:pPr marL="400050" lvl="1" indent="0">
              <a:buNone/>
            </a:pPr>
            <a:r>
              <a:rPr lang="en-US" sz="3200" dirty="0">
                <a:hlinkClick r:id="rId7"/>
              </a:rPr>
              <a:t>13 must-have security tools</a:t>
            </a:r>
            <a:endParaRPr lang="en-US" sz="3200" dirty="0"/>
          </a:p>
          <a:p>
            <a:pPr marL="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71560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1534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Players 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VMWare Player / Workstation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Oracle VM VirtualBox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Linux Distros</a:t>
            </a:r>
          </a:p>
          <a:p>
            <a:r>
              <a:rPr lang="en-US" dirty="0">
                <a:hlinkClick r:id="rId4"/>
              </a:rPr>
              <a:t>http://distrowatch.com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http://livecdlist.com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4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&amp; Ad Blockers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153400" cy="4419600"/>
          </a:xfrm>
        </p:spPr>
        <p:txBody>
          <a:bodyPr/>
          <a:lstStyle/>
          <a:p>
            <a:r>
              <a:rPr lang="en-US" dirty="0" smtClean="0"/>
              <a:t>Firefox </a:t>
            </a:r>
            <a:r>
              <a:rPr lang="en-US" dirty="0" smtClean="0">
                <a:hlinkClick r:id="rId2"/>
              </a:rPr>
              <a:t>NoScript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Ghostery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EFF Privacy Badger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Sandboxie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3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42672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SysInternals Suite</a:t>
            </a:r>
            <a:endParaRPr lang="en-US" dirty="0" smtClean="0"/>
          </a:p>
          <a:p>
            <a:r>
              <a:rPr lang="en-US" sz="2800" dirty="0" err="1" smtClean="0"/>
              <a:t>Autoruns</a:t>
            </a:r>
            <a:endParaRPr lang="en-US" sz="2800" dirty="0" smtClean="0"/>
          </a:p>
          <a:p>
            <a:r>
              <a:rPr lang="en-US" sz="2800" dirty="0" smtClean="0"/>
              <a:t>Process Explorer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Video: </a:t>
            </a:r>
          </a:p>
          <a:p>
            <a:pPr marL="0" indent="0">
              <a:buNone/>
            </a:pPr>
            <a:r>
              <a:rPr lang="en-US" sz="2800" dirty="0" smtClean="0"/>
              <a:t>Mark </a:t>
            </a:r>
            <a:r>
              <a:rPr lang="en-US" sz="2800" dirty="0" err="1" smtClean="0"/>
              <a:t>Russinovich</a:t>
            </a:r>
            <a:r>
              <a:rPr lang="en-US" sz="2800" dirty="0" smtClean="0"/>
              <a:t>,   </a:t>
            </a:r>
            <a:r>
              <a:rPr lang="en-US" sz="2800" dirty="0" smtClean="0">
                <a:hlinkClick r:id="rId3"/>
              </a:rPr>
              <a:t>Malware Hunting</a:t>
            </a:r>
            <a:endParaRPr lang="en-US" sz="28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9200"/>
            <a:ext cx="40481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5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3914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Eric </a:t>
            </a:r>
            <a:r>
              <a:rPr lang="en-US" dirty="0" err="1">
                <a:hlinkClick r:id="rId2"/>
              </a:rPr>
              <a:t>Ligman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Collection of FREE Microsoft eBooks</a:t>
            </a:r>
          </a:p>
          <a:p>
            <a:pPr lvl="1"/>
            <a:r>
              <a:rPr lang="en-US" dirty="0">
                <a:hlinkClick r:id="rId3"/>
              </a:rPr>
              <a:t>2014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2015</a:t>
            </a:r>
            <a:endParaRPr lang="en-US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531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Viruses, Worms, and Spyware, Oh My! &amp;quot;&quot;/&gt;&lt;property id=&quot;20307&quot; value=&quot;256&quot;/&gt;&lt;/object&gt;&lt;object type=&quot;3&quot; unique_id=&quot;10005&quot;&gt;&lt;property id=&quot;20148&quot; value=&quot;5&quot;/&gt;&lt;property id=&quot;20300&quot; value=&quot;Slide 6&quot;/&gt;&lt;property id=&quot;20307&quot; value=&quot;298&quot;/&gt;&lt;/object&gt;&lt;object type=&quot;3&quot; unique_id=&quot;10006&quot;&gt;&lt;property id=&quot;20148&quot; value=&quot;5&quot;/&gt;&lt;property id=&quot;20300&quot; value=&quot;Slide 7&quot;/&gt;&lt;property id=&quot;20307&quot; value=&quot;299&quot;/&gt;&lt;/object&gt;&lt;object type=&quot;3&quot; unique_id=&quot;10008&quot;&gt;&lt;property id=&quot;20148&quot; value=&quot;5&quot;/&gt;&lt;property id=&quot;20300&quot; value=&quot;Slide 9 - &amp;quot;The Biggest Internet Danger&amp;quot;&quot;/&gt;&lt;property id=&quot;20307&quot; value=&quot;304&quot;/&gt;&lt;/object&gt;&lt;object type=&quot;3&quot; unique_id=&quot;10009&quot;&gt;&lt;property id=&quot;20148&quot; value=&quot;5&quot;/&gt;&lt;property id=&quot;20300&quot; value=&quot;Slide 21 - &amp;quot;What is Privacy?&amp;quot;&quot;/&gt;&lt;property id=&quot;20307&quot; value=&quot;309&quot;/&gt;&lt;/object&gt;&lt;object type=&quot;3&quot; unique_id=&quot;10010&quot;&gt;&lt;property id=&quot;20148&quot; value=&quot;5&quot;/&gt;&lt;property id=&quot;20300&quot; value=&quot;Slide 22 - &amp;quot;The Problem&amp;quot;&quot;/&gt;&lt;property id=&quot;20307&quot; value=&quot;310&quot;/&gt;&lt;/object&gt;&lt;object type=&quot;3&quot; unique_id=&quot;10011&quot;&gt;&lt;property id=&quot;20148&quot; value=&quot;5&quot;/&gt;&lt;property id=&quot;20300&quot; value=&quot;Slide 23 - &amp;quot;What is Personal Information?&amp;quot;&quot;/&gt;&lt;property id=&quot;20307&quot; value=&quot;319&quot;/&gt;&lt;/object&gt;&lt;object type=&quot;3&quot; unique_id=&quot;10012&quot;&gt;&lt;property id=&quot;20148&quot; value=&quot;5&quot;/&gt;&lt;property id=&quot;20300&quot; value=&quot;Slide 24&quot;/&gt;&lt;property id=&quot;20307&quot; value=&quot;311&quot;/&gt;&lt;/object&gt;&lt;object type=&quot;3&quot; unique_id=&quot;10013&quot;&gt;&lt;property id=&quot;20148&quot; value=&quot;5&quot;/&gt;&lt;property id=&quot;20300&quot; value=&quot;Slide 25 - &amp;quot;Identity Theft&amp;quot;&quot;/&gt;&lt;property id=&quot;20307&quot; value=&quot;305&quot;/&gt;&lt;/object&gt;&lt;object type=&quot;3&quot; unique_id=&quot;10014&quot;&gt;&lt;property id=&quot;20148&quot; value=&quot;5&quot;/&gt;&lt;property id=&quot;20300&quot; value=&quot;Slide 26&quot;/&gt;&lt;property id=&quot;20307&quot; value=&quot;312&quot;/&gt;&lt;/object&gt;&lt;object type=&quot;3&quot; unique_id=&quot;10015&quot;&gt;&lt;property id=&quot;20148&quot; value=&quot;5&quot;/&gt;&lt;property id=&quot;20300&quot; value=&quot;Slide 27 - &amp;quot;What’s in your wallet (or phone)?&amp;quot;&quot;/&gt;&lt;property id=&quot;20307&quot; value=&quot;313&quot;/&gt;&lt;/object&gt;&lt;object type=&quot;3&quot; unique_id=&quot;10016&quot;&gt;&lt;property id=&quot;20148&quot; value=&quot;5&quot;/&gt;&lt;property id=&quot;20300&quot; value=&quot;Slide 28 - &amp;quot;Use of Social Security Number (SSN)&amp;quot;&quot;/&gt;&lt;property id=&quot;20307&quot; value=&quot;315&quot;/&gt;&lt;/object&gt;&lt;object type=&quot;3&quot; unique_id=&quot;10017&quot;&gt;&lt;property id=&quot;20148&quot; value=&quot;5&quot;/&gt;&lt;property id=&quot;20300&quot; value=&quot;Slide 29 - &amp;quot;ID Theft Prevention&amp;quot;&quot;/&gt;&lt;property id=&quot;20307&quot; value=&quot;307&quot;/&gt;&lt;/object&gt;&lt;object type=&quot;3&quot; unique_id=&quot;10018&quot;&gt;&lt;property id=&quot;20148&quot; value=&quot;5&quot;/&gt;&lt;property id=&quot;20300&quot; value=&quot;Slide 30 - &amp;quot;If You’re a Victim&amp;quot;&quot;/&gt;&lt;property id=&quot;20307&quot; value=&quot;316&quot;/&gt;&lt;/object&gt;&lt;object type=&quot;3&quot; unique_id=&quot;10019&quot;&gt;&lt;property id=&quot;20148&quot; value=&quot;5&quot;/&gt;&lt;property id=&quot;20300&quot; value=&quot;Slide 31 - &amp;quot;If You’re a Victim&amp;quot;&quot;/&gt;&lt;property id=&quot;20307&quot; value=&quot;317&quot;/&gt;&lt;/object&gt;&lt;object type=&quot;3&quot; unique_id=&quot;10020&quot;&gt;&lt;property id=&quot;20148&quot; value=&quot;5&quot;/&gt;&lt;property id=&quot;20300&quot; value=&quot;Slide 32 - &amp;quot;FTC Resources&amp;quot;&quot;/&gt;&lt;property id=&quot;20307&quot; value=&quot;318&quot;/&gt;&lt;/object&gt;&lt;object type=&quot;3&quot; unique_id=&quot;10022&quot;&gt;&lt;property id=&quot;20148&quot; value=&quot;5&quot;/&gt;&lt;property id=&quot;20300&quot; value=&quot;Slide 33 - &amp;quot;Remember&amp;quot;&quot;/&gt;&lt;property id=&quot;20307&quot; value=&quot;308&quot;/&gt;&lt;/object&gt;&lt;object type=&quot;3&quot; unique_id=&quot;10023&quot;&gt;&lt;property id=&quot;20148&quot; value=&quot;5&quot;/&gt;&lt;property id=&quot;20300&quot; value=&quot;Slide 37 - &amp;quot;Contact Info&amp;quot;&quot;/&gt;&lt;property id=&quot;20307&quot; value=&quot;282&quot;/&gt;&lt;/object&gt;&lt;object type=&quot;3&quot; unique_id=&quot;10200&quot;&gt;&lt;property id=&quot;20148&quot; value=&quot;5&quot;/&gt;&lt;property id=&quot;20300&quot; value=&quot;Slide 2 - &amp;quot;Protecting yourself from the evils of the Internet&amp;quot;&quot;/&gt;&lt;property id=&quot;20307&quot; value=&quot;320&quot;/&gt;&lt;/object&gt;&lt;object type=&quot;3&quot; unique_id=&quot;10201&quot;&gt;&lt;property id=&quot;20148&quot; value=&quot;5&quot;/&gt;&lt;property id=&quot;20300&quot; value=&quot;Slide 10 - &amp;quot;The Biggest Internet Danger&amp;quot;&quot;/&gt;&lt;property id=&quot;20307&quot; value=&quot;321&quot;/&gt;&lt;/object&gt;&lt;object type=&quot;3&quot; unique_id=&quot;10299&quot;&gt;&lt;property id=&quot;20148&quot; value=&quot;5&quot;/&gt;&lt;property id=&quot;20300&quot; value=&quot;Slide 3 - &amp;quot;Identity Paradox&amp;quot;&quot;/&gt;&lt;property id=&quot;20307&quot; value=&quot;323&quot;/&gt;&lt;/object&gt;&lt;object type=&quot;3&quot; unique_id=&quot;10300&quot;&gt;&lt;property id=&quot;20148&quot; value=&quot;5&quot;/&gt;&lt;property id=&quot;20300&quot; value=&quot;Slide 4 - &amp;quot;Introduction&amp;quot;&quot;/&gt;&lt;property id=&quot;20307&quot; value=&quot;324&quot;/&gt;&lt;/object&gt;&lt;object type=&quot;3&quot; unique_id=&quot;10301&quot;&gt;&lt;property id=&quot;20148&quot; value=&quot;5&quot;/&gt;&lt;property id=&quot;20300&quot; value=&quot;Slide 5&quot;/&gt;&lt;property id=&quot;20307&quot; value=&quot;325&quot;/&gt;&lt;/object&gt;&lt;object type=&quot;3&quot; unique_id=&quot;10302&quot;&gt;&lt;property id=&quot;20148&quot; value=&quot;5&quot;/&gt;&lt;property id=&quot;20300&quot; value=&quot;Slide 8&quot;/&gt;&lt;property id=&quot;20307&quot; value=&quot;326&quot;/&gt;&lt;/object&gt;&lt;object type=&quot;3&quot; unique_id=&quot;10303&quot;&gt;&lt;property id=&quot;20148&quot; value=&quot;5&quot;/&gt;&lt;property id=&quot;20300&quot; value=&quot;Slide 11 - &amp;quot;Internet Threats&amp;quot;&quot;/&gt;&lt;property id=&quot;20307&quot; value=&quot;328&quot;/&gt;&lt;/object&gt;&lt;object type=&quot;3&quot; unique_id=&quot;10304&quot;&gt;&lt;property id=&quot;20148&quot; value=&quot;5&quot;/&gt;&lt;property id=&quot;20300&quot; value=&quot;Slide 18 - &amp;quot;The Easiest Hack&amp;quot;&quot;/&gt;&lt;property id=&quot;20307&quot; value=&quot;331&quot;/&gt;&lt;/object&gt;&lt;object type=&quot;3&quot; unique_id=&quot;10305&quot;&gt;&lt;property id=&quot;20148&quot; value=&quot;5&quot;/&gt;&lt;property id=&quot;20300&quot; value=&quot;Slide 19 - &amp;quot;Social Engineering&amp;quot;&quot;/&gt;&lt;property id=&quot;20307&quot; value=&quot;332&quot;/&gt;&lt;/object&gt;&lt;object type=&quot;3&quot; unique_id=&quot;10519&quot;&gt;&lt;property id=&quot;20148&quot; value=&quot;5&quot;/&gt;&lt;property id=&quot;20300&quot; value=&quot;Slide 12 - &amp;quot;Malware&amp;quot;&quot;/&gt;&lt;property id=&quot;20307&quot; value=&quot;333&quot;/&gt;&lt;/object&gt;&lt;object type=&quot;3&quot; unique_id=&quot;10520&quot;&gt;&lt;property id=&quot;20148&quot; value=&quot;5&quot;/&gt;&lt;property id=&quot;20300&quot; value=&quot;Slide 13 - &amp;quot;Spyware&amp;quot;&quot;/&gt;&lt;property id=&quot;20307&quot; value=&quot;334&quot;/&gt;&lt;/object&gt;&lt;object type=&quot;3&quot; unique_id=&quot;10521&quot;&gt;&lt;property id=&quot;20148&quot; value=&quot;5&quot;/&gt;&lt;property id=&quot;20300&quot; value=&quot;Slide 14 - &amp;quot;Information Leakage&amp;quot;&quot;/&gt;&lt;property id=&quot;20307&quot; value=&quot;335&quot;/&gt;&lt;/object&gt;&lt;object type=&quot;3&quot; unique_id=&quot;10598&quot;&gt;&lt;property id=&quot;20148&quot; value=&quot;5&quot;/&gt;&lt;property id=&quot;20300&quot; value=&quot;Slide 34 - &amp;quot;CyberSecurity Tips&amp;quot;&quot;/&gt;&lt;property id=&quot;20307&quot; value=&quot;336&quot;/&gt;&lt;/object&gt;&lt;object type=&quot;3&quot; unique_id=&quot;10761&quot;&gt;&lt;property id=&quot;20148&quot; value=&quot;5&quot;/&gt;&lt;property id=&quot;20300&quot; value=&quot;Slide 15 - &amp;quot;Phishing example&amp;quot;&quot;/&gt;&lt;property id=&quot;20307&quot; value=&quot;337&quot;/&gt;&lt;/object&gt;&lt;object type=&quot;3&quot; unique_id=&quot;10762&quot;&gt;&lt;property id=&quot;20148&quot; value=&quot;5&quot;/&gt;&lt;property id=&quot;20300&quot; value=&quot;Slide 16&quot;/&gt;&lt;property id=&quot;20307&quot; value=&quot;338&quot;/&gt;&lt;/object&gt;&lt;object type=&quot;3&quot; unique_id=&quot;10763&quot;&gt;&lt;property id=&quot;20148&quot; value=&quot;5&quot;/&gt;&lt;property id=&quot;20300&quot; value=&quot;Slide 17 - &amp;quot;Facebook safety&amp;quot;&quot;/&gt;&lt;property id=&quot;20307&quot; value=&quot;339&quot;/&gt;&lt;/object&gt;&lt;object type=&quot;3&quot; unique_id=&quot;10764&quot;&gt;&lt;property id=&quot;20148&quot; value=&quot;5&quot;/&gt;&lt;property id=&quot;20300&quot; value=&quot;Slide 35 - &amp;quot;Passwords are like Gum&amp;quot;&quot;/&gt;&lt;property id=&quot;20307&quot; value=&quot;340&quot;/&gt;&lt;/object&gt;&lt;object type=&quot;3&quot; unique_id=&quot;10850&quot;&gt;&lt;property id=&quot;20148&quot; value=&quot;5&quot;/&gt;&lt;property id=&quot;20300&quot; value=&quot;Slide 20 - &amp;quot;Social Engineering&amp;quot;&quot;/&gt;&lt;property id=&quot;20307&quot; value=&quot;341&quot;/&gt;&lt;/object&gt;&lt;object type=&quot;3&quot; unique_id=&quot;10980&quot;&gt;&lt;property id=&quot;20148&quot; value=&quot;5&quot;/&gt;&lt;property id=&quot;20300&quot; value=&quot;Slide 36 - &amp;quot;Web Resources&amp;quot;&quot;/&gt;&lt;property id=&quot;20307&quot; value=&quot;34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7185</TotalTime>
  <Words>328</Words>
  <Application>Microsoft Office PowerPoint</Application>
  <PresentationFormat>On-screen Show (4:3)</PresentationFormat>
  <Paragraphs>111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1_Office Theme</vt:lpstr>
      <vt:lpstr>Cyber Toolkits</vt:lpstr>
      <vt:lpstr>Cybersecurity First Principles</vt:lpstr>
      <vt:lpstr>Cyber Toolkit</vt:lpstr>
      <vt:lpstr>Building your Toolkit</vt:lpstr>
      <vt:lpstr>Lists of tools, tips, &amp; tricks</vt:lpstr>
      <vt:lpstr>Virtual Environments</vt:lpstr>
      <vt:lpstr>Cookie &amp; Ad Blockers</vt:lpstr>
      <vt:lpstr>Windows Administration</vt:lpstr>
      <vt:lpstr>Microsoft eBooks</vt:lpstr>
      <vt:lpstr>Windows Administration</vt:lpstr>
      <vt:lpstr>Windows Administration</vt:lpstr>
      <vt:lpstr>Forensics</vt:lpstr>
      <vt:lpstr>Patching &amp;  Updating</vt:lpstr>
      <vt:lpstr>Network Evaluation</vt:lpstr>
      <vt:lpstr>Network Evaluation</vt:lpstr>
      <vt:lpstr>PowerPoint Presentation</vt:lpstr>
      <vt:lpstr>Kali Linux </vt:lpstr>
      <vt:lpstr>Others?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dc:creator>Ronald Woerner</dc:creator>
  <cp:lastModifiedBy>Ronald Woerner</cp:lastModifiedBy>
  <cp:revision>228</cp:revision>
  <dcterms:created xsi:type="dcterms:W3CDTF">2006-08-16T00:00:00Z</dcterms:created>
  <dcterms:modified xsi:type="dcterms:W3CDTF">2016-07-21T15:12:06Z</dcterms:modified>
</cp:coreProperties>
</file>