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y="6858000" cx="12192000"/>
  <p:notesSz cx="6858000" cy="9144000"/>
  <p:embeddedFontLst>
    <p:embeddedFont>
      <p:font typeface="Open Sans SemiBold"/>
      <p:regular r:id="rId13"/>
      <p:bold r:id="rId14"/>
      <p:italic r:id="rId15"/>
      <p:boldItalic r:id="rId16"/>
    </p:embeddedFont>
    <p:embeddedFont>
      <p:font typeface="Work Sans"/>
      <p:regular r:id="rId17"/>
      <p:bold r:id="rId18"/>
      <p:italic r:id="rId19"/>
      <p:boldItalic r:id="rId20"/>
    </p:embeddedFont>
    <p:embeddedFont>
      <p:font typeface="Open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boldItalic.fntdata"/><Relationship Id="rId11" Type="http://schemas.openxmlformats.org/officeDocument/2006/relationships/slide" Target="slides/slide7.xml"/><Relationship Id="rId22" Type="http://schemas.openxmlformats.org/officeDocument/2006/relationships/font" Target="fonts/OpenSans-bold.fntdata"/><Relationship Id="rId10" Type="http://schemas.openxmlformats.org/officeDocument/2006/relationships/slide" Target="slides/slide6.xml"/><Relationship Id="rId21" Type="http://schemas.openxmlformats.org/officeDocument/2006/relationships/font" Target="fonts/OpenSans-regular.fntdata"/><Relationship Id="rId13" Type="http://schemas.openxmlformats.org/officeDocument/2006/relationships/font" Target="fonts/OpenSansSemiBold-regular.fntdata"/><Relationship Id="rId24" Type="http://schemas.openxmlformats.org/officeDocument/2006/relationships/font" Target="fonts/OpenSans-boldItalic.fntdata"/><Relationship Id="rId12" Type="http://schemas.openxmlformats.org/officeDocument/2006/relationships/slide" Target="slides/slide8.xml"/><Relationship Id="rId23" Type="http://schemas.openxmlformats.org/officeDocument/2006/relationships/font" Target="fonts/OpenSans-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font" Target="fonts/OpenSansSemiBold-italic.fntdata"/><Relationship Id="rId14" Type="http://schemas.openxmlformats.org/officeDocument/2006/relationships/font" Target="fonts/OpenSansSemiBold-bold.fntdata"/><Relationship Id="rId17" Type="http://schemas.openxmlformats.org/officeDocument/2006/relationships/font" Target="fonts/WorkSans-regular.fntdata"/><Relationship Id="rId16" Type="http://schemas.openxmlformats.org/officeDocument/2006/relationships/font" Target="fonts/OpenSansSemiBold-boldItalic.fntdata"/><Relationship Id="rId5" Type="http://schemas.openxmlformats.org/officeDocument/2006/relationships/slide" Target="slides/slide1.xml"/><Relationship Id="rId19" Type="http://schemas.openxmlformats.org/officeDocument/2006/relationships/font" Target="fonts/WorkSans-italic.fntdata"/><Relationship Id="rId6" Type="http://schemas.openxmlformats.org/officeDocument/2006/relationships/slide" Target="slides/slide2.xml"/><Relationship Id="rId18" Type="http://schemas.openxmlformats.org/officeDocument/2006/relationships/font" Target="fonts/Work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06c394010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g2806c394010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06c394010_0_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g2806c394010_0_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" type="body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1pPr>
            <a:lvl2pPr indent="-228600" lvl="1" marL="9144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2pPr>
            <a:lvl3pPr indent="-228600" lvl="2" marL="13716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3pPr>
            <a:lvl4pPr indent="-228600" lvl="3" marL="18288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4pPr>
            <a:lvl5pPr indent="-228600" lvl="4" marL="22860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Calibri"/>
              <a:buNone/>
              <a:defRPr sz="2400">
                <a:solidFill>
                  <a:srgbClr val="888888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" type="body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alibri"/>
              <a:buNone/>
              <a:defRPr b="1" sz="24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2" type="body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>
  <p:cSld name="Content with Ca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1pPr>
            <a:lvl2pPr indent="-4318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2pPr>
            <a:lvl3pPr indent="-4318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3pPr>
            <a:lvl4pPr indent="-4318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4pPr>
            <a:lvl5pPr indent="-4318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3200"/>
              <a:buChar char="•"/>
              <a:defRPr sz="32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2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>
  <p:cSld name="Picture with Caption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45700" spcFirstLastPara="1" rIns="45700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2" name="Google Shape;42;p10"/>
          <p:cNvSpPr/>
          <p:nvPr>
            <p:ph idx="2" type="pic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2pPr>
            <a:lvl3pPr indent="-228600" lvl="2" marL="1371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3pPr>
            <a:lvl4pPr indent="-228600" lvl="3" marL="1828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Calibri"/>
              <a:buNone/>
              <a:defRPr sz="1600"/>
            </a:lvl5pPr>
            <a:lvl6pPr indent="-342900" lvl="5" marL="2743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1pPr>
            <a:lvl2pPr indent="0" lvl="1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2pPr>
            <a:lvl3pPr indent="0" lvl="2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3pPr>
            <a:lvl4pPr indent="0" lvl="3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4pPr>
            <a:lvl5pPr indent="0" lvl="4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5pPr>
            <a:lvl6pPr indent="0" lvl="5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6pPr>
            <a:lvl7pPr indent="0" lvl="6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7pPr>
            <a:lvl8pPr indent="0" lvl="7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8pPr>
            <a:lvl9pPr indent="0" lvl="8" mar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12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06400" lvl="2" marL="1371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400" lvl="3" marL="1828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400" lvl="4" marL="22860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400" lvl="5" marL="2743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400" lvl="6" marL="32004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400" lvl="7" marL="36576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400" lvl="8" marL="41148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invite.slack.golangbridge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icture 6" id="49" name="Google Shape;49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5482" y="1323668"/>
            <a:ext cx="3041035" cy="4210663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1"/>
          <p:cNvSpPr txBox="1"/>
          <p:nvPr/>
        </p:nvSpPr>
        <p:spPr>
          <a:xfrm>
            <a:off x="45719" y="834516"/>
            <a:ext cx="12100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Work Sans"/>
              <a:buNone/>
            </a:pPr>
            <a:r>
              <a:rPr i="0" lang="en-GB" sz="36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Golang Warsaw #5</a:t>
            </a:r>
            <a:r>
              <a:rPr lang="en-GB" sz="3600">
                <a:latin typeface="Open Sans SemiBold"/>
                <a:ea typeface="Open Sans SemiBold"/>
                <a:cs typeface="Open Sans SemiBold"/>
                <a:sym typeface="Open Sans SemiBold"/>
              </a:rPr>
              <a:t>3</a:t>
            </a:r>
            <a:endParaRPr i="0" sz="18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51" name="Google Shape;51;p11"/>
          <p:cNvSpPr txBox="1"/>
          <p:nvPr/>
        </p:nvSpPr>
        <p:spPr>
          <a:xfrm>
            <a:off x="45719" y="5376088"/>
            <a:ext cx="121005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Work Sans"/>
              <a:buNone/>
            </a:pP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20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September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 2023 – 1</a:t>
            </a: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8</a:t>
            </a:r>
            <a: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  <a:t>:30</a:t>
            </a:r>
            <a:br>
              <a:rPr i="0" lang="en-GB" sz="2400" u="none" cap="none" strike="noStrike">
                <a:solidFill>
                  <a:srgbClr val="000000"/>
                </a:solidFill>
                <a:latin typeface="Open Sans SemiBold"/>
                <a:ea typeface="Open Sans SemiBold"/>
                <a:cs typeface="Open Sans SemiBold"/>
                <a:sym typeface="Open Sans SemiBold"/>
              </a:rPr>
            </a:br>
            <a:r>
              <a:rPr lang="en-GB" sz="2400">
                <a:latin typeface="Open Sans SemiBold"/>
                <a:ea typeface="Open Sans SemiBold"/>
                <a:cs typeface="Open Sans SemiBold"/>
                <a:sym typeface="Open Sans SemiBold"/>
              </a:rPr>
              <a:t>Connectis_ (Varso Place), Chmielna 71, Warszawa</a:t>
            </a:r>
            <a:endParaRPr i="0" sz="2400" u="none" cap="none" strike="noStrike">
              <a:solidFill>
                <a:srgbClr val="000000"/>
              </a:solidFill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14750" y="3109913"/>
            <a:ext cx="4762500" cy="63817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2"/>
          <p:cNvSpPr txBox="1"/>
          <p:nvPr>
            <p:ph type="title"/>
          </p:nvPr>
        </p:nvSpPr>
        <p:spPr>
          <a:xfrm>
            <a:off x="990600" y="5175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Host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Graphic 5" id="62" name="Google Shape;6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14857" y="2213256"/>
            <a:ext cx="4130174" cy="1278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63" name="Google Shape;6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24150" y="1883563"/>
            <a:ext cx="3444851" cy="193775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Sponsors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descr="Picture 2" id="65" name="Google Shape;65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018226" y="3440327"/>
            <a:ext cx="2155548" cy="2984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Agenda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Transitioning to Go - Robert Pajak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Break / Your announcements (OpenSource, event etc.); Developer, engineer, lead lost &amp; found || Grab coffee/beer/food;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Hedged requests in Go - Oleg Kovalov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Afterparty, slowly moving to a place close by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Join Slido for Q&amp;A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76800" y="2209800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/>
        </p:nvSpPr>
        <p:spPr>
          <a:xfrm>
            <a:off x="3647171" y="5161289"/>
            <a:ext cx="923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Work San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Looking for speakers!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Golang specifics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Software engineering (implement/use/best practices)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Tech leadership and/or management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Char char="•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Your experience building X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Where to find us</a:t>
            </a: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Transitioning to Go - Robert Pajak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Break / Your announcements (OpenSource, event etc.); Developer, engineer, lead lost &amp; found || Grab coffee/beer/food;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Hedged requests in Go - Oleg Kovalov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pen Sans"/>
              <a:buAutoNum type="arabicPeriod"/>
            </a:pPr>
            <a:r>
              <a:rPr lang="en-GB" sz="2400">
                <a:latin typeface="Open Sans"/>
                <a:ea typeface="Open Sans"/>
                <a:cs typeface="Open Sans"/>
                <a:sym typeface="Open Sans"/>
              </a:rPr>
              <a:t>Afterparty, slowly moving to a place close by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Work Sans"/>
              <a:buNone/>
            </a:pPr>
            <a:r>
              <a:rPr lang="en-GB">
                <a:latin typeface="Open Sans SemiBold"/>
                <a:ea typeface="Open Sans SemiBold"/>
                <a:cs typeface="Open Sans SemiBold"/>
                <a:sym typeface="Open Sans SemiBold"/>
              </a:rPr>
              <a:t>Questions?</a:t>
            </a:r>
            <a:endParaRPr>
              <a:latin typeface="Open Sans SemiBold"/>
              <a:ea typeface="Open Sans SemiBold"/>
              <a:cs typeface="Open Sans SemiBold"/>
              <a:sym typeface="Open Sans SemiBold"/>
            </a:endParaRPr>
          </a:p>
        </p:txBody>
      </p:sp>
      <p:pic>
        <p:nvPicPr>
          <p:cNvPr id="96" name="Google Shape;9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5263" y="2700500"/>
            <a:ext cx="2601487" cy="2601487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838200" y="182562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Join channel #poland </a:t>
            </a:r>
            <a:b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lang="en-GB" sz="24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on gophers.slack.com.</a:t>
            </a:r>
            <a:endParaRPr sz="2400"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p18"/>
          <p:cNvSpPr txBox="1"/>
          <p:nvPr>
            <p:ph idx="1" type="body"/>
          </p:nvPr>
        </p:nvSpPr>
        <p:spPr>
          <a:xfrm>
            <a:off x="838213" y="5370775"/>
            <a:ext cx="10515600" cy="8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ctr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24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https://invite.slack.golangbridge.org/</a:t>
            </a:r>
            <a:endParaRPr sz="240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