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314" r:id="rId4"/>
    <p:sldId id="257" r:id="rId5"/>
    <p:sldId id="283" r:id="rId6"/>
    <p:sldId id="307" r:id="rId7"/>
    <p:sldId id="308" r:id="rId8"/>
    <p:sldId id="309" r:id="rId9"/>
    <p:sldId id="284" r:id="rId10"/>
    <p:sldId id="313" r:id="rId11"/>
    <p:sldId id="310" r:id="rId12"/>
    <p:sldId id="285" r:id="rId13"/>
    <p:sldId id="286" r:id="rId14"/>
    <p:sldId id="287" r:id="rId15"/>
    <p:sldId id="288" r:id="rId16"/>
    <p:sldId id="289" r:id="rId17"/>
    <p:sldId id="290" r:id="rId18"/>
    <p:sldId id="294" r:id="rId19"/>
    <p:sldId id="293" r:id="rId20"/>
    <p:sldId id="291" r:id="rId21"/>
    <p:sldId id="297" r:id="rId22"/>
    <p:sldId id="295" r:id="rId23"/>
    <p:sldId id="311" r:id="rId24"/>
    <p:sldId id="299" r:id="rId25"/>
    <p:sldId id="298" r:id="rId26"/>
    <p:sldId id="302" r:id="rId27"/>
    <p:sldId id="301" r:id="rId28"/>
    <p:sldId id="300" r:id="rId29"/>
    <p:sldId id="303" r:id="rId30"/>
    <p:sldId id="292" r:id="rId31"/>
    <p:sldId id="315" r:id="rId32"/>
    <p:sldId id="304" r:id="rId33"/>
    <p:sldId id="306" r:id="rId34"/>
  </p:sldIdLst>
  <p:sldSz cx="9144000" cy="5143500" type="screen16x9"/>
  <p:notesSz cx="6858000" cy="9144000"/>
  <p:embeddedFontLst>
    <p:embeddedFont>
      <p:font typeface="Montserrat" charset="0"/>
      <p:regular r:id="rId36"/>
      <p:bold r:id="rId37"/>
      <p:italic r:id="rId38"/>
      <p:boldItalic r:id="rId39"/>
    </p:embeddedFont>
    <p:embeddedFont>
      <p:font typeface="Montserrat ExtraBold" charset="0"/>
      <p:bold r:id="rId40"/>
      <p:boldItalic r:id="rId41"/>
    </p:embeddedFont>
    <p:embeddedFont>
      <p:font typeface="Montserrat Ligh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9F679D-486E-4D14-A193-67EA091FC223}">
  <a:tblStyle styleId="{869F679D-486E-4D14-A193-67EA091FC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70" d="100"/>
          <a:sy n="70" d="100"/>
        </p:scale>
        <p:origin x="-1224" y="-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48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3568" y="2067694"/>
            <a:ext cx="637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/>
              <a:t>LKP CIPTA TUNGGA INDONESIA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Pembuatan Program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24" y="1582625"/>
            <a:ext cx="7823975" cy="2955300"/>
          </a:xfrm>
        </p:spPr>
        <p:txBody>
          <a:bodyPr/>
          <a:lstStyle/>
          <a:p>
            <a:r>
              <a:rPr lang="id-ID" dirty="0" smtClean="0"/>
              <a:t> </a:t>
            </a:r>
            <a:r>
              <a:rPr lang="id-ID" b="1" dirty="0" smtClean="0"/>
              <a:t>Survei Ke Tempat</a:t>
            </a:r>
          </a:p>
          <a:p>
            <a:r>
              <a:rPr lang="id-ID" b="1" dirty="0" smtClean="0"/>
              <a:t>Wawancara Kebutuhan</a:t>
            </a:r>
          </a:p>
          <a:p>
            <a:r>
              <a:rPr lang="id-ID" b="1" dirty="0" smtClean="0"/>
              <a:t>Rancangan Elisitasi</a:t>
            </a:r>
          </a:p>
          <a:p>
            <a:r>
              <a:rPr lang="id-ID" b="1" dirty="0" smtClean="0"/>
              <a:t>Rancangan Flowmap</a:t>
            </a:r>
          </a:p>
          <a:p>
            <a:r>
              <a:rPr lang="id-ID" b="1" dirty="0" smtClean="0"/>
              <a:t>Rancangan ERD</a:t>
            </a:r>
          </a:p>
          <a:p>
            <a:r>
              <a:rPr lang="id-ID" b="1" dirty="0" smtClean="0"/>
              <a:t>Pembuatan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857356" y="1071552"/>
            <a:ext cx="61436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Sebelum melakukan pendaftaran peserta meminta list mata kursus komputer yang akan di pelajari.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jika mata kursusnya cocok, maka peserta melakukan pendaftaran kepada admin. kemudian admin memberikan list pembayaran untuk rincian biaya setiap mata kursus.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jika cocok dengan peserta maka peserta melakukan pembayaran, kemudian admin melakukan rekap pembayaran untuk di jadikan laporan. 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setelah peserta melakukan pembayaran kemudian admin memberikan kelas dan jurusan mata kursus kepada peserta.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setelah peserta menerima semua kebutuhan untuk kursus, kemudian admin memberikan rincian laporan pembayaran dan laporan pendaftaran peserta kursus.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28794" y="500048"/>
            <a:ext cx="6455700" cy="6681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Rancangan Flowmap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2" t="29745" r="27121" b="9621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2" t="31319" r="26795" b="1514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9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0" t="23507" r="24896" b="746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8" t="21455" r="23713" b="1327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8" t="24587" r="14018" b="14628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1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22014" r="13567" b="10448"/>
          <a:stretch/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26865" r="15980" b="115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8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3" t="21455" r="14093" b="57836"/>
          <a:stretch/>
        </p:blipFill>
        <p:spPr bwMode="auto">
          <a:xfrm>
            <a:off x="0" y="1131590"/>
            <a:ext cx="910448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757808" y="469222"/>
            <a:ext cx="784664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 smtClean="0">
                <a:solidFill>
                  <a:srgbClr val="F64646"/>
                </a:solidFill>
              </a:rPr>
              <a:t>Nama Kelompok :</a:t>
            </a:r>
            <a:endParaRPr sz="4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833124" y="1388255"/>
            <a:ext cx="3954900" cy="341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x-none" sz="1800" b="1" smtClean="0"/>
              <a:t>Ali Dai Al Mahdi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x-none" sz="1800" b="1" smtClean="0"/>
              <a:t>Deriansyah Pratama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x-none" sz="1800" b="1" smtClean="0"/>
              <a:t>Igman Difari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x-none" sz="1800" b="1" smtClean="0"/>
              <a:t>Mohammad Bani Ibrahim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x-none" sz="1800" b="1" smtClean="0"/>
              <a:t>Muhamad Satrio Nugraha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x-none" sz="1800" b="1" smtClean="0"/>
              <a:t>Trisna Nugraha</a:t>
            </a: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3582" r="19652" b="14925"/>
          <a:stretch/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0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0" t="33769" r="43568" b="38619"/>
          <a:stretch/>
        </p:blipFill>
        <p:spPr bwMode="auto">
          <a:xfrm>
            <a:off x="1475656" y="915566"/>
            <a:ext cx="61206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1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2" t="30597" r="19337" b="1641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1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5822" t="21608" r="4518" b="9296"/>
          <a:stretch>
            <a:fillRect/>
          </a:stretch>
        </p:blipFill>
        <p:spPr bwMode="auto">
          <a:xfrm>
            <a:off x="1259632" y="843558"/>
            <a:ext cx="682460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22090" t="7181" r="22096" b="4761"/>
          <a:stretch>
            <a:fillRect/>
          </a:stretch>
        </p:blipFill>
        <p:spPr>
          <a:xfrm>
            <a:off x="2483768" y="843558"/>
            <a:ext cx="4395559" cy="37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20896" t="13830" r="21349" b="11678"/>
          <a:stretch>
            <a:fillRect/>
          </a:stretch>
        </p:blipFill>
        <p:spPr>
          <a:xfrm>
            <a:off x="1691680" y="1059582"/>
            <a:ext cx="5410408" cy="34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20896" t="13564" r="21648" b="11146"/>
          <a:stretch>
            <a:fillRect/>
          </a:stretch>
        </p:blipFill>
        <p:spPr>
          <a:xfrm>
            <a:off x="1979712" y="1059582"/>
            <a:ext cx="5410850" cy="34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21469" t="13830" r="21317" b="9840"/>
          <a:stretch>
            <a:fillRect/>
          </a:stretch>
        </p:blipFill>
        <p:spPr>
          <a:xfrm>
            <a:off x="1547664" y="843558"/>
            <a:ext cx="6109766" cy="35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9851" t="14894" r="10301" b="4235"/>
          <a:stretch>
            <a:fillRect/>
          </a:stretch>
        </p:blipFill>
        <p:spPr>
          <a:xfrm>
            <a:off x="1763688" y="699542"/>
            <a:ext cx="6192688" cy="36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0000" t="14628" r="10600" b="5033"/>
          <a:stretch>
            <a:fillRect/>
          </a:stretch>
        </p:blipFill>
        <p:spPr>
          <a:xfrm>
            <a:off x="1619672" y="843558"/>
            <a:ext cx="6393061" cy="3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3" name="Google Shape;632;p15"/>
          <p:cNvSpPr txBox="1">
            <a:spLocks/>
          </p:cNvSpPr>
          <p:nvPr/>
        </p:nvSpPr>
        <p:spPr>
          <a:xfrm>
            <a:off x="642910" y="57148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d-ID" sz="2400" b="1" dirty="0" smtClean="0"/>
              <a:t>Yuk Mengenal Konsep Basis Data </a:t>
            </a: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Hasil gambar untuk animasi berpik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2472826" cy="2616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/>
          <a:srcRect l="10129" t="15160" r="10123" b="4787"/>
          <a:stretch>
            <a:fillRect/>
          </a:stretch>
        </p:blipFill>
        <p:spPr>
          <a:xfrm>
            <a:off x="1547664" y="771550"/>
            <a:ext cx="6480720" cy="356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2411760" y="3579862"/>
            <a:ext cx="244827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Q &amp; A ?</a:t>
            </a:r>
            <a:endParaRPr dirty="0"/>
          </a:p>
        </p:txBody>
      </p:sp>
      <p:pic>
        <p:nvPicPr>
          <p:cNvPr id="1026" name="Picture 2" descr="C:\Users\Tris\Pictures\Meme\ed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7534"/>
            <a:ext cx="4461172" cy="29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3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1039554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Konsep Basis Data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1320024" y="1776690"/>
            <a:ext cx="6420328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100" dirty="0" smtClean="0"/>
              <a:t>-   Basis data </a:t>
            </a:r>
            <a:r>
              <a:rPr sz="1100" dirty="0" err="1" smtClean="0"/>
              <a:t>adalah</a:t>
            </a:r>
            <a:r>
              <a:rPr sz="1100" dirty="0" smtClean="0"/>
              <a:t> </a:t>
            </a:r>
            <a:r>
              <a:rPr sz="1100" dirty="0" err="1" smtClean="0"/>
              <a:t>kumpulan</a:t>
            </a:r>
            <a:r>
              <a:rPr sz="1100" dirty="0" smtClean="0"/>
              <a:t> data yang </a:t>
            </a:r>
            <a:r>
              <a:rPr sz="1100" dirty="0" err="1" smtClean="0"/>
              <a:t>saling</a:t>
            </a:r>
            <a:r>
              <a:rPr sz="1100" dirty="0" smtClean="0"/>
              <a:t> </a:t>
            </a:r>
            <a:r>
              <a:rPr sz="1100" dirty="0" err="1" smtClean="0"/>
              <a:t>berelasi</a:t>
            </a:r>
            <a:endParaRPr sz="1100" dirty="0" smtClean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x-none" sz="1100" smtClean="0"/>
              <a:t>Data sendiri merupakan fakta mengenai obyek, orang dan lain-lain. Data diyantakan dengan  nilai.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x-none" sz="1100" smtClean="0"/>
              <a:t>Himpunan kelompok data uang saling berhubungan yang diorganisasikan sedemikian rupa sehingga kelak dapat dimanfaatkan dengan cepat dan mudah.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id-ID" sz="1100" dirty="0" smtClean="0"/>
              <a:t>K</a:t>
            </a:r>
            <a:r>
              <a:rPr lang="x-none" sz="1100" smtClean="0"/>
              <a:t>umpulan data yang disimpan secara bersama sedemikian rupa tanpa pengulangan yang tidak perlu, untuk memenuhi kebutuhan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x-none" sz="1100" smtClean="0"/>
              <a:t>Kumpulan file/tabel/arsip yang saling berhubungan yang disimpan dalam media penyimpanan elektronis</a:t>
            </a:r>
            <a:endParaRPr sz="1100"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572684" y="1203598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Sistem Manajemen Basis Data</a:t>
            </a:r>
            <a:endParaRPr dirty="0"/>
          </a:p>
        </p:txBody>
      </p:sp>
      <p:sp>
        <p:nvSpPr>
          <p:cNvPr id="634" name="Google Shape;634;p15"/>
          <p:cNvSpPr txBox="1">
            <a:spLocks noGrp="1"/>
          </p:cNvSpPr>
          <p:nvPr>
            <p:ph type="body" idx="1"/>
          </p:nvPr>
        </p:nvSpPr>
        <p:spPr>
          <a:xfrm>
            <a:off x="1835696" y="1923678"/>
            <a:ext cx="5472608" cy="2520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d-ID" sz="1100" dirty="0"/>
              <a:t>Sistem Manajemen Basis </a:t>
            </a:r>
            <a:r>
              <a:rPr lang="id-ID" sz="1100" dirty="0" smtClean="0"/>
              <a:t>Data (Data Base Management System / DBMS) adalah perangkat lunak sistem yang memungkinkan para pemakai membuat, memelihara, mengontrol, dan meng-akses basis data dengan cara praktis dan efisien.DBMS dapat digunakan untuk meng-akomodasikan berbagai macam pemakai yang memiliki kebutuhan akses yang berbeda-beda.</a:t>
            </a:r>
            <a:endParaRPr sz="1100" dirty="0"/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Program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24" y="1582625"/>
            <a:ext cx="7823975" cy="2955300"/>
          </a:xfrm>
        </p:spPr>
        <p:txBody>
          <a:bodyPr/>
          <a:lstStyle/>
          <a:p>
            <a:r>
              <a:rPr lang="id-ID" dirty="0" smtClean="0"/>
              <a:t> </a:t>
            </a:r>
            <a:r>
              <a:rPr lang="id-ID" b="1" dirty="0" smtClean="0"/>
              <a:t>Performance</a:t>
            </a:r>
            <a:r>
              <a:rPr lang="id-ID" dirty="0" smtClean="0"/>
              <a:t> yang didapat dengan penyimpanan dalam bentuk DBMS cukup besar, sangat jauh berbeda dengan performance data yang disimpan dalam bentuk flat file. </a:t>
            </a:r>
            <a:br>
              <a:rPr lang="id-ID" dirty="0" smtClean="0"/>
            </a:br>
            <a:endParaRPr lang="id-ID" dirty="0" smtClean="0"/>
          </a:p>
          <a:p>
            <a:r>
              <a:rPr lang="id-ID" b="1" dirty="0" smtClean="0"/>
              <a:t>Integritas</a:t>
            </a:r>
            <a:r>
              <a:rPr lang="id-ID" dirty="0" smtClean="0"/>
              <a:t> data lebih terjamin dengan penggunaan DBMS. Masalah redudansi sering terjadi dalam DBMS. Redudansi adalah kejadian berulangnya data atau kumpulan data yang sama dalam sebuah database yang mengakibatkan pemborosan media penyimpanan. </a:t>
            </a:r>
            <a:br>
              <a:rPr lang="id-ID" dirty="0" smtClean="0"/>
            </a:br>
            <a:endParaRPr lang="id-ID" dirty="0" smtClean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24" y="1582625"/>
            <a:ext cx="7038190" cy="2955300"/>
          </a:xfrm>
        </p:spPr>
        <p:txBody>
          <a:bodyPr/>
          <a:lstStyle/>
          <a:p>
            <a:r>
              <a:rPr lang="id-ID" b="1" dirty="0" smtClean="0"/>
              <a:t>Independensi</a:t>
            </a:r>
            <a:r>
              <a:rPr lang="id-ID" dirty="0" smtClean="0"/>
              <a:t> Perubahan struktur database dimungkinkan terjadi tanpa harus mengubah aplikasi yang mengaksesnya sehingga pembuatan antarmuka ke dalam data akan lebih mudah dengan penggunaan DBMS.</a:t>
            </a:r>
          </a:p>
          <a:p>
            <a:r>
              <a:rPr lang="id-ID" dirty="0" smtClean="0"/>
              <a:t> </a:t>
            </a:r>
            <a:r>
              <a:rPr lang="id-ID" b="1" dirty="0" smtClean="0"/>
              <a:t>Sentralisasi</a:t>
            </a:r>
            <a:r>
              <a:rPr lang="id-ID" dirty="0" smtClean="0"/>
              <a:t> Data yang terpusat akan mempermudah pengelolaan database. kemudahan di dalam melakukan bagi pakai dengan DBMS dan juga kekonsistenan data yang diakses secara bersama-sama akan lebih terjamin dari pada data disimpan dalam bentuk file atau worksheet yang tersebar.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Program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376" y="1691807"/>
            <a:ext cx="6823875" cy="2955300"/>
          </a:xfrm>
        </p:spPr>
        <p:txBody>
          <a:bodyPr/>
          <a:lstStyle/>
          <a:p>
            <a:r>
              <a:rPr lang="id-ID" dirty="0" smtClean="0"/>
              <a:t> </a:t>
            </a:r>
            <a:r>
              <a:rPr lang="id-ID" b="1" dirty="0" smtClean="0"/>
              <a:t>Sekuritas</a:t>
            </a:r>
            <a:r>
              <a:rPr lang="id-ID" dirty="0" smtClean="0"/>
              <a:t> DBMS memiliki sistem keamanan yang lebih fleksibel daripada pengamanan pada file sistem operasi. Keamanan dalam DBMS akan memberikan keluwesan dalam pemberian hak akses kepada pengguna.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Program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4" name="Picture 3" descr="C:\Users\HP PC\Pictures\chibi\fa49a215-285f-404b-8e43-26f3265c99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80" y="3631"/>
            <a:ext cx="9181935" cy="513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430</Words>
  <Application>Microsoft Office PowerPoint</Application>
  <PresentationFormat>On-screen Show (16:9)</PresentationFormat>
  <Paragraphs>70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Montserrat</vt:lpstr>
      <vt:lpstr>Montserrat ExtraBold</vt:lpstr>
      <vt:lpstr>Montserrat Light</vt:lpstr>
      <vt:lpstr>Wart template</vt:lpstr>
      <vt:lpstr>LKP CIPTA TUNGGA INDONESIA</vt:lpstr>
      <vt:lpstr>Nama Kelompok :</vt:lpstr>
      <vt:lpstr>PowerPoint Presentation</vt:lpstr>
      <vt:lpstr>Konsep Basis Data</vt:lpstr>
      <vt:lpstr>Sistem Manajemen Basis Data</vt:lpstr>
      <vt:lpstr>Manfaat Program</vt:lpstr>
      <vt:lpstr>Manfaat Program</vt:lpstr>
      <vt:lpstr>Manfaat Program</vt:lpstr>
      <vt:lpstr>PowerPoint Presentation</vt:lpstr>
      <vt:lpstr>Proses Pembuatan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LKP CIPTA KERJA INDONESIA</dc:title>
  <dc:creator>HP PC</dc:creator>
  <cp:lastModifiedBy>Tris</cp:lastModifiedBy>
  <cp:revision>23</cp:revision>
  <dcterms:modified xsi:type="dcterms:W3CDTF">2018-11-22T03:13:59Z</dcterms:modified>
</cp:coreProperties>
</file>