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40" d="100"/>
          <a:sy n="40" d="100"/>
        </p:scale>
        <p:origin x="13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ז'/ניסן/תשע"ז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he-IL"/>
              <a:t>©</a:t>
            </a:r>
            <a:r>
              <a:rPr lang="en-US"/>
              <a:t>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15200" y="6400800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http://upload.wikimedia.org/math/4/e/2/4e24f52fe207b98f5a6aabc60f840d45.png" TargetMode="External"/><Relationship Id="rId7" Type="http://schemas.openxmlformats.org/officeDocument/2006/relationships/image" Target="http://upload.wikimedia.org/math/b/d/6/bd6e337a46f5cad4af0042549bcfca8d.p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http://upload.wikimedia.org/math/0/7/9/079eb94d82407d28dd3044f395853c3b.png" TargetMode="External"/><Relationship Id="rId4" Type="http://schemas.openxmlformats.org/officeDocument/2006/relationships/image" Target="../media/image21.png"/><Relationship Id="rId9" Type="http://schemas.openxmlformats.org/officeDocument/2006/relationships/image" Target="http://upload.wikimedia.org/math/f/8/a/f8a1ad523d74b434bee74b73adb2c151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הרצאה 02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פולימורפיזם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תכנות מכוון עצמים בשפת </a:t>
            </a:r>
            <a:r>
              <a:rPr dirty="0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76200" y="62626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7753350" cy="4991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45A878-E0FD-4DBC-910B-758456D4A3AE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4851400" cy="129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1219200"/>
            <a:ext cx="3733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דוגמא זו מדגימה מדוע הקומפיילר לא יודע מה הטיפוס שיבחר עבור כל אובייקט במערך, לכן הוא משאיר את הקריאה למימוש השיטה לזמן ריצה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קישור דינאמי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בקישור דינאמי הקומפיילר דוחה את ההחלטה לאיזה מימוש של השיטה לפנות לזמן ריצה, בו כבר ידוע מה טיפוס האובייקט בפועל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כאשר הקומפיילר נתקל בשיטה של אובייקט מטיפוס ההפניה, הוא בודק האם עליו לחפש מימוש בעל עדיפות גבוהה יותר במחלקה שממנה נוצר האובייקט בפועל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בשפת </a:t>
            </a:r>
            <a:r>
              <a:rPr lang="en-US" dirty="0" smtClean="0">
                <a:latin typeface="Arial" charset="0"/>
                <a:cs typeface="Arial" charset="0"/>
              </a:rPr>
              <a:t>JAVA </a:t>
            </a:r>
            <a:r>
              <a:rPr lang="he-IL" dirty="0" smtClean="0">
                <a:latin typeface="Arial" charset="0"/>
                <a:cs typeface="Arial" charset="0"/>
              </a:rPr>
              <a:t> אין את מנגנון הלינקר, ולכן עם עליית התוכנית נטענות כל המחלקות בשימוש </a:t>
            </a:r>
            <a:r>
              <a:rPr lang="en-US" dirty="0" smtClean="0">
                <a:latin typeface="Arial" charset="0"/>
                <a:cs typeface="Arial" charset="0"/>
              </a:rPr>
              <a:t>(Just In Time – JIT)</a:t>
            </a:r>
            <a:r>
              <a:rPr lang="he-IL" dirty="0" smtClean="0">
                <a:latin typeface="Arial" charset="0"/>
                <a:cs typeface="Arial" charset="0"/>
              </a:rPr>
              <a:t>, ולכן הקישור הדינאמי הוא מה שקורה במערכת כברירת-מחדל, ואין צורך להוסיף לתחביר דבר (אין קישור סטטי)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וזאת בניגוד לשפות אחרות כמו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he-IL" dirty="0" smtClean="0">
                <a:latin typeface="Arial" charset="0"/>
                <a:cs typeface="Arial" charset="0"/>
              </a:rPr>
              <a:t>++ או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he-IL" dirty="0" smtClean="0">
                <a:latin typeface="Arial" charset="0"/>
                <a:cs typeface="Arial" charset="0"/>
              </a:rPr>
              <a:t>#!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04133D3-E216-44F4-A322-A9AD51880F0E}" type="slidenum">
              <a:rPr lang="he-IL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קישור סטטי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"קישור סטטי" מתבצע כאשר הקומפיילר פונה לשיטה עפ"י ההפניה לאובייקט, ולא לפי הטיפוס שנוצר בפועל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כלומר, כבר בזמן קומפילציה הקומפיילר רוצה לדעת באיזו מחלקה נמצא המימוש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מאחר ובזמן קומפילציה לא ניתן לדעת מה יהיה טיפוס האובייקט בפועל, בסיס או יורש, הקומפיילר מתייחס תמיד לשיטות של ההפניה, שטיפוסה ידוע בזמן קומפילציה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כאמור, ב-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אין תמיכה בקישור סטטי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B6E9D1B-F567-4517-95AE-AB30AD8FF2CE}" type="slidenum">
              <a:rPr lang="he-IL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מחלקה אבסטרקטית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2500" smtClean="0">
                <a:latin typeface="Arial" charset="0"/>
                <a:cs typeface="Arial" charset="0"/>
              </a:rPr>
              <a:t>מחלקה אבסטרקטית היא מחלקה אשר לא ניתן לייצר ממנה אובייקטים</a:t>
            </a:r>
          </a:p>
          <a:p>
            <a:pPr lvl="1"/>
            <a:r>
              <a:rPr lang="he-IL" sz="2200" smtClean="0">
                <a:latin typeface="Arial" charset="0"/>
                <a:cs typeface="Arial" charset="0"/>
              </a:rPr>
              <a:t>בהגדרת המחלקה נוסיף את מילת המפתח </a:t>
            </a:r>
            <a:r>
              <a:rPr lang="en-US" sz="2200" smtClean="0">
                <a:solidFill>
                  <a:schemeClr val="hlink"/>
                </a:solidFill>
                <a:latin typeface="Arial" charset="0"/>
                <a:cs typeface="Arial" charset="0"/>
              </a:rPr>
              <a:t>abstract</a:t>
            </a:r>
            <a:endParaRPr lang="he-IL" sz="2200" smtClean="0">
              <a:solidFill>
                <a:schemeClr val="hlink"/>
              </a:solidFill>
              <a:latin typeface="Arial" charset="0"/>
              <a:cs typeface="Arial" charset="0"/>
            </a:endParaRPr>
          </a:p>
          <a:p>
            <a:r>
              <a:rPr lang="he-IL" sz="2500" smtClean="0">
                <a:latin typeface="Arial" charset="0"/>
                <a:cs typeface="Arial" charset="0"/>
              </a:rPr>
              <a:t>היא תהווה מחלקת בסיס לאובייקטים אחרים</a:t>
            </a:r>
          </a:p>
          <a:p>
            <a:r>
              <a:rPr lang="he-IL" sz="2500" smtClean="0">
                <a:latin typeface="Arial" charset="0"/>
                <a:cs typeface="Arial" charset="0"/>
              </a:rPr>
              <a:t>יתכן ולא נרצה לממש את כל השיטות במחלקה זו, אלא רק להשאיר חתימה שלהן</a:t>
            </a:r>
          </a:p>
          <a:p>
            <a:pPr lvl="1"/>
            <a:r>
              <a:rPr lang="he-IL" sz="2200" smtClean="0">
                <a:latin typeface="Arial" charset="0"/>
                <a:cs typeface="Arial" charset="0"/>
              </a:rPr>
              <a:t>לכל שיטה כזו נוסיף את מילת המפתח </a:t>
            </a:r>
            <a:r>
              <a:rPr lang="en-US" sz="2200" smtClean="0">
                <a:solidFill>
                  <a:schemeClr val="hlink"/>
                </a:solidFill>
                <a:latin typeface="Arial" charset="0"/>
                <a:cs typeface="Arial" charset="0"/>
              </a:rPr>
              <a:t>abstract</a:t>
            </a:r>
          </a:p>
          <a:p>
            <a:pPr lvl="1"/>
            <a:r>
              <a:rPr lang="he-IL" sz="2200" smtClean="0">
                <a:latin typeface="Arial" charset="0"/>
                <a:cs typeface="Arial" charset="0"/>
              </a:rPr>
              <a:t>שיטה אבסטרקטית ללא מימוש נקרא "שיטה טהורה" </a:t>
            </a:r>
            <a:r>
              <a:rPr lang="en-US" sz="2200" smtClean="0">
                <a:latin typeface="Arial" charset="0"/>
                <a:cs typeface="Arial" charset="0"/>
              </a:rPr>
              <a:t>(pure virtual)</a:t>
            </a:r>
          </a:p>
          <a:p>
            <a:pPr lvl="1"/>
            <a:r>
              <a:rPr lang="he-IL" sz="2200" smtClean="0">
                <a:latin typeface="Arial" charset="0"/>
                <a:cs typeface="Arial" charset="0"/>
              </a:rPr>
              <a:t>מחלקה יורשת חייבת לממש את כל השיטות האבסטרקטיות של הבסיס, אחרת גם היא תהיה אבסטרקטית</a:t>
            </a:r>
          </a:p>
          <a:p>
            <a:pPr lvl="1"/>
            <a:r>
              <a:rPr lang="he-IL" sz="2200" smtClean="0">
                <a:latin typeface="Arial" charset="0"/>
                <a:cs typeface="Arial" charset="0"/>
              </a:rPr>
              <a:t>מספיק שיש שיטה אחת אבסטרקטית במחלקה, והיא גם תהייה אבסטרקטית, ולכן יש לציין את המחלקה גם כ- </a:t>
            </a:r>
            <a:r>
              <a:rPr lang="en-US" sz="2200" smtClean="0">
                <a:solidFill>
                  <a:schemeClr val="hlink"/>
                </a:solidFill>
                <a:latin typeface="Arial" charset="0"/>
                <a:cs typeface="Arial" charset="0"/>
              </a:rPr>
              <a:t>abstract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CD019A6-F891-4BE4-BD2B-4F1970F059CD}" type="slidenum">
              <a:rPr lang="he-IL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334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המחלקה </a:t>
            </a:r>
            <a:r>
              <a:rPr lang="en-US" smtClean="0">
                <a:latin typeface="Arial" charset="0"/>
                <a:cs typeface="Arial" charset="0"/>
              </a:rPr>
              <a:t>Animal</a:t>
            </a:r>
            <a:r>
              <a:rPr lang="he-IL" smtClean="0">
                <a:latin typeface="Arial" charset="0"/>
                <a:cs typeface="Arial" charset="0"/>
              </a:rPr>
              <a:t> ויורשיה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0C7A56-2EA4-48A4-A283-1E7390CB8D32}" type="slidenum">
              <a:rPr lang="he-IL"/>
              <a:pPr>
                <a:defRPr/>
              </a:pPr>
              <a:t>14</a:t>
            </a:fld>
            <a:endParaRPr lang="en-US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5791200" y="1752600"/>
            <a:ext cx="3048000" cy="914400"/>
          </a:xfrm>
          <a:prstGeom prst="wedgeRectCallout">
            <a:avLst>
              <a:gd name="adj1" fmla="val -78417"/>
              <a:gd name="adj2" fmla="val -1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Animal</a:t>
            </a:r>
            <a:r>
              <a:rPr lang="he-IL" b="1">
                <a:solidFill>
                  <a:schemeClr val="bg1"/>
                </a:solidFill>
              </a:rPr>
              <a:t> אבסטרקטית, והשיטה </a:t>
            </a:r>
            <a:r>
              <a:rPr lang="en-US" b="1">
                <a:solidFill>
                  <a:schemeClr val="bg1"/>
                </a:solidFill>
              </a:rPr>
              <a:t>makeNoise</a:t>
            </a:r>
            <a:r>
              <a:rPr lang="he-IL" b="1">
                <a:solidFill>
                  <a:schemeClr val="bg1"/>
                </a:solidFill>
              </a:rPr>
              <a:t> היא אבסטרקטית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76200" y="2667000"/>
            <a:ext cx="3124200" cy="381000"/>
          </a:xfrm>
          <a:prstGeom prst="wedgeRectCallout">
            <a:avLst>
              <a:gd name="adj1" fmla="val 84940"/>
              <a:gd name="adj2" fmla="val 126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Cat</a:t>
            </a:r>
            <a:r>
              <a:rPr lang="he-IL" b="1">
                <a:solidFill>
                  <a:schemeClr val="bg1"/>
                </a:solidFill>
              </a:rPr>
              <a:t> גם אבסטרקטית 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FDC93E8-7B51-4686-BA6E-E8B0062C630E}" type="slidenum">
              <a:rPr lang="he-IL"/>
              <a:pPr>
                <a:defRPr/>
              </a:pPr>
              <a:t>15</a:t>
            </a:fld>
            <a:endParaRPr lang="en-US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477000" cy="5732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8382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447800" y="29718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Horse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22AD953-14B9-4955-B658-F9CBB21C6077}" type="slidenum">
              <a:rPr lang="he-IL"/>
              <a:pPr>
                <a:defRPr/>
              </a:pPr>
              <a:t>16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7240588" cy="5257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90600" y="2895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752600" y="60198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1450"/>
            <a:ext cx="8686800" cy="51593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Cat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89923DA-424A-4D23-9137-68D5FF1D196F}" type="slidenum">
              <a:rPr lang="he-IL"/>
              <a:pPr>
                <a:defRPr/>
              </a:pPr>
              <a:t>17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2895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676400" y="57150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914400" y="1371600"/>
            <a:ext cx="914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200" smtClean="0">
                <a:latin typeface="Arial" charset="0"/>
                <a:cs typeface="Arial" charset="0"/>
              </a:rPr>
              <a:t>StreetCat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2A69318-27A0-4F9C-8FD3-1FFA134AA1DA}" type="slidenum">
              <a:rPr lang="he-IL"/>
              <a:pPr>
                <a:defRPr/>
              </a:pPr>
              <a:t>18</a:t>
            </a:fld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378825" cy="4999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43000" y="2133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3276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05000" y="54864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200" smtClean="0">
                <a:latin typeface="Arial" charset="0"/>
                <a:cs typeface="Arial" charset="0"/>
              </a:rPr>
              <a:t>SiamiCat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2B14F55-45DD-4737-B4BF-432AD176A90C}" type="slidenum">
              <a:rPr lang="he-IL"/>
              <a:pPr>
                <a:defRPr/>
              </a:pPr>
              <a:t>19</a:t>
            </a:fld>
            <a:endParaRPr lang="en-US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25600"/>
            <a:ext cx="8680450" cy="4318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26670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219200" y="38862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057400" y="5181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11CF51B-DE00-4E55-BE51-12015D0C4EAF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126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dirty="0" smtClean="0">
                <a:latin typeface="Arial" charset="0"/>
                <a:cs typeface="Arial" charset="0"/>
              </a:rPr>
              <a:t>מהו פולימורפיזם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dirty="0" smtClean="0">
                <a:latin typeface="Arial" charset="0"/>
                <a:cs typeface="Arial" charset="0"/>
              </a:rPr>
              <a:t>קישור דינאמי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dirty="0" smtClean="0">
                <a:latin typeface="Arial" charset="0"/>
                <a:cs typeface="Arial" charset="0"/>
              </a:rPr>
              <a:t>אוסף פולימורפי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dirty="0" smtClean="0">
                <a:latin typeface="Arial" charset="0"/>
                <a:cs typeface="Arial" charset="0"/>
              </a:rPr>
              <a:t>מחלקות אבסטרקטיות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dirty="0" smtClean="0">
                <a:latin typeface="Arial" charset="0"/>
                <a:cs typeface="Arial" charset="0"/>
              </a:rPr>
              <a:t>פונקציות אבסטרקטיות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Fish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820098B-71CE-4D5D-AA2F-B6651B76CD7A}" type="slidenum">
              <a:rPr lang="he-IL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10600" cy="4702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219200" y="2895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057400" y="52578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00600"/>
            <a:ext cx="8686800" cy="1798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4A9D420-5CBD-4A1C-964D-2078504C8B61}" type="slidenum">
              <a:rPr lang="he-IL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6845300" cy="3124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724400" y="4114800"/>
            <a:ext cx="4191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 אם נרצה לפנות לשיטה שקיימת רק ביורשים,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עדיין נצטרך לעשות </a:t>
            </a:r>
            <a:r>
              <a:rPr lang="en-US" b="1">
                <a:solidFill>
                  <a:schemeClr val="bg1"/>
                </a:solidFill>
              </a:rPr>
              <a:t>casting</a:t>
            </a:r>
            <a:r>
              <a:rPr lang="he-IL" b="1">
                <a:solidFill>
                  <a:schemeClr val="bg1"/>
                </a:solidFill>
              </a:rPr>
              <a:t>...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  <a:r>
              <a:rPr lang="he-IL" sz="3600" smtClean="0">
                <a:latin typeface="Arial" charset="0"/>
                <a:cs typeface="Arial" charset="0"/>
              </a:rPr>
              <a:t> עם פניה לפונקציה שרק ביורשים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3DA3FEF-9F22-4FF5-AA99-5E79396B73C5}" type="slidenum">
              <a:rPr lang="he-IL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610600" cy="4610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334000"/>
            <a:ext cx="7412038" cy="838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7010400" y="4038600"/>
            <a:ext cx="1905000" cy="838200"/>
          </a:xfrm>
          <a:prstGeom prst="wedgeRectCallout">
            <a:avLst>
              <a:gd name="adj1" fmla="val -97669"/>
              <a:gd name="adj2" fmla="val -33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בדיקה האם האובייקט הוא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 אחד מיורשיו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smtClean="0">
                <a:latin typeface="Arial" charset="0"/>
                <a:cs typeface="Arial" charset="0"/>
              </a:rPr>
              <a:t>מהו פולימורפיזם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smtClean="0">
                <a:latin typeface="Arial" charset="0"/>
                <a:cs typeface="Arial" charset="0"/>
              </a:rPr>
              <a:t>קישור סטטי וקישור דינאמי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smtClean="0">
                <a:latin typeface="Arial" charset="0"/>
                <a:cs typeface="Arial" charset="0"/>
              </a:rPr>
              <a:t>אוסף פולימורפי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smtClean="0">
                <a:latin typeface="Arial" charset="0"/>
                <a:cs typeface="Arial" charset="0"/>
              </a:rPr>
              <a:t>מחלקות אבסטרקטיות</a:t>
            </a:r>
          </a:p>
          <a:p>
            <a:pPr marL="319088" indent="-319088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3200" smtClean="0">
                <a:latin typeface="Arial" charset="0"/>
                <a:cs typeface="Arial" charset="0"/>
              </a:rPr>
              <a:t>פונקציות אבסטרקטיות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43A5335-B935-41D1-8F3F-7A5E5008BB97}" type="slidenum">
              <a:rPr lang="he-IL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600" dirty="0" smtClean="0"/>
              <a:t>עבור כל אחת מהמחלקות הבאות יש לממש את השיטה </a:t>
            </a:r>
            <a:r>
              <a:rPr lang="en-US" sz="1600" dirty="0" err="1" smtClean="0"/>
              <a:t>toString</a:t>
            </a:r>
            <a:r>
              <a:rPr lang="he-IL" sz="1600" dirty="0" smtClean="0"/>
              <a:t> המדפיסה את טיפוס האובייקט בנוסף לנתוניו, </a:t>
            </a:r>
            <a:r>
              <a:rPr lang="en-US" sz="1600" dirty="0" err="1" smtClean="0"/>
              <a:t>c’tor</a:t>
            </a:r>
            <a:r>
              <a:rPr lang="he-IL" sz="1600" dirty="0" smtClean="0"/>
              <a:t> המאתחל את כל נתוני המחלקה, שיטות </a:t>
            </a:r>
            <a:r>
              <a:rPr lang="en-US" sz="1600" dirty="0" smtClean="0"/>
              <a:t>get</a:t>
            </a:r>
            <a:r>
              <a:rPr lang="he-IL" sz="1600" dirty="0" smtClean="0"/>
              <a:t> ולספק שיטות </a:t>
            </a:r>
            <a:r>
              <a:rPr lang="en-US" sz="1600" dirty="0" smtClean="0"/>
              <a:t>set</a:t>
            </a:r>
            <a:r>
              <a:rPr lang="he-IL" sz="1600" dirty="0" smtClean="0"/>
              <a:t> רק למה שהגיוני.</a:t>
            </a:r>
          </a:p>
          <a:p>
            <a:pPr marL="342900" lvl="0" indent="-342900">
              <a:buFont typeface="+mj-lt"/>
              <a:buAutoNum type="arabicPeriod"/>
            </a:pPr>
            <a:r>
              <a:rPr lang="he-IL" sz="1600" dirty="0" smtClean="0"/>
              <a:t>הגדר את המחלקה האבסטרקטית "סדרה" שנתוניה הם האיבר הראשון בסדרה, וערך הקפיצה בין איברי הסדרה.</a:t>
            </a:r>
            <a:endParaRPr lang="en-US" sz="1600" dirty="0" smtClean="0"/>
          </a:p>
          <a:p>
            <a:pPr marL="661988" lvl="1" indent="-342900"/>
            <a:r>
              <a:rPr lang="he-IL" sz="1600" dirty="0" smtClean="0"/>
              <a:t>יש לספק את השיטה האבסטרקטית </a:t>
            </a:r>
            <a:r>
              <a:rPr lang="en-US" sz="1600" dirty="0" err="1" smtClean="0"/>
              <a:t>getElement</a:t>
            </a:r>
            <a:r>
              <a:rPr lang="en-US" sz="1600" dirty="0" smtClean="0"/>
              <a:t> </a:t>
            </a:r>
            <a:r>
              <a:rPr lang="he-IL" sz="1600" dirty="0" smtClean="0"/>
              <a:t> המקבלת אינדקס של איבר והשיטה תחזיר את ערכו.</a:t>
            </a:r>
            <a:endParaRPr lang="en-US" sz="1600" dirty="0" smtClean="0"/>
          </a:p>
          <a:p>
            <a:pPr marL="661988" lvl="1" indent="-342900"/>
            <a:r>
              <a:rPr lang="he-IL" sz="1600" dirty="0" smtClean="0"/>
              <a:t>יש לספק את השיטה האבסטרקטית </a:t>
            </a:r>
            <a:r>
              <a:rPr lang="en-US" sz="1600" dirty="0" err="1" smtClean="0"/>
              <a:t>getSum</a:t>
            </a:r>
            <a:r>
              <a:rPr lang="he-IL" sz="1600" dirty="0" smtClean="0"/>
              <a:t> אשר מקבלת אינדקס והשיטה תחזיר את סכום האיברים עד אותו איבר.</a:t>
            </a:r>
            <a:endParaRPr lang="en-US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he-IL" sz="1600" dirty="0" smtClean="0"/>
              <a:t>הגדר את המחלקה "סדרה חשבונית" שיורשת מ"סדרה".</a:t>
            </a:r>
            <a:endParaRPr lang="en-US" sz="1600" dirty="0" smtClean="0"/>
          </a:p>
          <a:p>
            <a:pPr lvl="1"/>
            <a:r>
              <a:rPr lang="he-IL" sz="1400" u="sng" dirty="0" smtClean="0"/>
              <a:t>תזכורת</a:t>
            </a:r>
            <a:r>
              <a:rPr lang="he-IL" sz="1400" dirty="0" smtClean="0"/>
              <a:t>: קבלת האיבר ה- </a:t>
            </a:r>
            <a:r>
              <a:rPr lang="en-US" sz="1400" dirty="0" smtClean="0"/>
              <a:t>n</a:t>
            </a:r>
            <a:r>
              <a:rPr lang="he-IL" sz="1400" dirty="0" smtClean="0"/>
              <a:t> בסדרה חשבונית:                                      כך ש- </a:t>
            </a:r>
            <a:r>
              <a:rPr lang="en-US" sz="1400" dirty="0" smtClean="0"/>
              <a:t>a1</a:t>
            </a:r>
            <a:r>
              <a:rPr lang="he-IL" sz="1400" dirty="0" smtClean="0"/>
              <a:t>  הראשון, </a:t>
            </a:r>
            <a:r>
              <a:rPr lang="en-US" sz="1400" dirty="0" smtClean="0"/>
              <a:t>d</a:t>
            </a:r>
            <a:r>
              <a:rPr lang="he-IL" sz="1400" dirty="0" smtClean="0"/>
              <a:t> הוא ההפרש ו- </a:t>
            </a:r>
            <a:r>
              <a:rPr lang="en-US" sz="1400" dirty="0" smtClean="0"/>
              <a:t>n</a:t>
            </a:r>
            <a:r>
              <a:rPr lang="he-IL" sz="1400" dirty="0" smtClean="0"/>
              <a:t> הוא  האיבר המבוקש.</a:t>
            </a:r>
            <a:endParaRPr lang="en-US" sz="1400" dirty="0" smtClean="0"/>
          </a:p>
          <a:p>
            <a:pPr lvl="1"/>
            <a:r>
              <a:rPr lang="he-IL" sz="1400" dirty="0" smtClean="0"/>
              <a:t>סכום </a:t>
            </a:r>
            <a:r>
              <a:rPr lang="en-US" sz="1400" dirty="0" smtClean="0"/>
              <a:t>n</a:t>
            </a:r>
            <a:r>
              <a:rPr lang="he-IL" sz="1400" dirty="0" smtClean="0"/>
              <a:t> האיברים הראשונים בסדרה חשבונית הוא 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he-IL" sz="1600" dirty="0" smtClean="0"/>
              <a:t>הגדר את המחלקה "סדרה הנדסית" שיורשת מ"סדרה".</a:t>
            </a:r>
            <a:endParaRPr lang="en-US" sz="1600" dirty="0" smtClean="0"/>
          </a:p>
          <a:p>
            <a:pPr lvl="1"/>
            <a:r>
              <a:rPr lang="he-IL" sz="1400" u="sng" dirty="0" smtClean="0"/>
              <a:t>תזכורת</a:t>
            </a:r>
            <a:r>
              <a:rPr lang="he-IL" sz="1400" dirty="0" smtClean="0"/>
              <a:t>: קבלת האיבר ה- </a:t>
            </a:r>
            <a:r>
              <a:rPr lang="en-US" sz="1400" dirty="0" smtClean="0"/>
              <a:t>n</a:t>
            </a:r>
            <a:r>
              <a:rPr lang="he-IL" sz="1400" dirty="0" smtClean="0"/>
              <a:t> בסדרה הנדסית:                            כך ש- </a:t>
            </a:r>
            <a:r>
              <a:rPr lang="en-US" sz="1400" dirty="0" smtClean="0"/>
              <a:t>a1</a:t>
            </a:r>
            <a:r>
              <a:rPr lang="he-IL" sz="1400" dirty="0" smtClean="0"/>
              <a:t>  הראשון, </a:t>
            </a:r>
            <a:r>
              <a:rPr lang="en-US" sz="1400" dirty="0" smtClean="0"/>
              <a:t>q</a:t>
            </a:r>
            <a:r>
              <a:rPr lang="he-IL" sz="1400" dirty="0" smtClean="0"/>
              <a:t> הוא המנה  ו- </a:t>
            </a:r>
            <a:r>
              <a:rPr lang="en-US" sz="1400" dirty="0" smtClean="0"/>
              <a:t>n</a:t>
            </a:r>
            <a:r>
              <a:rPr lang="he-IL" sz="1400" dirty="0" smtClean="0"/>
              <a:t> הוא  האיבר המבוקש.</a:t>
            </a:r>
            <a:endParaRPr lang="en-US" sz="1400" dirty="0" smtClean="0"/>
          </a:p>
          <a:p>
            <a:pPr lvl="1"/>
            <a:r>
              <a:rPr lang="he-IL" sz="1400" dirty="0" smtClean="0"/>
              <a:t>סכום </a:t>
            </a:r>
            <a:r>
              <a:rPr lang="en-US" sz="1400" dirty="0" smtClean="0"/>
              <a:t>n</a:t>
            </a:r>
            <a:r>
              <a:rPr lang="he-IL" sz="1400" dirty="0" smtClean="0"/>
              <a:t> האיברים הראשונים בסדרה הנדסית הוא </a:t>
            </a:r>
            <a:endParaRPr lang="en-US" sz="1400" dirty="0" smtClean="0"/>
          </a:p>
          <a:p>
            <a:pPr marL="342900" lvl="0" indent="-342900">
              <a:buFont typeface="+mj-lt"/>
              <a:buAutoNum type="arabicPeriod"/>
            </a:pPr>
            <a:endParaRPr lang="he-IL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he-IL" sz="1600" dirty="0" smtClean="0"/>
              <a:t>כתוב </a:t>
            </a:r>
            <a:r>
              <a:rPr lang="en-US" sz="1600" dirty="0" smtClean="0"/>
              <a:t>main</a:t>
            </a:r>
            <a:r>
              <a:rPr lang="he-IL" sz="1600" dirty="0" smtClean="0"/>
              <a:t> הבודק את השיטות במחלקות השונות.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1506" name="Picture 2" descr="a_n=a_1+(n-1) \cdot d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429000" y="3733800"/>
            <a:ext cx="16573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 S_n=\frac{n(a_1 + a_n)}{2}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429000" y="4114800"/>
            <a:ext cx="1314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\ a_n = a_1 \cdot q^{n-1}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4038600" y="4876800"/>
            <a:ext cx="10858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\ S_n = \frac{a_1\cdot(q^n-1)}{q-1}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3429000" y="5334000"/>
            <a:ext cx="1419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תזכורת למחלקות בהן נשתמש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0" y="1316038"/>
          <a:ext cx="657225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972181" imgH="2091690" progId="">
                  <p:embed/>
                </p:oleObj>
              </mc:Choice>
              <mc:Fallback>
                <p:oleObj name="Visio" r:id="rId3" imgW="2972181" imgH="2091690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16038"/>
                        <a:ext cx="657225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9CFBA57-E85F-41C5-8053-BAA2D1267FCA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יצירת אובייקט יורש מהפניה לבסיס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מייצרים אובייקט ממחלקה יורשת, ניתן להגדיר את ההפניה שלו כמחלקת הבסיס</a:t>
            </a:r>
          </a:p>
          <a:p>
            <a:r>
              <a:rPr lang="he-IL" smtClean="0">
                <a:latin typeface="Arial" charset="0"/>
                <a:cs typeface="Arial" charset="0"/>
              </a:rPr>
              <a:t>דוגמא:</a:t>
            </a:r>
          </a:p>
          <a:p>
            <a:pPr algn="ctr">
              <a:buFont typeface="Wingdings" pitchFamily="2" charset="2"/>
              <a:buNone/>
            </a:pPr>
            <a:r>
              <a:rPr lang="en-US" sz="2100" b="1" smtClean="0">
                <a:latin typeface="Arial" charset="0"/>
                <a:cs typeface="Arial" charset="0"/>
              </a:rPr>
              <a:t>Person</a:t>
            </a:r>
            <a:r>
              <a:rPr lang="en-US" sz="2100" smtClean="0">
                <a:latin typeface="Arial" charset="0"/>
                <a:cs typeface="Arial" charset="0"/>
              </a:rPr>
              <a:t> p = new Student(111, “momo”, 94.2);</a:t>
            </a:r>
          </a:p>
          <a:p>
            <a:r>
              <a:rPr lang="he-IL" smtClean="0">
                <a:latin typeface="Arial" charset="0"/>
                <a:cs typeface="Arial" charset="0"/>
              </a:rPr>
              <a:t>שימושים: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שליחת אובייקט נורש לשיטה המקבלת כפרמטר אובייקט מטיפוס הבסיס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יצירת מערך של אובייקטים מטיפוס בסיס ומטיפוס נורש ביחד (עד כה ראינו שבמערך כל האיברים מאותו סוג)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8A7342-7B44-46ED-ADAE-666DD173AF71}" type="slidenum">
              <a:rPr lang="he-IL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4308475" cy="3581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263" y="3048000"/>
            <a:ext cx="5875337" cy="34020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תזכורת: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הקוד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7B5644-01F5-4B6E-BCCF-101D2F6435EA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המילה השמורה </a:t>
            </a:r>
            <a:r>
              <a:rPr lang="en-US" smtClean="0">
                <a:latin typeface="Arial" charset="0"/>
                <a:cs typeface="Arial" charset="0"/>
              </a:rPr>
              <a:t>instanceof</a:t>
            </a: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כדי לברר אם אובייקט הוא מטיפוס מסוים, נשתמש במילה </a:t>
            </a:r>
            <a:r>
              <a:rPr lang="en-US" smtClean="0">
                <a:solidFill>
                  <a:schemeClr val="hlink"/>
                </a:solidFill>
                <a:latin typeface="Arial" charset="0"/>
                <a:cs typeface="Arial" charset="0"/>
              </a:rPr>
              <a:t>instanceof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דוגמא, עבור </a:t>
            </a:r>
            <a:r>
              <a:rPr lang="en-US" smtClean="0">
                <a:latin typeface="Arial" charset="0"/>
                <a:cs typeface="Arial" charset="0"/>
              </a:rPr>
              <a:t>o</a:t>
            </a:r>
            <a:r>
              <a:rPr lang="he-IL" smtClean="0">
                <a:latin typeface="Arial" charset="0"/>
                <a:cs typeface="Arial" charset="0"/>
              </a:rPr>
              <a:t> משתנה מטיפוס כלשהו:</a:t>
            </a:r>
          </a:p>
          <a:p>
            <a:pPr algn="ctr">
              <a:buFont typeface="Wingdings" pitchFamily="2" charset="2"/>
              <a:buNone/>
            </a:pPr>
            <a:r>
              <a:rPr lang="en-US" i="1" smtClean="0">
                <a:latin typeface="Arial" charset="0"/>
                <a:cs typeface="Arial" charset="0"/>
              </a:rPr>
              <a:t>if (o </a:t>
            </a:r>
            <a:r>
              <a:rPr lang="en-US" i="1" smtClean="0">
                <a:solidFill>
                  <a:schemeClr val="hlink"/>
                </a:solidFill>
                <a:latin typeface="Arial" charset="0"/>
                <a:cs typeface="Arial" charset="0"/>
              </a:rPr>
              <a:t>instanceof</a:t>
            </a:r>
            <a:r>
              <a:rPr lang="en-US" i="1" smtClean="0">
                <a:latin typeface="Arial" charset="0"/>
                <a:cs typeface="Arial" charset="0"/>
              </a:rPr>
              <a:t> Person) {</a:t>
            </a:r>
            <a:r>
              <a:rPr lang="en-US" i="1" smtClean="0">
                <a:solidFill>
                  <a:srgbClr val="009900"/>
                </a:solidFill>
                <a:latin typeface="Arial" charset="0"/>
                <a:cs typeface="Arial" charset="0"/>
              </a:rPr>
              <a:t>/*…*/</a:t>
            </a:r>
            <a:r>
              <a:rPr lang="en-US" i="1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יוחזר </a:t>
            </a:r>
            <a:r>
              <a:rPr lang="en-US" smtClean="0">
                <a:latin typeface="Arial" charset="0"/>
                <a:cs typeface="Arial" charset="0"/>
              </a:rPr>
              <a:t>true</a:t>
            </a:r>
            <a:r>
              <a:rPr lang="he-IL" smtClean="0">
                <a:latin typeface="Arial" charset="0"/>
                <a:cs typeface="Arial" charset="0"/>
              </a:rPr>
              <a:t> אם </a:t>
            </a:r>
            <a:r>
              <a:rPr lang="en-US" smtClean="0">
                <a:latin typeface="Arial" charset="0"/>
                <a:cs typeface="Arial" charset="0"/>
              </a:rPr>
              <a:t>o</a:t>
            </a:r>
            <a:r>
              <a:rPr lang="he-IL" smtClean="0">
                <a:latin typeface="Arial" charset="0"/>
                <a:cs typeface="Arial" charset="0"/>
              </a:rPr>
              <a:t> הוא מטיפוס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או אחד היורשים שלו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DA60D7A-6891-42A9-9760-DF2DC1C117F9}" type="slidenum">
              <a:rPr lang="he-IL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 לשליחת אובייקט נורש לשיטה המקבלת בסיס, ושימוש ב- </a:t>
            </a:r>
            <a:r>
              <a:rPr lang="en-US" sz="3600" smtClean="0">
                <a:latin typeface="Arial" charset="0"/>
                <a:cs typeface="Arial" charset="0"/>
              </a:rPr>
              <a:t>instanceof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-304800" y="1412875"/>
            <a:ext cx="762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endParaRPr lang="en-US" dirty="0" smtClean="0"/>
          </a:p>
          <a:p>
            <a:pPr algn="l">
              <a:lnSpc>
                <a:spcPct val="90000"/>
              </a:lnSpc>
            </a:pPr>
            <a:r>
              <a:rPr lang="en-US" dirty="0" smtClean="0"/>
              <a:t>       </a:t>
            </a:r>
            <a:r>
              <a:rPr lang="en-US" dirty="0"/>
              <a:t>public </a:t>
            </a:r>
            <a:r>
              <a:rPr lang="en-US" noProof="1"/>
              <a:t>static void </a:t>
            </a:r>
            <a:r>
              <a:rPr lang="en-US" dirty="0" err="1"/>
              <a:t>doSomething</a:t>
            </a:r>
            <a:r>
              <a:rPr lang="en-US" noProof="1"/>
              <a:t>(Person p</a:t>
            </a:r>
            <a:r>
              <a:rPr lang="en-US" noProof="1" smtClean="0"/>
              <a:t>)   </a:t>
            </a:r>
            <a:r>
              <a:rPr lang="en-US" noProof="1"/>
              <a:t>{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    System.out.println("Type of p is “ + </a:t>
            </a:r>
            <a:r>
              <a:rPr lang="en-US" dirty="0" err="1"/>
              <a:t>p.getClass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</a:t>
            </a:r>
            <a:r>
              <a:rPr lang="en-US" noProof="1"/>
              <a:t>);</a:t>
            </a: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            </a:t>
            </a:r>
            <a:r>
              <a:rPr lang="en-US" noProof="1"/>
              <a:t>if (p </a:t>
            </a:r>
            <a:r>
              <a:rPr lang="en-US" noProof="1">
                <a:solidFill>
                  <a:schemeClr val="hlink"/>
                </a:solidFill>
              </a:rPr>
              <a:t>instanceof</a:t>
            </a:r>
            <a:r>
              <a:rPr lang="en-US" noProof="1"/>
              <a:t> Person)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        System.out.println(p.toString());</a:t>
            </a:r>
          </a:p>
          <a:p>
            <a:pPr algn="l">
              <a:lnSpc>
                <a:spcPct val="90000"/>
              </a:lnSpc>
            </a:pPr>
            <a:endParaRPr lang="en-US" noProof="1"/>
          </a:p>
          <a:p>
            <a:pPr algn="l">
              <a:lnSpc>
                <a:spcPct val="90000"/>
              </a:lnSpc>
            </a:pPr>
            <a:r>
              <a:rPr lang="en-US" noProof="1"/>
              <a:t>            if (p </a:t>
            </a:r>
            <a:r>
              <a:rPr lang="en-US" noProof="1">
                <a:solidFill>
                  <a:schemeClr val="hlink"/>
                </a:solidFill>
              </a:rPr>
              <a:t>instanceof</a:t>
            </a:r>
            <a:r>
              <a:rPr lang="en-US" noProof="1"/>
              <a:t> Student</a:t>
            </a:r>
            <a:r>
              <a:rPr lang="en-US" noProof="1" smtClean="0"/>
              <a:t>)  </a:t>
            </a:r>
            <a:r>
              <a:rPr lang="en-US" noProof="1"/>
              <a:t>{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        Student s = (Student)p;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        s.registerToCourse();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    }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}</a:t>
            </a:r>
          </a:p>
          <a:p>
            <a:pPr algn="l">
              <a:lnSpc>
                <a:spcPct val="90000"/>
              </a:lnSpc>
            </a:pPr>
            <a:endParaRPr lang="en-US" noProof="1"/>
          </a:p>
          <a:p>
            <a:pPr algn="l">
              <a:lnSpc>
                <a:spcPct val="90000"/>
              </a:lnSpc>
            </a:pPr>
            <a:r>
              <a:rPr lang="en-US" noProof="1"/>
              <a:t>        public static void main(String[] args</a:t>
            </a:r>
            <a:r>
              <a:rPr lang="en-US" noProof="1" smtClean="0"/>
              <a:t>)  {</a:t>
            </a:r>
          </a:p>
          <a:p>
            <a:pPr algn="l">
              <a:lnSpc>
                <a:spcPct val="90000"/>
              </a:lnSpc>
            </a:pPr>
            <a:endParaRPr lang="en-US" noProof="1"/>
          </a:p>
          <a:p>
            <a:pPr algn="l">
              <a:lnSpc>
                <a:spcPct val="90000"/>
              </a:lnSpc>
            </a:pPr>
            <a:r>
              <a:rPr lang="en-US" noProof="1"/>
              <a:t>            Person p1 = new Person(111, "momo");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    Person p2 = new Student(222, "gogo", 88);</a:t>
            </a:r>
          </a:p>
          <a:p>
            <a:pPr algn="l">
              <a:lnSpc>
                <a:spcPct val="90000"/>
              </a:lnSpc>
            </a:pPr>
            <a:endParaRPr lang="en-US" noProof="1"/>
          </a:p>
          <a:p>
            <a:pPr algn="l">
              <a:lnSpc>
                <a:spcPct val="90000"/>
              </a:lnSpc>
            </a:pPr>
            <a:r>
              <a:rPr lang="en-US" noProof="1"/>
              <a:t> </a:t>
            </a:r>
            <a:r>
              <a:rPr lang="en-US" dirty="0"/>
              <a:t>           </a:t>
            </a:r>
            <a:r>
              <a:rPr lang="en-US" dirty="0" err="1"/>
              <a:t>doSomething</a:t>
            </a:r>
            <a:r>
              <a:rPr lang="en-US" noProof="1"/>
              <a:t>(p1);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           </a:t>
            </a:r>
            <a:r>
              <a:rPr lang="en-US" noProof="1"/>
              <a:t> </a:t>
            </a:r>
            <a:r>
              <a:rPr lang="en-US" dirty="0" err="1"/>
              <a:t>doSomething</a:t>
            </a:r>
            <a:r>
              <a:rPr lang="en-US" noProof="1"/>
              <a:t>(p2);</a:t>
            </a:r>
          </a:p>
          <a:p>
            <a:pPr algn="l">
              <a:lnSpc>
                <a:spcPct val="90000"/>
              </a:lnSpc>
            </a:pPr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V="1">
            <a:off x="1600200" y="2133600"/>
            <a:ext cx="5638800" cy="307975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080" name="Group 8"/>
          <p:cNvGraphicFramePr>
            <a:graphicFrameLocks noGrp="1"/>
          </p:cNvGraphicFramePr>
          <p:nvPr/>
        </p:nvGraphicFramePr>
        <p:xfrm>
          <a:off x="7239000" y="2133600"/>
          <a:ext cx="1600200" cy="96012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1090" name="Line 18"/>
          <p:cNvSpPr>
            <a:spLocks noChangeShapeType="1"/>
          </p:cNvSpPr>
          <p:nvPr/>
        </p:nvSpPr>
        <p:spPr bwMode="auto">
          <a:xfrm flipV="1">
            <a:off x="1676400" y="1371600"/>
            <a:ext cx="5562600" cy="3581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105" name="Group 33"/>
          <p:cNvGraphicFramePr>
            <a:graphicFrameLocks noGrp="1"/>
          </p:cNvGraphicFramePr>
          <p:nvPr/>
        </p:nvGraphicFramePr>
        <p:xfrm>
          <a:off x="7239000" y="13716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momo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1104" name="Line 32"/>
          <p:cNvSpPr>
            <a:spLocks noChangeShapeType="1"/>
          </p:cNvSpPr>
          <p:nvPr/>
        </p:nvSpPr>
        <p:spPr bwMode="auto">
          <a:xfrm flipV="1">
            <a:off x="4343400" y="1371600"/>
            <a:ext cx="28956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4267200" y="1676400"/>
            <a:ext cx="2971800" cy="457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08" name="Line 36"/>
          <p:cNvSpPr>
            <a:spLocks noChangeShapeType="1"/>
          </p:cNvSpPr>
          <p:nvPr/>
        </p:nvSpPr>
        <p:spPr bwMode="auto">
          <a:xfrm flipV="1">
            <a:off x="1828800" y="2133600"/>
            <a:ext cx="5410200" cy="11811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3886200" y="3200400"/>
            <a:ext cx="495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בפועל מועברת הפניה לאובייקט האמיתי, </a:t>
            </a:r>
          </a:p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אבל בשיטה ניתן לקרוא רק לשיטות מטיפוס הבסיס, </a:t>
            </a:r>
          </a:p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מאחר וזהו טיפוס ההפניה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388" name="Text Box 39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ED0B051-B21A-40A9-8767-EFCEEFA453C6}" type="slidenum">
              <a:rPr lang="he-IL"/>
              <a:pPr>
                <a:defRPr/>
              </a:pPr>
              <a:t>7</a:t>
            </a:fld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191000"/>
            <a:ext cx="3790950" cy="20447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267200" y="1905000"/>
            <a:ext cx="2286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4724400" y="1219200"/>
            <a:ext cx="2362200" cy="533400"/>
          </a:xfrm>
          <a:prstGeom prst="wedgeRectCallout">
            <a:avLst>
              <a:gd name="adj1" fmla="val -58387"/>
              <a:gd name="adj2" fmla="val 77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מחזיר את שם המחלקה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ממנה נוצר האובייקט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1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1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1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310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310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10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animBg="1"/>
      <p:bldP spid="131079" grpId="1" animBg="1"/>
      <p:bldP spid="131090" grpId="0" animBg="1"/>
      <p:bldP spid="131090" grpId="1" animBg="1"/>
      <p:bldP spid="131104" grpId="0" animBg="1"/>
      <p:bldP spid="131104" grpId="1" animBg="1"/>
      <p:bldP spid="131106" grpId="0" animBg="1"/>
      <p:bldP spid="131106" grpId="1" animBg="1"/>
      <p:bldP spid="131108" grpId="0" animBg="1"/>
      <p:bldP spid="131108" grpId="1" animBg="1"/>
      <p:bldP spid="131110" grpId="0" animBg="1"/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למערך משולב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35187" name="Group 19"/>
          <p:cNvGraphicFramePr>
            <a:graphicFrameLocks noGrp="1"/>
          </p:cNvGraphicFramePr>
          <p:nvPr>
            <p:ph sz="quarter" idx="1"/>
          </p:nvPr>
        </p:nvGraphicFramePr>
        <p:xfrm>
          <a:off x="5867400" y="1736725"/>
          <a:ext cx="2790630" cy="472440"/>
        </p:xfrm>
        <a:graphic>
          <a:graphicData uri="http://schemas.openxmlformats.org/drawingml/2006/table">
            <a:tbl>
              <a:tblPr/>
              <a:tblGrid>
                <a:gridCol w="930210"/>
                <a:gridCol w="930210"/>
                <a:gridCol w="930210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52DDD2-53BD-4C90-BA98-DCD5D75B2515}" type="slidenum">
              <a:rPr lang="he-IL"/>
              <a:pPr>
                <a:defRPr/>
              </a:pPr>
              <a:t>8</a:t>
            </a:fld>
            <a:endParaRPr lang="en-US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-457200" y="914400"/>
            <a:ext cx="815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        </a:t>
            </a:r>
            <a:endParaRPr lang="en-US" dirty="0" smtClean="0"/>
          </a:p>
          <a:p>
            <a:pPr algn="l"/>
            <a:r>
              <a:rPr lang="en-US" dirty="0" smtClean="0"/>
              <a:t>        public </a:t>
            </a:r>
            <a:r>
              <a:rPr lang="en-US" noProof="1"/>
              <a:t>static void main(String[] args</a:t>
            </a:r>
            <a:r>
              <a:rPr lang="en-US" noProof="1" smtClean="0"/>
              <a:t>)  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Person[] persons = new Person[3];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            persons[0] = new Person(111, "momo");</a:t>
            </a:r>
          </a:p>
          <a:p>
            <a:pPr algn="l"/>
            <a:r>
              <a:rPr lang="en-US" noProof="1"/>
              <a:t>            persons[1] = new Student(222, "gogo", 92.7f);</a:t>
            </a:r>
          </a:p>
          <a:p>
            <a:pPr algn="l"/>
            <a:r>
              <a:rPr lang="en-US" noProof="1"/>
              <a:t>            persons[2] = new Person(333, "yoyo");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            for (int i = 0; i &lt; persons.length; i</a:t>
            </a:r>
            <a:r>
              <a:rPr lang="en-US" noProof="1" smtClean="0"/>
              <a:t>++)   </a:t>
            </a:r>
            <a:r>
              <a:rPr lang="en-US" noProof="1"/>
              <a:t>{</a:t>
            </a:r>
          </a:p>
          <a:p>
            <a:pPr algn="l"/>
            <a:r>
              <a:rPr lang="en-US" dirty="0"/>
              <a:t>	  </a:t>
            </a:r>
            <a:r>
              <a:rPr lang="en-US" noProof="1"/>
              <a:t>System.out.println(persons[i].toString());</a:t>
            </a:r>
          </a:p>
          <a:p>
            <a:pPr algn="l"/>
            <a:r>
              <a:rPr lang="en-US" noProof="1"/>
              <a:t>            } </a:t>
            </a:r>
          </a:p>
          <a:p>
            <a:pPr algn="l"/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5188" name="Line 20"/>
          <p:cNvSpPr>
            <a:spLocks noChangeShapeType="1"/>
          </p:cNvSpPr>
          <p:nvPr/>
        </p:nvSpPr>
        <p:spPr bwMode="auto">
          <a:xfrm>
            <a:off x="2057400" y="1752600"/>
            <a:ext cx="3810000" cy="152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189" name="Group 21"/>
          <p:cNvGraphicFramePr>
            <a:graphicFrameLocks noGrp="1"/>
          </p:cNvGraphicFramePr>
          <p:nvPr/>
        </p:nvGraphicFramePr>
        <p:xfrm>
          <a:off x="7391400" y="26670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name=“yoyo”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197" name="Group 29"/>
          <p:cNvGraphicFramePr>
            <a:graphicFrameLocks noGrp="1"/>
          </p:cNvGraphicFramePr>
          <p:nvPr/>
        </p:nvGraphicFramePr>
        <p:xfrm>
          <a:off x="5105400" y="26670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216" name="Group 48"/>
          <p:cNvGraphicFramePr>
            <a:graphicFrameLocks noGrp="1"/>
          </p:cNvGraphicFramePr>
          <p:nvPr/>
        </p:nvGraphicFramePr>
        <p:xfrm>
          <a:off x="6934200" y="3429000"/>
          <a:ext cx="1600200" cy="96012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average=92.7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5227" name="Line 59"/>
          <p:cNvSpPr>
            <a:spLocks noChangeShapeType="1"/>
          </p:cNvSpPr>
          <p:nvPr/>
        </p:nvSpPr>
        <p:spPr bwMode="auto">
          <a:xfrm flipH="1">
            <a:off x="5105400" y="22098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28" name="Line 60"/>
          <p:cNvSpPr>
            <a:spLocks noChangeShapeType="1"/>
          </p:cNvSpPr>
          <p:nvPr/>
        </p:nvSpPr>
        <p:spPr bwMode="auto">
          <a:xfrm flipH="1">
            <a:off x="6934200" y="2209800"/>
            <a:ext cx="304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29" name="Line 61"/>
          <p:cNvSpPr>
            <a:spLocks noChangeShapeType="1"/>
          </p:cNvSpPr>
          <p:nvPr/>
        </p:nvSpPr>
        <p:spPr bwMode="auto">
          <a:xfrm flipH="1">
            <a:off x="7391400" y="22098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31" name="Rectangle 63"/>
          <p:cNvSpPr>
            <a:spLocks noChangeArrowheads="1"/>
          </p:cNvSpPr>
          <p:nvPr/>
        </p:nvSpPr>
        <p:spPr bwMode="auto">
          <a:xfrm>
            <a:off x="5257800" y="4572000"/>
            <a:ext cx="3352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שתמיד מופעלת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לפי האובייקט בפועל!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10200"/>
            <a:ext cx="5630863" cy="12096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8" grpId="0" animBg="1"/>
      <p:bldP spid="135188" grpId="1" animBg="1"/>
      <p:bldP spid="135227" grpId="0" animBg="1"/>
      <p:bldP spid="135227" grpId="1" animBg="1"/>
      <p:bldP spid="135228" grpId="0" animBg="1"/>
      <p:bldP spid="135228" grpId="1" animBg="1"/>
      <p:bldP spid="135229" grpId="0" animBg="1"/>
      <p:bldP spid="135229" grpId="1" animBg="1"/>
      <p:bldP spid="1352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מהו פולימורפיזם?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3125"/>
              </a:lnSpc>
              <a:spcBef>
                <a:spcPts val="18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עד כה ראינו שאם יש הפניה לטיפוס מסוים והאובייקט בפועל הוא מטיפוס יורש, תקרא השיטה הממומשת במחלקה של הטיפוס בפועל באופן אוטומטי</a:t>
            </a:r>
          </a:p>
          <a:p>
            <a:pPr>
              <a:lnSpc>
                <a:spcPts val="3125"/>
              </a:lnSpc>
              <a:spcBef>
                <a:spcPts val="18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פולימורפיזם הוא המנגנון המאפשר לקומפיילר לזהות </a:t>
            </a:r>
            <a:r>
              <a:rPr lang="he-IL" u="sng" dirty="0" smtClean="0">
                <a:latin typeface="Arial" charset="0"/>
                <a:cs typeface="Arial" charset="0"/>
              </a:rPr>
              <a:t>בזמן ריצה </a:t>
            </a:r>
            <a:r>
              <a:rPr lang="he-IL" dirty="0" smtClean="0">
                <a:latin typeface="Arial" charset="0"/>
                <a:cs typeface="Arial" charset="0"/>
              </a:rPr>
              <a:t>מה טיפוס האובייקט בפועל ולהפעיל את השיטה המדוייקת ביותר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25A847-5FBB-41D4-B41E-82EE04C9FDE0}" type="slidenum">
              <a:rPr lang="he-IL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13841</TotalTime>
  <Words>1013</Words>
  <Application>Microsoft Office PowerPoint</Application>
  <PresentationFormat>‫הצגה על המסך (4:3)</PresentationFormat>
  <Paragraphs>159</Paragraphs>
  <Slides>24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3" baseType="lpstr">
      <vt:lpstr>Aharoni</vt:lpstr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Visio</vt:lpstr>
      <vt:lpstr>תכנות מכוון עצמים בשפת JAVA</vt:lpstr>
      <vt:lpstr>ביחידה זו נלמד:</vt:lpstr>
      <vt:lpstr>תזכורת למחלקות בהן נשתמש</vt:lpstr>
      <vt:lpstr>יצירת אובייקט יורש מהפניה לבסיס</vt:lpstr>
      <vt:lpstr>תזכורת: הקוד</vt:lpstr>
      <vt:lpstr>המילה השמורה instanceof</vt:lpstr>
      <vt:lpstr>דוגמא לשליחת אובייקט נורש לשיטה המקבלת בסיס, ושימוש ב- instanceof</vt:lpstr>
      <vt:lpstr>דוגמא למערך משולב</vt:lpstr>
      <vt:lpstr>מהו פולימורפיזם?</vt:lpstr>
      <vt:lpstr>דוגמא</vt:lpstr>
      <vt:lpstr>קישור דינאמי</vt:lpstr>
      <vt:lpstr>קישור סטטי</vt:lpstr>
      <vt:lpstr>מחלקה אבסטרקטית</vt:lpstr>
      <vt:lpstr>דוגמא: המחלקה Animal ויורשיה</vt:lpstr>
      <vt:lpstr>דוגמאת המחלקה Animal ויורשיה: ה- Animal</vt:lpstr>
      <vt:lpstr>דוגמאת המחלקה Animal ויורשיה: ה- Horse</vt:lpstr>
      <vt:lpstr>דוגמאת המחלקה Animal ויורשיה: ה- Cat</vt:lpstr>
      <vt:lpstr>דוגמאת המחלקה Animal ויורשיה: ה- StreetCat</vt:lpstr>
      <vt:lpstr>דוגמאת המחלקה Animal ויורשיה: ה- SiamiCat</vt:lpstr>
      <vt:lpstr>דוגמאת המחלקה Animal ויורשיה: ה- Fish</vt:lpstr>
      <vt:lpstr>דוגמאת המחלקה Animal ויורשיה: ה- main</vt:lpstr>
      <vt:lpstr>דוגמאת המחלקה Animal ויורשיה: ה- main עם פניה לפונקציה שרק ביורשים</vt:lpstr>
      <vt:lpstr>ביחידה זו למדנו:</vt:lpstr>
      <vt:lpstr>תרגיל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 polymorphism</dc:title>
  <dc:creator>Keren Kalif</dc:creator>
  <cp:lastModifiedBy>user</cp:lastModifiedBy>
  <cp:revision>351</cp:revision>
  <dcterms:created xsi:type="dcterms:W3CDTF">2008-09-23T13:40:33Z</dcterms:created>
  <dcterms:modified xsi:type="dcterms:W3CDTF">2017-04-03T13:54:36Z</dcterms:modified>
</cp:coreProperties>
</file>